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57" r:id="rId6"/>
    <p:sldId id="268" r:id="rId7"/>
    <p:sldId id="269" r:id="rId8"/>
    <p:sldId id="264" r:id="rId9"/>
    <p:sldId id="265" r:id="rId10"/>
    <p:sldId id="263" r:id="rId11"/>
    <p:sldId id="266" r:id="rId1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72;\&#1057;&#1086;&#1094;&#1080;&#1072;&#1083;&#1100;&#1085;&#1086;&#1077;%20&#1086;&#1073;&#1089;&#1083;&#1091;&#1078;&#1080;&#1074;&#1072;&#1085;&#1080;&#1077;\&#1056;&#1072;&#1089;&#1095;&#1077;&#1090;&#1099;\&#1056;&#1072;&#1089;&#1087;&#1088;&#1077;&#1076;&#1077;&#1083;&#1077;&#1085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varlamova\Dropbox\Active%20Ageing\&#1057;&#1090;&#1072;&#1090;&#1080;&#1089;&#1090;&#1080;&#1082;&#1072;_long-term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72;\&#1057;&#1086;&#1094;&#1080;&#1072;&#1083;&#1100;&#1085;&#1086;&#1077;%20&#1086;&#1073;&#1089;&#1083;&#1091;&#1078;&#1080;&#1074;&#1072;&#1085;&#1080;&#1077;\&#1056;&#1072;&#1089;&#1095;&#1077;&#1090;&#1099;\&#1056;&#1072;&#1089;&#1087;&#1088;&#1077;&#1076;&#1077;&#1083;&#1077;&#1085;&#1080;&#110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varlamova\Dropbox\Active%20Ageing\&#1057;&#1090;&#1072;&#1090;&#1080;&#1089;&#1090;&#1080;&#1082;&#1072;_long-ter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594580133486412"/>
          <c:y val="4.2045056391511453E-2"/>
          <c:w val="0.33969798444027532"/>
          <c:h val="0.9080663761830318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Охват пожилых услугами по </a:t>
            </a:r>
            <a:r>
              <a:rPr lang="ru-RU" dirty="0" smtClean="0"/>
              <a:t>уходу </a:t>
            </a:r>
            <a:r>
              <a:rPr lang="ru-RU" dirty="0"/>
              <a:t>(</a:t>
            </a:r>
            <a:r>
              <a:rPr lang="en-GB" dirty="0" err="1"/>
              <a:t>lont</a:t>
            </a:r>
            <a:r>
              <a:rPr lang="en-GB" dirty="0"/>
              <a:t>-term care) </a:t>
            </a:r>
            <a:r>
              <a:rPr lang="ru-RU" dirty="0"/>
              <a:t>на дому, 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'Лист2 (2)'!$B$2</c:f>
              <c:strCache>
                <c:ptCount val="1"/>
                <c:pt idx="0">
                  <c:v>% от общего числа, в возрасте 65 лет и старше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'Лист2 (2)'!$A$3:$A$14</c:f>
              <c:strCache>
                <c:ptCount val="12"/>
                <c:pt idx="0">
                  <c:v>Португалия</c:v>
                </c:pt>
                <c:pt idx="1">
                  <c:v>Эстония</c:v>
                </c:pt>
                <c:pt idx="2">
                  <c:v>Испания</c:v>
                </c:pt>
                <c:pt idx="3">
                  <c:v>Россия</c:v>
                </c:pt>
                <c:pt idx="4">
                  <c:v>Финляндия</c:v>
                </c:pt>
                <c:pt idx="5">
                  <c:v>Германия</c:v>
                </c:pt>
                <c:pt idx="6">
                  <c:v>Венгрия</c:v>
                </c:pt>
                <c:pt idx="7">
                  <c:v>Дания</c:v>
                </c:pt>
                <c:pt idx="8">
                  <c:v>Норвегия</c:v>
                </c:pt>
                <c:pt idx="9">
                  <c:v>Нидерланды</c:v>
                </c:pt>
                <c:pt idx="10">
                  <c:v>Швейцария</c:v>
                </c:pt>
                <c:pt idx="11">
                  <c:v>Израиль</c:v>
                </c:pt>
              </c:strCache>
            </c:strRef>
          </c:cat>
          <c:val>
            <c:numRef>
              <c:f>'Лист2 (2)'!$B$3:$B$14</c:f>
              <c:numCache>
                <c:formatCode>General</c:formatCode>
                <c:ptCount val="12"/>
                <c:pt idx="0">
                  <c:v>0.4</c:v>
                </c:pt>
                <c:pt idx="1">
                  <c:v>4.3</c:v>
                </c:pt>
                <c:pt idx="2">
                  <c:v>5.3</c:v>
                </c:pt>
                <c:pt idx="3">
                  <c:v>6.1</c:v>
                </c:pt>
                <c:pt idx="4">
                  <c:v>7.5</c:v>
                </c:pt>
                <c:pt idx="5">
                  <c:v>7.8</c:v>
                </c:pt>
                <c:pt idx="6">
                  <c:v>8.1999999999999993</c:v>
                </c:pt>
                <c:pt idx="7">
                  <c:v>12.1</c:v>
                </c:pt>
                <c:pt idx="8">
                  <c:v>12.4</c:v>
                </c:pt>
                <c:pt idx="9">
                  <c:v>13.9</c:v>
                </c:pt>
                <c:pt idx="10">
                  <c:v>14.3</c:v>
                </c:pt>
                <c:pt idx="11">
                  <c:v>19.899999999999999</c:v>
                </c:pt>
              </c:numCache>
            </c:numRef>
          </c:val>
        </c:ser>
        <c:ser>
          <c:idx val="1"/>
          <c:order val="1"/>
          <c:tx>
            <c:strRef>
              <c:f>'Лист2 (2)'!$C$2</c:f>
              <c:strCache>
                <c:ptCount val="1"/>
                <c:pt idx="0">
                  <c:v>% от общей численности населения, в возрасте 80 лет и старше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'Лист2 (2)'!$A$3:$A$14</c:f>
              <c:strCache>
                <c:ptCount val="12"/>
                <c:pt idx="0">
                  <c:v>Португалия</c:v>
                </c:pt>
                <c:pt idx="1">
                  <c:v>Эстония</c:v>
                </c:pt>
                <c:pt idx="2">
                  <c:v>Испания</c:v>
                </c:pt>
                <c:pt idx="3">
                  <c:v>Россия</c:v>
                </c:pt>
                <c:pt idx="4">
                  <c:v>Финляндия</c:v>
                </c:pt>
                <c:pt idx="5">
                  <c:v>Германия</c:v>
                </c:pt>
                <c:pt idx="6">
                  <c:v>Венгрия</c:v>
                </c:pt>
                <c:pt idx="7">
                  <c:v>Дания</c:v>
                </c:pt>
                <c:pt idx="8">
                  <c:v>Норвегия</c:v>
                </c:pt>
                <c:pt idx="9">
                  <c:v>Нидерланды</c:v>
                </c:pt>
                <c:pt idx="10">
                  <c:v>Швейцария</c:v>
                </c:pt>
                <c:pt idx="11">
                  <c:v>Израиль</c:v>
                </c:pt>
              </c:strCache>
            </c:strRef>
          </c:cat>
          <c:val>
            <c:numRef>
              <c:f>'Лист2 (2)'!$C$3:$C$14</c:f>
              <c:numCache>
                <c:formatCode>General</c:formatCode>
                <c:ptCount val="12"/>
                <c:pt idx="0">
                  <c:v>0.7</c:v>
                </c:pt>
                <c:pt idx="1">
                  <c:v>8.3000000000000007</c:v>
                </c:pt>
                <c:pt idx="2">
                  <c:v>12.7</c:v>
                </c:pt>
                <c:pt idx="3">
                  <c:v>17.8</c:v>
                </c:pt>
                <c:pt idx="4">
                  <c:v>19</c:v>
                </c:pt>
                <c:pt idx="5">
                  <c:v>18.899999999999999</c:v>
                </c:pt>
                <c:pt idx="6">
                  <c:v>11.6</c:v>
                </c:pt>
                <c:pt idx="7">
                  <c:v>34.6</c:v>
                </c:pt>
                <c:pt idx="8">
                  <c:v>28.1</c:v>
                </c:pt>
                <c:pt idx="9">
                  <c:v>32.4</c:v>
                </c:pt>
                <c:pt idx="10">
                  <c:v>32</c:v>
                </c:pt>
                <c:pt idx="11">
                  <c:v>44.9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780416"/>
        <c:axId val="94823168"/>
      </c:barChart>
      <c:catAx>
        <c:axId val="947804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4823168"/>
        <c:crosses val="autoZero"/>
        <c:auto val="1"/>
        <c:lblAlgn val="ctr"/>
        <c:lblOffset val="100"/>
        <c:noMultiLvlLbl val="0"/>
      </c:catAx>
      <c:valAx>
        <c:axId val="9482316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947804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594580133486412"/>
          <c:y val="4.2045056391511453E-2"/>
          <c:w val="0.33969798444027532"/>
          <c:h val="0.9080663761830318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Доля лиц в возрасте 55+ , осуществляющих безвозмездный уход за </a:t>
            </a:r>
            <a:r>
              <a:rPr lang="ru-RU" sz="1400" dirty="0" smtClean="0"/>
              <a:t>пожилыми </a:t>
            </a:r>
            <a:r>
              <a:rPr lang="ru-RU" sz="1400" dirty="0"/>
              <a:t>и </a:t>
            </a:r>
            <a:r>
              <a:rPr lang="ru-RU" sz="1400" dirty="0" smtClean="0"/>
              <a:t>инвалидами </a:t>
            </a:r>
            <a:r>
              <a:rPr lang="ru-RU" sz="1400" dirty="0"/>
              <a:t>(по крайней мере, один раз в неделю)</a:t>
            </a:r>
          </a:p>
        </c:rich>
      </c:tx>
      <c:layout>
        <c:manualLayout>
          <c:xMode val="edge"/>
          <c:yMode val="edge"/>
          <c:x val="0.10960660850561567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Лист4!$C$2</c:f>
              <c:strCache>
                <c:ptCount val="1"/>
                <c:pt idx="0">
                  <c:v>мужчины </c:v>
                </c:pt>
              </c:strCache>
            </c:strRef>
          </c:tx>
          <c:invertIfNegative val="0"/>
          <c:cat>
            <c:strRef>
              <c:f>Лист4!$A$3:$A$11</c:f>
              <c:strCache>
                <c:ptCount val="9"/>
                <c:pt idx="0">
                  <c:v>Дания</c:v>
                </c:pt>
                <c:pt idx="1">
                  <c:v>Россия</c:v>
                </c:pt>
                <c:pt idx="2">
                  <c:v>Германия</c:v>
                </c:pt>
                <c:pt idx="3">
                  <c:v>Латвия</c:v>
                </c:pt>
                <c:pt idx="4">
                  <c:v>Эстония</c:v>
                </c:pt>
                <c:pt idx="5">
                  <c:v>Венгрия</c:v>
                </c:pt>
                <c:pt idx="6">
                  <c:v>Нидерланды</c:v>
                </c:pt>
                <c:pt idx="7">
                  <c:v>Португалия</c:v>
                </c:pt>
                <c:pt idx="8">
                  <c:v>Финляндия</c:v>
                </c:pt>
              </c:strCache>
            </c:strRef>
          </c:cat>
          <c:val>
            <c:numRef>
              <c:f>Лист4!$C$3:$C$11</c:f>
              <c:numCache>
                <c:formatCode>0.0</c:formatCode>
                <c:ptCount val="9"/>
                <c:pt idx="0" formatCode="General">
                  <c:v>5.0999999999999996</c:v>
                </c:pt>
                <c:pt idx="1">
                  <c:v>4.7814289476896352</c:v>
                </c:pt>
                <c:pt idx="2" formatCode="General">
                  <c:v>7.3</c:v>
                </c:pt>
                <c:pt idx="3" formatCode="General">
                  <c:v>6.9</c:v>
                </c:pt>
                <c:pt idx="4" formatCode="General">
                  <c:v>13.5</c:v>
                </c:pt>
                <c:pt idx="5" formatCode="General">
                  <c:v>13.4</c:v>
                </c:pt>
                <c:pt idx="6" formatCode="General">
                  <c:v>14</c:v>
                </c:pt>
                <c:pt idx="7" formatCode="General">
                  <c:v>12.5</c:v>
                </c:pt>
                <c:pt idx="8" formatCode="General">
                  <c:v>15.9</c:v>
                </c:pt>
              </c:numCache>
            </c:numRef>
          </c:val>
        </c:ser>
        <c:ser>
          <c:idx val="2"/>
          <c:order val="1"/>
          <c:tx>
            <c:strRef>
              <c:f>Лист4!$D$2</c:f>
              <c:strCache>
                <c:ptCount val="1"/>
                <c:pt idx="0">
                  <c:v>женщины</c:v>
                </c:pt>
              </c:strCache>
            </c:strRef>
          </c:tx>
          <c:invertIfNegative val="0"/>
          <c:cat>
            <c:strRef>
              <c:f>Лист4!$A$3:$A$11</c:f>
              <c:strCache>
                <c:ptCount val="9"/>
                <c:pt idx="0">
                  <c:v>Дания</c:v>
                </c:pt>
                <c:pt idx="1">
                  <c:v>Россия</c:v>
                </c:pt>
                <c:pt idx="2">
                  <c:v>Германия</c:v>
                </c:pt>
                <c:pt idx="3">
                  <c:v>Латвия</c:v>
                </c:pt>
                <c:pt idx="4">
                  <c:v>Эстония</c:v>
                </c:pt>
                <c:pt idx="5">
                  <c:v>Венгрия</c:v>
                </c:pt>
                <c:pt idx="6">
                  <c:v>Нидерланды</c:v>
                </c:pt>
                <c:pt idx="7">
                  <c:v>Португалия</c:v>
                </c:pt>
                <c:pt idx="8">
                  <c:v>Финляндия</c:v>
                </c:pt>
              </c:strCache>
            </c:strRef>
          </c:cat>
          <c:val>
            <c:numRef>
              <c:f>Лист4!$D$3:$D$11</c:f>
              <c:numCache>
                <c:formatCode>0.0</c:formatCode>
                <c:ptCount val="9"/>
                <c:pt idx="0">
                  <c:v>7.4</c:v>
                </c:pt>
                <c:pt idx="1">
                  <c:v>10.291981997190703</c:v>
                </c:pt>
                <c:pt idx="2">
                  <c:v>9.4</c:v>
                </c:pt>
                <c:pt idx="3">
                  <c:v>12.8</c:v>
                </c:pt>
                <c:pt idx="4">
                  <c:v>12.1</c:v>
                </c:pt>
                <c:pt idx="5">
                  <c:v>13.1</c:v>
                </c:pt>
                <c:pt idx="6">
                  <c:v>14.1</c:v>
                </c:pt>
                <c:pt idx="7">
                  <c:v>16.100000000000001</c:v>
                </c:pt>
                <c:pt idx="8">
                  <c:v>18.100000000000001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872512"/>
        <c:axId val="95874048"/>
      </c:barChart>
      <c:catAx>
        <c:axId val="958725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5874048"/>
        <c:crosses val="autoZero"/>
        <c:auto val="1"/>
        <c:lblAlgn val="ctr"/>
        <c:lblOffset val="100"/>
        <c:noMultiLvlLbl val="0"/>
      </c:catAx>
      <c:valAx>
        <c:axId val="9587404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958725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E252C5-5D68-41B6-9565-2966380254A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FF6504-7AEC-418D-BCB1-A57A9E76F24E}">
      <dgm:prSet phldrT="[Текст]" custT="1"/>
      <dgm:spPr/>
      <dgm:t>
        <a:bodyPr/>
        <a:lstStyle/>
        <a:p>
          <a:r>
            <a:rPr lang="ru-RU" sz="1600" b="1" dirty="0" smtClean="0"/>
            <a:t>Условия проживания целевой группы</a:t>
          </a:r>
          <a:r>
            <a:rPr lang="ru-RU" altLang="ru-RU" sz="1600" b="1" dirty="0" smtClean="0">
              <a:ea typeface="Times New Roman" pitchFamily="18" charset="0"/>
              <a:cs typeface="Arial" pitchFamily="34" charset="0"/>
            </a:rPr>
            <a:t> 5205 домохозяйств </a:t>
          </a:r>
          <a:endParaRPr lang="ru-RU" sz="1600" b="1" dirty="0"/>
        </a:p>
      </dgm:t>
    </dgm:pt>
    <dgm:pt modelId="{3558A748-AD48-4A1A-9D36-2F035109E2A7}" type="parTrans" cxnId="{F3C63908-8F40-4395-81FA-988DE92F15FC}">
      <dgm:prSet/>
      <dgm:spPr/>
      <dgm:t>
        <a:bodyPr/>
        <a:lstStyle/>
        <a:p>
          <a:endParaRPr lang="ru-RU"/>
        </a:p>
      </dgm:t>
    </dgm:pt>
    <dgm:pt modelId="{640A21DD-47E0-4F08-9745-5479A1EBF03B}" type="sibTrans" cxnId="{F3C63908-8F40-4395-81FA-988DE92F15FC}">
      <dgm:prSet/>
      <dgm:spPr/>
      <dgm:t>
        <a:bodyPr/>
        <a:lstStyle/>
        <a:p>
          <a:endParaRPr lang="ru-RU"/>
        </a:p>
      </dgm:t>
    </dgm:pt>
    <dgm:pt modelId="{15CB9A5B-B031-4C9F-B350-3409F574F3B3}">
      <dgm:prSet phldrT="[Текст]" custT="1"/>
      <dgm:spPr/>
      <dgm:t>
        <a:bodyPr/>
        <a:lstStyle/>
        <a:p>
          <a:r>
            <a:rPr lang="ru-RU" altLang="ru-RU" sz="1400" dirty="0" smtClean="0">
              <a:ea typeface="Times New Roman" pitchFamily="18" charset="0"/>
              <a:cs typeface="Arial" pitchFamily="34" charset="0"/>
            </a:rPr>
            <a:t>3158 д/х или 60%  от целевой группы  (</a:t>
          </a:r>
          <a:r>
            <a:rPr lang="ru-RU" altLang="ru-RU" sz="1400" dirty="0" smtClean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rial" pitchFamily="34" charset="0"/>
            </a:rPr>
            <a:t>или 30,4% от  опрошенных</a:t>
          </a:r>
          <a:r>
            <a:rPr lang="ru-RU" altLang="ru-RU" sz="1400" dirty="0" smtClean="0">
              <a:ea typeface="Times New Roman" pitchFamily="18" charset="0"/>
              <a:cs typeface="Arial" pitchFamily="34" charset="0"/>
            </a:rPr>
            <a:t>)  д/х  -  д/х  только инвалидов и пенсионеров по возрасту</a:t>
          </a:r>
          <a:endParaRPr lang="ru-RU" sz="1400" dirty="0"/>
        </a:p>
      </dgm:t>
    </dgm:pt>
    <dgm:pt modelId="{70C50FB7-8627-49EC-A593-71F435B4869F}" type="parTrans" cxnId="{9735515E-4D99-4F2B-AA51-21BB1D93E5A4}">
      <dgm:prSet/>
      <dgm:spPr/>
      <dgm:t>
        <a:bodyPr/>
        <a:lstStyle/>
        <a:p>
          <a:endParaRPr lang="ru-RU"/>
        </a:p>
      </dgm:t>
    </dgm:pt>
    <dgm:pt modelId="{57A7C712-B001-403B-A115-ECA6FDD5A763}" type="sibTrans" cxnId="{9735515E-4D99-4F2B-AA51-21BB1D93E5A4}">
      <dgm:prSet/>
      <dgm:spPr/>
      <dgm:t>
        <a:bodyPr/>
        <a:lstStyle/>
        <a:p>
          <a:endParaRPr lang="ru-RU"/>
        </a:p>
      </dgm:t>
    </dgm:pt>
    <dgm:pt modelId="{C1B40B9A-BBBD-45CE-863B-40F6AD6C777E}">
      <dgm:prSet phldrT="[Текст]" custT="1"/>
      <dgm:spPr/>
      <dgm:t>
        <a:bodyPr/>
        <a:lstStyle/>
        <a:p>
          <a:r>
            <a:rPr lang="ru-RU" altLang="ru-RU" sz="1600" dirty="0" smtClean="0">
              <a:ea typeface="Times New Roman" pitchFamily="18" charset="0"/>
              <a:cs typeface="Arial" pitchFamily="34" charset="0"/>
            </a:rPr>
            <a:t>20,7%    или</a:t>
          </a:r>
        </a:p>
        <a:p>
          <a:r>
            <a:rPr lang="ru-RU" altLang="ru-RU" sz="1600" dirty="0" smtClean="0">
              <a:ea typeface="Times New Roman" pitchFamily="18" charset="0"/>
              <a:cs typeface="Arial" pitchFamily="34" charset="0"/>
            </a:rPr>
            <a:t>(</a:t>
          </a:r>
          <a:r>
            <a:rPr lang="ru-RU" altLang="ru-RU" sz="1600" dirty="0" smtClean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rial" pitchFamily="34" charset="0"/>
            </a:rPr>
            <a:t>6,3% от всех опрошенных) </a:t>
          </a:r>
          <a:r>
            <a:rPr lang="ru-RU" altLang="ru-RU" sz="1600" dirty="0" smtClean="0">
              <a:ea typeface="Times New Roman" pitchFamily="18" charset="0"/>
              <a:cs typeface="Arial" pitchFamily="34" charset="0"/>
            </a:rPr>
            <a:t>– </a:t>
          </a:r>
        </a:p>
        <a:p>
          <a:r>
            <a:rPr lang="ru-RU" altLang="ru-RU" sz="1600" b="1" dirty="0" smtClean="0">
              <a:ea typeface="Times New Roman" pitchFamily="18" charset="0"/>
              <a:cs typeface="Arial" pitchFamily="34" charset="0"/>
            </a:rPr>
            <a:t>с трудом справляются с повседневной работой</a:t>
          </a:r>
          <a:endParaRPr lang="ru-RU" sz="1600" b="1" dirty="0"/>
        </a:p>
      </dgm:t>
    </dgm:pt>
    <dgm:pt modelId="{0CC637D9-0738-4C24-B660-E87986B8A11A}" type="parTrans" cxnId="{CCE41DA3-8200-4B61-807F-B5C44D3B62BA}">
      <dgm:prSet/>
      <dgm:spPr/>
      <dgm:t>
        <a:bodyPr/>
        <a:lstStyle/>
        <a:p>
          <a:endParaRPr lang="ru-RU"/>
        </a:p>
      </dgm:t>
    </dgm:pt>
    <dgm:pt modelId="{52C0224A-C283-425A-BE7F-F0985A670901}" type="sibTrans" cxnId="{CCE41DA3-8200-4B61-807F-B5C44D3B62BA}">
      <dgm:prSet/>
      <dgm:spPr/>
      <dgm:t>
        <a:bodyPr/>
        <a:lstStyle/>
        <a:p>
          <a:endParaRPr lang="ru-RU"/>
        </a:p>
      </dgm:t>
    </dgm:pt>
    <dgm:pt modelId="{FE1A755F-081A-4149-9130-0048E9FBFFC9}">
      <dgm:prSet phldrT="[Текст]" custT="1"/>
      <dgm:spPr/>
      <dgm:t>
        <a:bodyPr/>
        <a:lstStyle/>
        <a:p>
          <a:r>
            <a:rPr lang="ru-RU" sz="1600" dirty="0" smtClean="0"/>
            <a:t>20% или</a:t>
          </a:r>
        </a:p>
        <a:p>
          <a:r>
            <a:rPr lang="ru-RU" sz="1600" dirty="0" smtClean="0">
              <a:solidFill>
                <a:schemeClr val="accent2">
                  <a:lumMod val="75000"/>
                </a:schemeClr>
              </a:solidFill>
            </a:rPr>
            <a:t>(6% </a:t>
          </a:r>
          <a:r>
            <a:rPr lang="ru-RU" altLang="ru-RU" sz="1600" dirty="0" smtClean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rial" pitchFamily="34" charset="0"/>
            </a:rPr>
            <a:t>от всех опрошенных)-</a:t>
          </a:r>
        </a:p>
        <a:p>
          <a:r>
            <a:rPr lang="ru-RU" sz="1600" b="1" dirty="0" smtClean="0">
              <a:solidFill>
                <a:schemeClr val="tx1"/>
              </a:solidFill>
              <a:cs typeface="Arial" pitchFamily="34" charset="0"/>
            </a:rPr>
            <a:t>с трудом ходят в магазин</a:t>
          </a:r>
        </a:p>
        <a:p>
          <a:r>
            <a:rPr lang="ru-RU" sz="1600" b="1" dirty="0" smtClean="0">
              <a:solidFill>
                <a:schemeClr val="tx1"/>
              </a:solidFill>
              <a:cs typeface="Arial" pitchFamily="34" charset="0"/>
            </a:rPr>
            <a:t>за покупками</a:t>
          </a:r>
          <a:r>
            <a:rPr lang="ru-RU" sz="1400" dirty="0" smtClean="0">
              <a:solidFill>
                <a:schemeClr val="tx1"/>
              </a:solidFill>
              <a:cs typeface="Arial" pitchFamily="34" charset="0"/>
            </a:rPr>
            <a:t> </a:t>
          </a:r>
          <a:endParaRPr lang="ru-RU" sz="1400" dirty="0"/>
        </a:p>
      </dgm:t>
    </dgm:pt>
    <dgm:pt modelId="{546F7411-91DF-4004-902F-713DE0E9BFF4}" type="parTrans" cxnId="{0DDB63FE-9411-40EC-B61D-B9C6728D64D7}">
      <dgm:prSet/>
      <dgm:spPr/>
      <dgm:t>
        <a:bodyPr/>
        <a:lstStyle/>
        <a:p>
          <a:endParaRPr lang="ru-RU"/>
        </a:p>
      </dgm:t>
    </dgm:pt>
    <dgm:pt modelId="{59467C0F-D2E1-48DA-9786-7EA2F49C8D22}" type="sibTrans" cxnId="{0DDB63FE-9411-40EC-B61D-B9C6728D64D7}">
      <dgm:prSet/>
      <dgm:spPr/>
      <dgm:t>
        <a:bodyPr/>
        <a:lstStyle/>
        <a:p>
          <a:endParaRPr lang="ru-RU"/>
        </a:p>
      </dgm:t>
    </dgm:pt>
    <dgm:pt modelId="{84EF3F92-B3EE-4E42-912C-A172266C6E86}">
      <dgm:prSet phldrT="[Текст]" custT="1"/>
      <dgm:spPr/>
      <dgm:t>
        <a:bodyPr/>
        <a:lstStyle/>
        <a:p>
          <a:r>
            <a:rPr lang="ru-RU" altLang="ru-RU" sz="1400" dirty="0" smtClean="0">
              <a:ea typeface="Times New Roman" pitchFamily="18" charset="0"/>
              <a:cs typeface="Arial" pitchFamily="34" charset="0"/>
            </a:rPr>
            <a:t>2047 или 40% от целевой группы  </a:t>
          </a:r>
          <a:r>
            <a:rPr lang="ru-RU" altLang="ru-RU" sz="1400" dirty="0" smtClean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rial" pitchFamily="34" charset="0"/>
            </a:rPr>
            <a:t>(или 19,7% от опрошенных)  </a:t>
          </a:r>
          <a:r>
            <a:rPr lang="ru-RU" altLang="ru-RU" sz="1400" dirty="0" smtClean="0">
              <a:ea typeface="Times New Roman" pitchFamily="18" charset="0"/>
              <a:cs typeface="Arial" pitchFamily="34" charset="0"/>
            </a:rPr>
            <a:t>-  смешанные д/х ( инвалиды и пенсионеры + трудоспособные</a:t>
          </a:r>
          <a:r>
            <a:rPr lang="ru-RU" altLang="ru-RU" sz="1400" dirty="0" smtClean="0">
              <a:ea typeface="Times New Roman" pitchFamily="18" charset="0"/>
              <a:cs typeface="Arial" pitchFamily="34" charset="0"/>
            </a:rPr>
            <a:t>)</a:t>
          </a:r>
          <a:endParaRPr lang="ru-RU" sz="1400" dirty="0"/>
        </a:p>
      </dgm:t>
    </dgm:pt>
    <dgm:pt modelId="{1EC7DD3D-4EDF-494E-83EB-26CCA0B8A985}" type="parTrans" cxnId="{3EDD60F7-FD33-4F53-8512-01D70EC0BEC3}">
      <dgm:prSet/>
      <dgm:spPr/>
      <dgm:t>
        <a:bodyPr/>
        <a:lstStyle/>
        <a:p>
          <a:endParaRPr lang="ru-RU"/>
        </a:p>
      </dgm:t>
    </dgm:pt>
    <dgm:pt modelId="{2574993F-F180-466A-B1E5-572B43A85BA4}" type="sibTrans" cxnId="{3EDD60F7-FD33-4F53-8512-01D70EC0BEC3}">
      <dgm:prSet/>
      <dgm:spPr/>
      <dgm:t>
        <a:bodyPr/>
        <a:lstStyle/>
        <a:p>
          <a:endParaRPr lang="ru-RU"/>
        </a:p>
      </dgm:t>
    </dgm:pt>
    <dgm:pt modelId="{23EEB9A9-D160-4A4B-9A12-9A4CE8A50B2F}">
      <dgm:prSet custT="1"/>
      <dgm:spPr/>
      <dgm:t>
        <a:bodyPr/>
        <a:lstStyle/>
        <a:p>
          <a:pPr algn="ctr"/>
          <a:r>
            <a:rPr lang="ru-RU" sz="1600" dirty="0" smtClean="0"/>
            <a:t>11,8% или </a:t>
          </a:r>
        </a:p>
        <a:p>
          <a:pPr algn="ctr"/>
          <a:r>
            <a:rPr lang="ru-RU" sz="1600" dirty="0" smtClean="0">
              <a:solidFill>
                <a:schemeClr val="accent2">
                  <a:lumMod val="75000"/>
                </a:schemeClr>
              </a:solidFill>
            </a:rPr>
            <a:t>(3,6% от всех опрошенных) –</a:t>
          </a:r>
        </a:p>
        <a:p>
          <a:pPr algn="ctr"/>
          <a:r>
            <a:rPr lang="ru-RU" sz="1600" b="1" dirty="0" smtClean="0">
              <a:solidFill>
                <a:schemeClr val="tx1"/>
              </a:solidFill>
            </a:rPr>
            <a:t>с трудом   готовят еду </a:t>
          </a:r>
          <a:endParaRPr lang="ru-RU" sz="1600" b="1" dirty="0">
            <a:solidFill>
              <a:schemeClr val="tx1"/>
            </a:solidFill>
          </a:endParaRPr>
        </a:p>
      </dgm:t>
    </dgm:pt>
    <dgm:pt modelId="{91CAE49C-0202-4ED9-B18C-1ADF72D925BD}" type="parTrans" cxnId="{F0E85BA1-6CC4-4D4B-B6DF-36B85F915C65}">
      <dgm:prSet/>
      <dgm:spPr/>
      <dgm:t>
        <a:bodyPr/>
        <a:lstStyle/>
        <a:p>
          <a:endParaRPr lang="ru-RU"/>
        </a:p>
      </dgm:t>
    </dgm:pt>
    <dgm:pt modelId="{7067C2C0-079B-4351-9F3E-61B13915BF00}" type="sibTrans" cxnId="{F0E85BA1-6CC4-4D4B-B6DF-36B85F915C65}">
      <dgm:prSet/>
      <dgm:spPr/>
      <dgm:t>
        <a:bodyPr/>
        <a:lstStyle/>
        <a:p>
          <a:endParaRPr lang="ru-RU"/>
        </a:p>
      </dgm:t>
    </dgm:pt>
    <dgm:pt modelId="{2FCDC652-E6F0-4DA4-A983-B417F5976453}">
      <dgm:prSet custT="1"/>
      <dgm:spPr/>
      <dgm:t>
        <a:bodyPr/>
        <a:lstStyle/>
        <a:p>
          <a:r>
            <a:rPr lang="ru-RU" sz="1600" dirty="0" smtClean="0"/>
            <a:t>35,9%</a:t>
          </a:r>
        </a:p>
        <a:p>
          <a:r>
            <a:rPr lang="ru-RU" sz="1600" dirty="0" smtClean="0"/>
            <a:t> нуждаются в помощи в повседневных делах</a:t>
          </a:r>
          <a:endParaRPr lang="ru-RU" sz="1600" dirty="0"/>
        </a:p>
      </dgm:t>
    </dgm:pt>
    <dgm:pt modelId="{19E4AAEE-6E9E-4CD1-AF43-FBF896308795}" type="parTrans" cxnId="{CB335E8D-3496-40F8-AE77-32CFD4D47D2C}">
      <dgm:prSet/>
      <dgm:spPr/>
      <dgm:t>
        <a:bodyPr/>
        <a:lstStyle/>
        <a:p>
          <a:endParaRPr lang="ru-RU"/>
        </a:p>
      </dgm:t>
    </dgm:pt>
    <dgm:pt modelId="{40A00ACA-6556-4C14-9CBE-0F3A54F12DBD}" type="sibTrans" cxnId="{CB335E8D-3496-40F8-AE77-32CFD4D47D2C}">
      <dgm:prSet/>
      <dgm:spPr/>
      <dgm:t>
        <a:bodyPr/>
        <a:lstStyle/>
        <a:p>
          <a:endParaRPr lang="ru-RU"/>
        </a:p>
      </dgm:t>
    </dgm:pt>
    <dgm:pt modelId="{71C76EB9-06AD-48B6-BAE2-3A3FDE9453B5}">
      <dgm:prSet custT="1"/>
      <dgm:spPr/>
      <dgm:t>
        <a:bodyPr/>
        <a:lstStyle/>
        <a:p>
          <a:r>
            <a:rPr lang="ru-RU" sz="1400" dirty="0" smtClean="0"/>
            <a:t>20,6% </a:t>
          </a:r>
        </a:p>
        <a:p>
          <a:r>
            <a:rPr lang="ru-RU" sz="1400" dirty="0" smtClean="0">
              <a:solidFill>
                <a:schemeClr val="accent2">
                  <a:lumMod val="50000"/>
                </a:schemeClr>
              </a:solidFill>
            </a:rPr>
            <a:t>(2,3% от всех опрошенных</a:t>
          </a:r>
          <a:r>
            <a:rPr lang="ru-RU" sz="1400" dirty="0" smtClean="0"/>
            <a:t>)  не  имеют родственников или не общаются с ними или не получают от них помощи  в повседневных  делах</a:t>
          </a:r>
          <a:endParaRPr lang="ru-RU" sz="1400" dirty="0"/>
        </a:p>
      </dgm:t>
    </dgm:pt>
    <dgm:pt modelId="{16460288-A2CD-47AC-917D-B0790EBE848F}" type="parTrans" cxnId="{961A471E-1BAA-4279-8C1E-38E445A4DB2C}">
      <dgm:prSet/>
      <dgm:spPr/>
      <dgm:t>
        <a:bodyPr/>
        <a:lstStyle/>
        <a:p>
          <a:endParaRPr lang="ru-RU"/>
        </a:p>
      </dgm:t>
    </dgm:pt>
    <dgm:pt modelId="{3A177302-B837-4285-9D1C-395919FCCDB9}" type="sibTrans" cxnId="{961A471E-1BAA-4279-8C1E-38E445A4DB2C}">
      <dgm:prSet/>
      <dgm:spPr/>
      <dgm:t>
        <a:bodyPr/>
        <a:lstStyle/>
        <a:p>
          <a:endParaRPr lang="ru-RU"/>
        </a:p>
      </dgm:t>
    </dgm:pt>
    <dgm:pt modelId="{297D2B41-42A7-4F82-A3A7-A7BDD431FDDF}" type="pres">
      <dgm:prSet presAssocID="{83E252C5-5D68-41B6-9565-2966380254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4E5F8D8-67E0-49D0-ABEA-6F7C1681B5DA}" type="pres">
      <dgm:prSet presAssocID="{88FF6504-7AEC-418D-BCB1-A57A9E76F24E}" presName="hierRoot1" presStyleCnt="0"/>
      <dgm:spPr/>
    </dgm:pt>
    <dgm:pt modelId="{C5CCF969-0790-4E67-8A78-B8DBC8BBA7D7}" type="pres">
      <dgm:prSet presAssocID="{88FF6504-7AEC-418D-BCB1-A57A9E76F24E}" presName="composite" presStyleCnt="0"/>
      <dgm:spPr/>
    </dgm:pt>
    <dgm:pt modelId="{F38BBC7A-38A2-4014-B4A8-90128A70215F}" type="pres">
      <dgm:prSet presAssocID="{88FF6504-7AEC-418D-BCB1-A57A9E76F24E}" presName="background" presStyleLbl="node0" presStyleIdx="0" presStyleCnt="1"/>
      <dgm:spPr/>
    </dgm:pt>
    <dgm:pt modelId="{B25579E6-9AB7-4A3F-BAFA-EE3E81233B80}" type="pres">
      <dgm:prSet presAssocID="{88FF6504-7AEC-418D-BCB1-A57A9E76F24E}" presName="text" presStyleLbl="fgAcc0" presStyleIdx="0" presStyleCnt="1" custScaleX="840648" custScaleY="157531" custLinFactNeighborX="-97973" custLinFactNeighborY="-610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A9C593-6CFD-4CCC-B8C5-5C7384FF2E44}" type="pres">
      <dgm:prSet presAssocID="{88FF6504-7AEC-418D-BCB1-A57A9E76F24E}" presName="hierChild2" presStyleCnt="0"/>
      <dgm:spPr/>
    </dgm:pt>
    <dgm:pt modelId="{73DA28C7-86D9-491D-847F-5AF814664B28}" type="pres">
      <dgm:prSet presAssocID="{70C50FB7-8627-49EC-A593-71F435B4869F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CA51BB2-5604-4266-8C6B-0C7EF3166BE1}" type="pres">
      <dgm:prSet presAssocID="{15CB9A5B-B031-4C9F-B350-3409F574F3B3}" presName="hierRoot2" presStyleCnt="0"/>
      <dgm:spPr/>
    </dgm:pt>
    <dgm:pt modelId="{880C7B38-EC79-4BF9-BF14-086AF899F16F}" type="pres">
      <dgm:prSet presAssocID="{15CB9A5B-B031-4C9F-B350-3409F574F3B3}" presName="composite2" presStyleCnt="0"/>
      <dgm:spPr/>
    </dgm:pt>
    <dgm:pt modelId="{1F76D470-BFB8-4038-8C51-988FF5AA5542}" type="pres">
      <dgm:prSet presAssocID="{15CB9A5B-B031-4C9F-B350-3409F574F3B3}" presName="background2" presStyleLbl="node2" presStyleIdx="0" presStyleCnt="2"/>
      <dgm:spPr/>
    </dgm:pt>
    <dgm:pt modelId="{AEA6E71B-10EA-4ECD-8A1E-7C7E232F69DE}" type="pres">
      <dgm:prSet presAssocID="{15CB9A5B-B031-4C9F-B350-3409F574F3B3}" presName="text2" presStyleLbl="fgAcc2" presStyleIdx="0" presStyleCnt="2" custScaleX="511114" custScaleY="216620" custLinFactX="-21432" custLinFactNeighborX="-100000" custLinFactNeighborY="-496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C27684-7A11-4E56-A332-4D3281ACB8D7}" type="pres">
      <dgm:prSet presAssocID="{15CB9A5B-B031-4C9F-B350-3409F574F3B3}" presName="hierChild3" presStyleCnt="0"/>
      <dgm:spPr/>
    </dgm:pt>
    <dgm:pt modelId="{52D56136-6F2D-4A47-8A77-A57A2AFCF6E9}" type="pres">
      <dgm:prSet presAssocID="{0CC637D9-0738-4C24-B660-E87986B8A11A}" presName="Name17" presStyleLbl="parChTrans1D3" presStyleIdx="0" presStyleCnt="4"/>
      <dgm:spPr/>
      <dgm:t>
        <a:bodyPr/>
        <a:lstStyle/>
        <a:p>
          <a:endParaRPr lang="ru-RU"/>
        </a:p>
      </dgm:t>
    </dgm:pt>
    <dgm:pt modelId="{47BA8BA9-0939-4C00-82CF-CABEEF62D698}" type="pres">
      <dgm:prSet presAssocID="{C1B40B9A-BBBD-45CE-863B-40F6AD6C777E}" presName="hierRoot3" presStyleCnt="0"/>
      <dgm:spPr/>
    </dgm:pt>
    <dgm:pt modelId="{5AC9EE07-712A-4CD6-8C5D-1102C589F563}" type="pres">
      <dgm:prSet presAssocID="{C1B40B9A-BBBD-45CE-863B-40F6AD6C777E}" presName="composite3" presStyleCnt="0"/>
      <dgm:spPr/>
    </dgm:pt>
    <dgm:pt modelId="{7F642882-F09E-49C3-A089-7709251F505A}" type="pres">
      <dgm:prSet presAssocID="{C1B40B9A-BBBD-45CE-863B-40F6AD6C777E}" presName="background3" presStyleLbl="node3" presStyleIdx="0" presStyleCnt="4"/>
      <dgm:spPr/>
    </dgm:pt>
    <dgm:pt modelId="{84B2679E-8A59-4E7C-A500-B3CE1F6C002F}" type="pres">
      <dgm:prSet presAssocID="{C1B40B9A-BBBD-45CE-863B-40F6AD6C777E}" presName="text3" presStyleLbl="fgAcc3" presStyleIdx="0" presStyleCnt="4" custScaleX="274607" custScaleY="421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43F818-2510-4394-98A5-347C5489E360}" type="pres">
      <dgm:prSet presAssocID="{C1B40B9A-BBBD-45CE-863B-40F6AD6C777E}" presName="hierChild4" presStyleCnt="0"/>
      <dgm:spPr/>
    </dgm:pt>
    <dgm:pt modelId="{F87EB2D7-A482-448A-87F4-A149F4A3F1C8}" type="pres">
      <dgm:prSet presAssocID="{546F7411-91DF-4004-902F-713DE0E9BFF4}" presName="Name17" presStyleLbl="parChTrans1D3" presStyleIdx="1" presStyleCnt="4"/>
      <dgm:spPr/>
      <dgm:t>
        <a:bodyPr/>
        <a:lstStyle/>
        <a:p>
          <a:endParaRPr lang="ru-RU"/>
        </a:p>
      </dgm:t>
    </dgm:pt>
    <dgm:pt modelId="{B52DB4A2-C3C6-45CD-94A8-1CD0C63CECF3}" type="pres">
      <dgm:prSet presAssocID="{FE1A755F-081A-4149-9130-0048E9FBFFC9}" presName="hierRoot3" presStyleCnt="0"/>
      <dgm:spPr/>
    </dgm:pt>
    <dgm:pt modelId="{988EE22C-1B3C-41E1-B8C8-56F08BBB3A5C}" type="pres">
      <dgm:prSet presAssocID="{FE1A755F-081A-4149-9130-0048E9FBFFC9}" presName="composite3" presStyleCnt="0"/>
      <dgm:spPr/>
    </dgm:pt>
    <dgm:pt modelId="{4ECC50DE-4F50-480A-AC8D-3F6F5B23FB43}" type="pres">
      <dgm:prSet presAssocID="{FE1A755F-081A-4149-9130-0048E9FBFFC9}" presName="background3" presStyleLbl="node3" presStyleIdx="1" presStyleCnt="4"/>
      <dgm:spPr/>
    </dgm:pt>
    <dgm:pt modelId="{522555B2-55E7-4E0C-848A-CC4E336786CD}" type="pres">
      <dgm:prSet presAssocID="{FE1A755F-081A-4149-9130-0048E9FBFFC9}" presName="text3" presStyleLbl="fgAcc3" presStyleIdx="1" presStyleCnt="4" custScaleX="305744" custScaleY="412847" custLinFactNeighborX="89286" custLinFactNeighborY="10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76F966-A01C-4EDC-AA54-5E2158CD0B4F}" type="pres">
      <dgm:prSet presAssocID="{FE1A755F-081A-4149-9130-0048E9FBFFC9}" presName="hierChild4" presStyleCnt="0"/>
      <dgm:spPr/>
    </dgm:pt>
    <dgm:pt modelId="{D0BDBF2E-E19C-43C9-935D-86D3BBD5C851}" type="pres">
      <dgm:prSet presAssocID="{91CAE49C-0202-4ED9-B18C-1ADF72D925BD}" presName="Name17" presStyleLbl="parChTrans1D3" presStyleIdx="2" presStyleCnt="4"/>
      <dgm:spPr/>
      <dgm:t>
        <a:bodyPr/>
        <a:lstStyle/>
        <a:p>
          <a:endParaRPr lang="ru-RU"/>
        </a:p>
      </dgm:t>
    </dgm:pt>
    <dgm:pt modelId="{D4DB8AA5-2A5F-4248-AC9D-DFA15DDC838E}" type="pres">
      <dgm:prSet presAssocID="{23EEB9A9-D160-4A4B-9A12-9A4CE8A50B2F}" presName="hierRoot3" presStyleCnt="0"/>
      <dgm:spPr/>
    </dgm:pt>
    <dgm:pt modelId="{838407C0-E88C-4D13-B72A-39F3DFE91577}" type="pres">
      <dgm:prSet presAssocID="{23EEB9A9-D160-4A4B-9A12-9A4CE8A50B2F}" presName="composite3" presStyleCnt="0"/>
      <dgm:spPr/>
    </dgm:pt>
    <dgm:pt modelId="{39A4F1BE-E6DB-40A0-B6A2-EC2F452892C6}" type="pres">
      <dgm:prSet presAssocID="{23EEB9A9-D160-4A4B-9A12-9A4CE8A50B2F}" presName="background3" presStyleLbl="node3" presStyleIdx="2" presStyleCnt="4"/>
      <dgm:spPr/>
    </dgm:pt>
    <dgm:pt modelId="{853AD67C-B286-495A-954B-73FC8A0EF066}" type="pres">
      <dgm:prSet presAssocID="{23EEB9A9-D160-4A4B-9A12-9A4CE8A50B2F}" presName="text3" presStyleLbl="fgAcc3" presStyleIdx="2" presStyleCnt="4" custScaleX="292873" custScaleY="445989" custLinFactX="24556" custLinFactNeighborX="100000" custLinFactNeighborY="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7A2CD6-8C34-4D23-96B6-1347B9ECE027}" type="pres">
      <dgm:prSet presAssocID="{23EEB9A9-D160-4A4B-9A12-9A4CE8A50B2F}" presName="hierChild4" presStyleCnt="0"/>
      <dgm:spPr/>
    </dgm:pt>
    <dgm:pt modelId="{A098995A-B427-4332-A6E6-A8FDAA452FD4}" type="pres">
      <dgm:prSet presAssocID="{19E4AAEE-6E9E-4CD1-AF43-FBF896308795}" presName="Name17" presStyleLbl="parChTrans1D3" presStyleIdx="3" presStyleCnt="4"/>
      <dgm:spPr/>
      <dgm:t>
        <a:bodyPr/>
        <a:lstStyle/>
        <a:p>
          <a:endParaRPr lang="ru-RU"/>
        </a:p>
      </dgm:t>
    </dgm:pt>
    <dgm:pt modelId="{29055CFD-59E3-4912-92BB-AAFC85753908}" type="pres">
      <dgm:prSet presAssocID="{2FCDC652-E6F0-4DA4-A983-B417F5976453}" presName="hierRoot3" presStyleCnt="0"/>
      <dgm:spPr/>
    </dgm:pt>
    <dgm:pt modelId="{A5063F19-E36B-4AF2-B1AC-5E6FF5F4E1D1}" type="pres">
      <dgm:prSet presAssocID="{2FCDC652-E6F0-4DA4-A983-B417F5976453}" presName="composite3" presStyleCnt="0"/>
      <dgm:spPr/>
    </dgm:pt>
    <dgm:pt modelId="{287E0454-CD03-4226-86FF-27AC12081038}" type="pres">
      <dgm:prSet presAssocID="{2FCDC652-E6F0-4DA4-A983-B417F5976453}" presName="background3" presStyleLbl="node3" presStyleIdx="3" presStyleCnt="4"/>
      <dgm:spPr/>
    </dgm:pt>
    <dgm:pt modelId="{47C16BCA-D5A7-4E3D-8FD0-ACBE71BA17F3}" type="pres">
      <dgm:prSet presAssocID="{2FCDC652-E6F0-4DA4-A983-B417F5976453}" presName="text3" presStyleLbl="fgAcc3" presStyleIdx="3" presStyleCnt="4" custScaleX="252909" custScaleY="435041" custLinFactX="93235" custLinFactNeighborX="100000" custLinFactNeighborY="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EAEB27-2DAC-4ADB-ACE6-7A738F54C89C}" type="pres">
      <dgm:prSet presAssocID="{2FCDC652-E6F0-4DA4-A983-B417F5976453}" presName="hierChild4" presStyleCnt="0"/>
      <dgm:spPr/>
    </dgm:pt>
    <dgm:pt modelId="{C9B8E9E8-E708-4A8C-B507-48EC55047A34}" type="pres">
      <dgm:prSet presAssocID="{16460288-A2CD-47AC-917D-B0790EBE848F}" presName="Name23" presStyleLbl="parChTrans1D4" presStyleIdx="0" presStyleCnt="1"/>
      <dgm:spPr/>
      <dgm:t>
        <a:bodyPr/>
        <a:lstStyle/>
        <a:p>
          <a:endParaRPr lang="ru-RU"/>
        </a:p>
      </dgm:t>
    </dgm:pt>
    <dgm:pt modelId="{DAFD18FB-5141-4851-A805-62610494F873}" type="pres">
      <dgm:prSet presAssocID="{71C76EB9-06AD-48B6-BAE2-3A3FDE9453B5}" presName="hierRoot4" presStyleCnt="0"/>
      <dgm:spPr/>
    </dgm:pt>
    <dgm:pt modelId="{FA96AD36-F4D0-4869-8956-34DC85D582AE}" type="pres">
      <dgm:prSet presAssocID="{71C76EB9-06AD-48B6-BAE2-3A3FDE9453B5}" presName="composite4" presStyleCnt="0"/>
      <dgm:spPr/>
    </dgm:pt>
    <dgm:pt modelId="{084BE114-0984-4197-96FA-797631489EBC}" type="pres">
      <dgm:prSet presAssocID="{71C76EB9-06AD-48B6-BAE2-3A3FDE9453B5}" presName="background4" presStyleLbl="node4" presStyleIdx="0" presStyleCnt="1"/>
      <dgm:spPr/>
    </dgm:pt>
    <dgm:pt modelId="{DC143B0C-1EBD-47D2-B641-9F6C094E7132}" type="pres">
      <dgm:prSet presAssocID="{71C76EB9-06AD-48B6-BAE2-3A3FDE9453B5}" presName="text4" presStyleLbl="fgAcc4" presStyleIdx="0" presStyleCnt="1" custScaleX="365760" custScaleY="390174" custLinFactX="40833" custLinFactNeighborX="100000" custLinFactNeighborY="337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D414F1-F676-4A8A-8266-CEBCFF11B28B}" type="pres">
      <dgm:prSet presAssocID="{71C76EB9-06AD-48B6-BAE2-3A3FDE9453B5}" presName="hierChild5" presStyleCnt="0"/>
      <dgm:spPr/>
    </dgm:pt>
    <dgm:pt modelId="{3EF429D2-6DAE-41AE-8B3A-8432BCD38A01}" type="pres">
      <dgm:prSet presAssocID="{1EC7DD3D-4EDF-494E-83EB-26CCA0B8A98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DEEFDD3-0413-485C-A393-5BA4B443FF57}" type="pres">
      <dgm:prSet presAssocID="{84EF3F92-B3EE-4E42-912C-A172266C6E86}" presName="hierRoot2" presStyleCnt="0"/>
      <dgm:spPr/>
    </dgm:pt>
    <dgm:pt modelId="{8E5421D2-6FD2-492F-94FD-DFB3CEEE9BE4}" type="pres">
      <dgm:prSet presAssocID="{84EF3F92-B3EE-4E42-912C-A172266C6E86}" presName="composite2" presStyleCnt="0"/>
      <dgm:spPr/>
    </dgm:pt>
    <dgm:pt modelId="{825D99CB-D793-41BE-A27B-753F8CCB90A7}" type="pres">
      <dgm:prSet presAssocID="{84EF3F92-B3EE-4E42-912C-A172266C6E86}" presName="background2" presStyleLbl="node2" presStyleIdx="1" presStyleCnt="2"/>
      <dgm:spPr/>
    </dgm:pt>
    <dgm:pt modelId="{66739B7B-D0F6-476C-B556-87AEFAE44A6B}" type="pres">
      <dgm:prSet presAssocID="{84EF3F92-B3EE-4E42-912C-A172266C6E86}" presName="text2" presStyleLbl="fgAcc2" presStyleIdx="1" presStyleCnt="2" custScaleX="531391" custScaleY="210498" custLinFactNeighborX="-20317" custLinFactNeighborY="-496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9B3AF-C430-455E-99F5-50C9C77EA290}" type="pres">
      <dgm:prSet presAssocID="{84EF3F92-B3EE-4E42-912C-A172266C6E86}" presName="hierChild3" presStyleCnt="0"/>
      <dgm:spPr/>
    </dgm:pt>
  </dgm:ptLst>
  <dgm:cxnLst>
    <dgm:cxn modelId="{6AF1199F-2B51-4C38-9D4C-B69278CFDD59}" type="presOf" srcId="{83E252C5-5D68-41B6-9565-2966380254A1}" destId="{297D2B41-42A7-4F82-A3A7-A7BDD431FDDF}" srcOrd="0" destOrd="0" presId="urn:microsoft.com/office/officeart/2005/8/layout/hierarchy1"/>
    <dgm:cxn modelId="{0DDB63FE-9411-40EC-B61D-B9C6728D64D7}" srcId="{15CB9A5B-B031-4C9F-B350-3409F574F3B3}" destId="{FE1A755F-081A-4149-9130-0048E9FBFFC9}" srcOrd="1" destOrd="0" parTransId="{546F7411-91DF-4004-902F-713DE0E9BFF4}" sibTransId="{59467C0F-D2E1-48DA-9786-7EA2F49C8D22}"/>
    <dgm:cxn modelId="{53ED21BD-3100-4A83-8971-18E87577685C}" type="presOf" srcId="{16460288-A2CD-47AC-917D-B0790EBE848F}" destId="{C9B8E9E8-E708-4A8C-B507-48EC55047A34}" srcOrd="0" destOrd="0" presId="urn:microsoft.com/office/officeart/2005/8/layout/hierarchy1"/>
    <dgm:cxn modelId="{91CF14D6-E920-4D70-99FE-51BE6F751EB9}" type="presOf" srcId="{15CB9A5B-B031-4C9F-B350-3409F574F3B3}" destId="{AEA6E71B-10EA-4ECD-8A1E-7C7E232F69DE}" srcOrd="0" destOrd="0" presId="urn:microsoft.com/office/officeart/2005/8/layout/hierarchy1"/>
    <dgm:cxn modelId="{47E4A663-B81F-498F-8C1D-96CF72F3B980}" type="presOf" srcId="{C1B40B9A-BBBD-45CE-863B-40F6AD6C777E}" destId="{84B2679E-8A59-4E7C-A500-B3CE1F6C002F}" srcOrd="0" destOrd="0" presId="urn:microsoft.com/office/officeart/2005/8/layout/hierarchy1"/>
    <dgm:cxn modelId="{6BE1C537-F2F3-4A51-A1D8-D05D8D0F1B38}" type="presOf" srcId="{23EEB9A9-D160-4A4B-9A12-9A4CE8A50B2F}" destId="{853AD67C-B286-495A-954B-73FC8A0EF066}" srcOrd="0" destOrd="0" presId="urn:microsoft.com/office/officeart/2005/8/layout/hierarchy1"/>
    <dgm:cxn modelId="{012DFFC4-E6C8-4E39-A797-11AB67BFB09A}" type="presOf" srcId="{71C76EB9-06AD-48B6-BAE2-3A3FDE9453B5}" destId="{DC143B0C-1EBD-47D2-B641-9F6C094E7132}" srcOrd="0" destOrd="0" presId="urn:microsoft.com/office/officeart/2005/8/layout/hierarchy1"/>
    <dgm:cxn modelId="{20BBF3CA-169F-4DFF-960B-95541897979A}" type="presOf" srcId="{546F7411-91DF-4004-902F-713DE0E9BFF4}" destId="{F87EB2D7-A482-448A-87F4-A149F4A3F1C8}" srcOrd="0" destOrd="0" presId="urn:microsoft.com/office/officeart/2005/8/layout/hierarchy1"/>
    <dgm:cxn modelId="{BB8F0DCC-27B7-4CAB-AE3A-013DFF2131A8}" type="presOf" srcId="{91CAE49C-0202-4ED9-B18C-1ADF72D925BD}" destId="{D0BDBF2E-E19C-43C9-935D-86D3BBD5C851}" srcOrd="0" destOrd="0" presId="urn:microsoft.com/office/officeart/2005/8/layout/hierarchy1"/>
    <dgm:cxn modelId="{961A471E-1BAA-4279-8C1E-38E445A4DB2C}" srcId="{2FCDC652-E6F0-4DA4-A983-B417F5976453}" destId="{71C76EB9-06AD-48B6-BAE2-3A3FDE9453B5}" srcOrd="0" destOrd="0" parTransId="{16460288-A2CD-47AC-917D-B0790EBE848F}" sibTransId="{3A177302-B837-4285-9D1C-395919FCCDB9}"/>
    <dgm:cxn modelId="{CB335E8D-3496-40F8-AE77-32CFD4D47D2C}" srcId="{15CB9A5B-B031-4C9F-B350-3409F574F3B3}" destId="{2FCDC652-E6F0-4DA4-A983-B417F5976453}" srcOrd="3" destOrd="0" parTransId="{19E4AAEE-6E9E-4CD1-AF43-FBF896308795}" sibTransId="{40A00ACA-6556-4C14-9CBE-0F3A54F12DBD}"/>
    <dgm:cxn modelId="{FFA63A80-6806-4B19-BD25-04B6CE731BB9}" type="presOf" srcId="{84EF3F92-B3EE-4E42-912C-A172266C6E86}" destId="{66739B7B-D0F6-476C-B556-87AEFAE44A6B}" srcOrd="0" destOrd="0" presId="urn:microsoft.com/office/officeart/2005/8/layout/hierarchy1"/>
    <dgm:cxn modelId="{77B5CCA4-41AC-4AC9-B4DF-3C0F84F2B639}" type="presOf" srcId="{88FF6504-7AEC-418D-BCB1-A57A9E76F24E}" destId="{B25579E6-9AB7-4A3F-BAFA-EE3E81233B80}" srcOrd="0" destOrd="0" presId="urn:microsoft.com/office/officeart/2005/8/layout/hierarchy1"/>
    <dgm:cxn modelId="{9735515E-4D99-4F2B-AA51-21BB1D93E5A4}" srcId="{88FF6504-7AEC-418D-BCB1-A57A9E76F24E}" destId="{15CB9A5B-B031-4C9F-B350-3409F574F3B3}" srcOrd="0" destOrd="0" parTransId="{70C50FB7-8627-49EC-A593-71F435B4869F}" sibTransId="{57A7C712-B001-403B-A115-ECA6FDD5A763}"/>
    <dgm:cxn modelId="{C55A7270-7D3B-4523-92C2-92B74D9A239B}" type="presOf" srcId="{0CC637D9-0738-4C24-B660-E87986B8A11A}" destId="{52D56136-6F2D-4A47-8A77-A57A2AFCF6E9}" srcOrd="0" destOrd="0" presId="urn:microsoft.com/office/officeart/2005/8/layout/hierarchy1"/>
    <dgm:cxn modelId="{4AB2DE34-1849-44D6-83DB-75AADC34ADA5}" type="presOf" srcId="{70C50FB7-8627-49EC-A593-71F435B4869F}" destId="{73DA28C7-86D9-491D-847F-5AF814664B28}" srcOrd="0" destOrd="0" presId="urn:microsoft.com/office/officeart/2005/8/layout/hierarchy1"/>
    <dgm:cxn modelId="{86D8BA33-A3E5-4E4B-8EAC-5A97FAE39D54}" type="presOf" srcId="{FE1A755F-081A-4149-9130-0048E9FBFFC9}" destId="{522555B2-55E7-4E0C-848A-CC4E336786CD}" srcOrd="0" destOrd="0" presId="urn:microsoft.com/office/officeart/2005/8/layout/hierarchy1"/>
    <dgm:cxn modelId="{CCE41DA3-8200-4B61-807F-B5C44D3B62BA}" srcId="{15CB9A5B-B031-4C9F-B350-3409F574F3B3}" destId="{C1B40B9A-BBBD-45CE-863B-40F6AD6C777E}" srcOrd="0" destOrd="0" parTransId="{0CC637D9-0738-4C24-B660-E87986B8A11A}" sibTransId="{52C0224A-C283-425A-BE7F-F0985A670901}"/>
    <dgm:cxn modelId="{F3C63908-8F40-4395-81FA-988DE92F15FC}" srcId="{83E252C5-5D68-41B6-9565-2966380254A1}" destId="{88FF6504-7AEC-418D-BCB1-A57A9E76F24E}" srcOrd="0" destOrd="0" parTransId="{3558A748-AD48-4A1A-9D36-2F035109E2A7}" sibTransId="{640A21DD-47E0-4F08-9745-5479A1EBF03B}"/>
    <dgm:cxn modelId="{F0E85BA1-6CC4-4D4B-B6DF-36B85F915C65}" srcId="{15CB9A5B-B031-4C9F-B350-3409F574F3B3}" destId="{23EEB9A9-D160-4A4B-9A12-9A4CE8A50B2F}" srcOrd="2" destOrd="0" parTransId="{91CAE49C-0202-4ED9-B18C-1ADF72D925BD}" sibTransId="{7067C2C0-079B-4351-9F3E-61B13915BF00}"/>
    <dgm:cxn modelId="{B38D7C5C-00CC-4F02-A4E9-82895CA7E93D}" type="presOf" srcId="{2FCDC652-E6F0-4DA4-A983-B417F5976453}" destId="{47C16BCA-D5A7-4E3D-8FD0-ACBE71BA17F3}" srcOrd="0" destOrd="0" presId="urn:microsoft.com/office/officeart/2005/8/layout/hierarchy1"/>
    <dgm:cxn modelId="{242C77CC-750C-4258-8558-CE5CC7B305B7}" type="presOf" srcId="{1EC7DD3D-4EDF-494E-83EB-26CCA0B8A985}" destId="{3EF429D2-6DAE-41AE-8B3A-8432BCD38A01}" srcOrd="0" destOrd="0" presId="urn:microsoft.com/office/officeart/2005/8/layout/hierarchy1"/>
    <dgm:cxn modelId="{40F7F0F6-C081-44B6-8B45-C446C5ECD997}" type="presOf" srcId="{19E4AAEE-6E9E-4CD1-AF43-FBF896308795}" destId="{A098995A-B427-4332-A6E6-A8FDAA452FD4}" srcOrd="0" destOrd="0" presId="urn:microsoft.com/office/officeart/2005/8/layout/hierarchy1"/>
    <dgm:cxn modelId="{3EDD60F7-FD33-4F53-8512-01D70EC0BEC3}" srcId="{88FF6504-7AEC-418D-BCB1-A57A9E76F24E}" destId="{84EF3F92-B3EE-4E42-912C-A172266C6E86}" srcOrd="1" destOrd="0" parTransId="{1EC7DD3D-4EDF-494E-83EB-26CCA0B8A985}" sibTransId="{2574993F-F180-466A-B1E5-572B43A85BA4}"/>
    <dgm:cxn modelId="{84B67BC2-E8B8-4ACA-8DF6-533B02CB2259}" type="presParOf" srcId="{297D2B41-42A7-4F82-A3A7-A7BDD431FDDF}" destId="{74E5F8D8-67E0-49D0-ABEA-6F7C1681B5DA}" srcOrd="0" destOrd="0" presId="urn:microsoft.com/office/officeart/2005/8/layout/hierarchy1"/>
    <dgm:cxn modelId="{3F6447CE-A07B-4EFC-89C6-905A0C730B84}" type="presParOf" srcId="{74E5F8D8-67E0-49D0-ABEA-6F7C1681B5DA}" destId="{C5CCF969-0790-4E67-8A78-B8DBC8BBA7D7}" srcOrd="0" destOrd="0" presId="urn:microsoft.com/office/officeart/2005/8/layout/hierarchy1"/>
    <dgm:cxn modelId="{C80FC3CA-687B-4644-9F12-F78EC692B18D}" type="presParOf" srcId="{C5CCF969-0790-4E67-8A78-B8DBC8BBA7D7}" destId="{F38BBC7A-38A2-4014-B4A8-90128A70215F}" srcOrd="0" destOrd="0" presId="urn:microsoft.com/office/officeart/2005/8/layout/hierarchy1"/>
    <dgm:cxn modelId="{1FB43E7B-C399-4AC6-8BF9-681E0229A7E0}" type="presParOf" srcId="{C5CCF969-0790-4E67-8A78-B8DBC8BBA7D7}" destId="{B25579E6-9AB7-4A3F-BAFA-EE3E81233B80}" srcOrd="1" destOrd="0" presId="urn:microsoft.com/office/officeart/2005/8/layout/hierarchy1"/>
    <dgm:cxn modelId="{271E946F-5EAE-4721-AEED-B259236BAD22}" type="presParOf" srcId="{74E5F8D8-67E0-49D0-ABEA-6F7C1681B5DA}" destId="{29A9C593-6CFD-4CCC-B8C5-5C7384FF2E44}" srcOrd="1" destOrd="0" presId="urn:microsoft.com/office/officeart/2005/8/layout/hierarchy1"/>
    <dgm:cxn modelId="{3A6FEE30-04DC-41FB-8038-EC6C1F88B021}" type="presParOf" srcId="{29A9C593-6CFD-4CCC-B8C5-5C7384FF2E44}" destId="{73DA28C7-86D9-491D-847F-5AF814664B28}" srcOrd="0" destOrd="0" presId="urn:microsoft.com/office/officeart/2005/8/layout/hierarchy1"/>
    <dgm:cxn modelId="{60C7CB9E-E4E8-4B64-BAAF-75E3C0C92954}" type="presParOf" srcId="{29A9C593-6CFD-4CCC-B8C5-5C7384FF2E44}" destId="{BCA51BB2-5604-4266-8C6B-0C7EF3166BE1}" srcOrd="1" destOrd="0" presId="urn:microsoft.com/office/officeart/2005/8/layout/hierarchy1"/>
    <dgm:cxn modelId="{E933DA59-EEF8-4C2D-8B59-A09B5BA3EF6C}" type="presParOf" srcId="{BCA51BB2-5604-4266-8C6B-0C7EF3166BE1}" destId="{880C7B38-EC79-4BF9-BF14-086AF899F16F}" srcOrd="0" destOrd="0" presId="urn:microsoft.com/office/officeart/2005/8/layout/hierarchy1"/>
    <dgm:cxn modelId="{960215E7-37F3-41E5-9520-EDD6887CFBC9}" type="presParOf" srcId="{880C7B38-EC79-4BF9-BF14-086AF899F16F}" destId="{1F76D470-BFB8-4038-8C51-988FF5AA5542}" srcOrd="0" destOrd="0" presId="urn:microsoft.com/office/officeart/2005/8/layout/hierarchy1"/>
    <dgm:cxn modelId="{BD4B2369-6270-410B-B469-49A703D061AD}" type="presParOf" srcId="{880C7B38-EC79-4BF9-BF14-086AF899F16F}" destId="{AEA6E71B-10EA-4ECD-8A1E-7C7E232F69DE}" srcOrd="1" destOrd="0" presId="urn:microsoft.com/office/officeart/2005/8/layout/hierarchy1"/>
    <dgm:cxn modelId="{11202650-A71D-4E5A-9CF4-27B9D3B69E2B}" type="presParOf" srcId="{BCA51BB2-5604-4266-8C6B-0C7EF3166BE1}" destId="{5CC27684-7A11-4E56-A332-4D3281ACB8D7}" srcOrd="1" destOrd="0" presId="urn:microsoft.com/office/officeart/2005/8/layout/hierarchy1"/>
    <dgm:cxn modelId="{17FB5463-524B-4A8A-9E6F-C839ED520626}" type="presParOf" srcId="{5CC27684-7A11-4E56-A332-4D3281ACB8D7}" destId="{52D56136-6F2D-4A47-8A77-A57A2AFCF6E9}" srcOrd="0" destOrd="0" presId="urn:microsoft.com/office/officeart/2005/8/layout/hierarchy1"/>
    <dgm:cxn modelId="{13C8E286-1838-4BB0-AB88-6345B3F47AB2}" type="presParOf" srcId="{5CC27684-7A11-4E56-A332-4D3281ACB8D7}" destId="{47BA8BA9-0939-4C00-82CF-CABEEF62D698}" srcOrd="1" destOrd="0" presId="urn:microsoft.com/office/officeart/2005/8/layout/hierarchy1"/>
    <dgm:cxn modelId="{83BCA024-205A-4EDA-88FA-BFA434710C39}" type="presParOf" srcId="{47BA8BA9-0939-4C00-82CF-CABEEF62D698}" destId="{5AC9EE07-712A-4CD6-8C5D-1102C589F563}" srcOrd="0" destOrd="0" presId="urn:microsoft.com/office/officeart/2005/8/layout/hierarchy1"/>
    <dgm:cxn modelId="{A37C2854-1BFD-47C0-A514-C29410AB26A5}" type="presParOf" srcId="{5AC9EE07-712A-4CD6-8C5D-1102C589F563}" destId="{7F642882-F09E-49C3-A089-7709251F505A}" srcOrd="0" destOrd="0" presId="urn:microsoft.com/office/officeart/2005/8/layout/hierarchy1"/>
    <dgm:cxn modelId="{320F1DD1-9209-41EF-A90B-2ED567A78A2B}" type="presParOf" srcId="{5AC9EE07-712A-4CD6-8C5D-1102C589F563}" destId="{84B2679E-8A59-4E7C-A500-B3CE1F6C002F}" srcOrd="1" destOrd="0" presId="urn:microsoft.com/office/officeart/2005/8/layout/hierarchy1"/>
    <dgm:cxn modelId="{906CCEC2-4791-46DF-AA89-AA88739F16C0}" type="presParOf" srcId="{47BA8BA9-0939-4C00-82CF-CABEEF62D698}" destId="{EA43F818-2510-4394-98A5-347C5489E360}" srcOrd="1" destOrd="0" presId="urn:microsoft.com/office/officeart/2005/8/layout/hierarchy1"/>
    <dgm:cxn modelId="{D2FD2A4F-5E99-4623-9DE3-54DB4C865873}" type="presParOf" srcId="{5CC27684-7A11-4E56-A332-4D3281ACB8D7}" destId="{F87EB2D7-A482-448A-87F4-A149F4A3F1C8}" srcOrd="2" destOrd="0" presId="urn:microsoft.com/office/officeart/2005/8/layout/hierarchy1"/>
    <dgm:cxn modelId="{2FA9B7BD-7F93-4544-8799-B024BD1A7814}" type="presParOf" srcId="{5CC27684-7A11-4E56-A332-4D3281ACB8D7}" destId="{B52DB4A2-C3C6-45CD-94A8-1CD0C63CECF3}" srcOrd="3" destOrd="0" presId="urn:microsoft.com/office/officeart/2005/8/layout/hierarchy1"/>
    <dgm:cxn modelId="{F87ADA98-5E7B-4F67-AD5E-E9F3D9F95A37}" type="presParOf" srcId="{B52DB4A2-C3C6-45CD-94A8-1CD0C63CECF3}" destId="{988EE22C-1B3C-41E1-B8C8-56F08BBB3A5C}" srcOrd="0" destOrd="0" presId="urn:microsoft.com/office/officeart/2005/8/layout/hierarchy1"/>
    <dgm:cxn modelId="{11852EC5-8541-41B0-8366-F21303300EC2}" type="presParOf" srcId="{988EE22C-1B3C-41E1-B8C8-56F08BBB3A5C}" destId="{4ECC50DE-4F50-480A-AC8D-3F6F5B23FB43}" srcOrd="0" destOrd="0" presId="urn:microsoft.com/office/officeart/2005/8/layout/hierarchy1"/>
    <dgm:cxn modelId="{0327DEC3-444D-4B72-BEF1-610863F60A0D}" type="presParOf" srcId="{988EE22C-1B3C-41E1-B8C8-56F08BBB3A5C}" destId="{522555B2-55E7-4E0C-848A-CC4E336786CD}" srcOrd="1" destOrd="0" presId="urn:microsoft.com/office/officeart/2005/8/layout/hierarchy1"/>
    <dgm:cxn modelId="{2115FD12-3BEA-455D-96A1-512B6B71149A}" type="presParOf" srcId="{B52DB4A2-C3C6-45CD-94A8-1CD0C63CECF3}" destId="{7576F966-A01C-4EDC-AA54-5E2158CD0B4F}" srcOrd="1" destOrd="0" presId="urn:microsoft.com/office/officeart/2005/8/layout/hierarchy1"/>
    <dgm:cxn modelId="{EBF18A36-06C8-4E09-8C75-E771F9D82083}" type="presParOf" srcId="{5CC27684-7A11-4E56-A332-4D3281ACB8D7}" destId="{D0BDBF2E-E19C-43C9-935D-86D3BBD5C851}" srcOrd="4" destOrd="0" presId="urn:microsoft.com/office/officeart/2005/8/layout/hierarchy1"/>
    <dgm:cxn modelId="{93A82A26-315C-44BE-8A6D-1DC4ACE484A4}" type="presParOf" srcId="{5CC27684-7A11-4E56-A332-4D3281ACB8D7}" destId="{D4DB8AA5-2A5F-4248-AC9D-DFA15DDC838E}" srcOrd="5" destOrd="0" presId="urn:microsoft.com/office/officeart/2005/8/layout/hierarchy1"/>
    <dgm:cxn modelId="{5E2C4AB2-122C-4371-8BF1-26FA170B7456}" type="presParOf" srcId="{D4DB8AA5-2A5F-4248-AC9D-DFA15DDC838E}" destId="{838407C0-E88C-4D13-B72A-39F3DFE91577}" srcOrd="0" destOrd="0" presId="urn:microsoft.com/office/officeart/2005/8/layout/hierarchy1"/>
    <dgm:cxn modelId="{0C3CDE46-B5A0-4678-AEC2-BA052F672E26}" type="presParOf" srcId="{838407C0-E88C-4D13-B72A-39F3DFE91577}" destId="{39A4F1BE-E6DB-40A0-B6A2-EC2F452892C6}" srcOrd="0" destOrd="0" presId="urn:microsoft.com/office/officeart/2005/8/layout/hierarchy1"/>
    <dgm:cxn modelId="{5EB1EC1D-8FFF-486A-B5A4-87E5D783A13C}" type="presParOf" srcId="{838407C0-E88C-4D13-B72A-39F3DFE91577}" destId="{853AD67C-B286-495A-954B-73FC8A0EF066}" srcOrd="1" destOrd="0" presId="urn:microsoft.com/office/officeart/2005/8/layout/hierarchy1"/>
    <dgm:cxn modelId="{27DE9E99-CB79-4995-85C6-8BA0D8ED901C}" type="presParOf" srcId="{D4DB8AA5-2A5F-4248-AC9D-DFA15DDC838E}" destId="{337A2CD6-8C34-4D23-96B6-1347B9ECE027}" srcOrd="1" destOrd="0" presId="urn:microsoft.com/office/officeart/2005/8/layout/hierarchy1"/>
    <dgm:cxn modelId="{DBEAA83E-0DC7-4BDE-A968-A1CF6CD61150}" type="presParOf" srcId="{5CC27684-7A11-4E56-A332-4D3281ACB8D7}" destId="{A098995A-B427-4332-A6E6-A8FDAA452FD4}" srcOrd="6" destOrd="0" presId="urn:microsoft.com/office/officeart/2005/8/layout/hierarchy1"/>
    <dgm:cxn modelId="{BD647CD6-5003-45FA-9D76-C66B92345312}" type="presParOf" srcId="{5CC27684-7A11-4E56-A332-4D3281ACB8D7}" destId="{29055CFD-59E3-4912-92BB-AAFC85753908}" srcOrd="7" destOrd="0" presId="urn:microsoft.com/office/officeart/2005/8/layout/hierarchy1"/>
    <dgm:cxn modelId="{D0D9CB7C-658B-4151-B9A5-01A2A6490CD6}" type="presParOf" srcId="{29055CFD-59E3-4912-92BB-AAFC85753908}" destId="{A5063F19-E36B-4AF2-B1AC-5E6FF5F4E1D1}" srcOrd="0" destOrd="0" presId="urn:microsoft.com/office/officeart/2005/8/layout/hierarchy1"/>
    <dgm:cxn modelId="{A8DBE441-4C28-4AB0-8710-2666F9769FC1}" type="presParOf" srcId="{A5063F19-E36B-4AF2-B1AC-5E6FF5F4E1D1}" destId="{287E0454-CD03-4226-86FF-27AC12081038}" srcOrd="0" destOrd="0" presId="urn:microsoft.com/office/officeart/2005/8/layout/hierarchy1"/>
    <dgm:cxn modelId="{DAFDAE11-E49E-479D-B082-0A74E9A10543}" type="presParOf" srcId="{A5063F19-E36B-4AF2-B1AC-5E6FF5F4E1D1}" destId="{47C16BCA-D5A7-4E3D-8FD0-ACBE71BA17F3}" srcOrd="1" destOrd="0" presId="urn:microsoft.com/office/officeart/2005/8/layout/hierarchy1"/>
    <dgm:cxn modelId="{CD7FA64B-ED92-497A-B1E7-6CA0E94E03BD}" type="presParOf" srcId="{29055CFD-59E3-4912-92BB-AAFC85753908}" destId="{C2EAEB27-2DAC-4ADB-ACE6-7A738F54C89C}" srcOrd="1" destOrd="0" presId="urn:microsoft.com/office/officeart/2005/8/layout/hierarchy1"/>
    <dgm:cxn modelId="{680AFA6E-93E1-4AB2-80CA-7EEB72B96885}" type="presParOf" srcId="{C2EAEB27-2DAC-4ADB-ACE6-7A738F54C89C}" destId="{C9B8E9E8-E708-4A8C-B507-48EC55047A34}" srcOrd="0" destOrd="0" presId="urn:microsoft.com/office/officeart/2005/8/layout/hierarchy1"/>
    <dgm:cxn modelId="{4170A302-B549-47A0-AF3B-6895EE64B365}" type="presParOf" srcId="{C2EAEB27-2DAC-4ADB-ACE6-7A738F54C89C}" destId="{DAFD18FB-5141-4851-A805-62610494F873}" srcOrd="1" destOrd="0" presId="urn:microsoft.com/office/officeart/2005/8/layout/hierarchy1"/>
    <dgm:cxn modelId="{CED29ABC-9AC2-4B7E-BB3A-94AA9C276BBD}" type="presParOf" srcId="{DAFD18FB-5141-4851-A805-62610494F873}" destId="{FA96AD36-F4D0-4869-8956-34DC85D582AE}" srcOrd="0" destOrd="0" presId="urn:microsoft.com/office/officeart/2005/8/layout/hierarchy1"/>
    <dgm:cxn modelId="{AAE214B4-C834-4AF6-8945-F5D514CF4E82}" type="presParOf" srcId="{FA96AD36-F4D0-4869-8956-34DC85D582AE}" destId="{084BE114-0984-4197-96FA-797631489EBC}" srcOrd="0" destOrd="0" presId="urn:microsoft.com/office/officeart/2005/8/layout/hierarchy1"/>
    <dgm:cxn modelId="{F9F33EC8-150D-4946-A503-89E6215BB14B}" type="presParOf" srcId="{FA96AD36-F4D0-4869-8956-34DC85D582AE}" destId="{DC143B0C-1EBD-47D2-B641-9F6C094E7132}" srcOrd="1" destOrd="0" presId="urn:microsoft.com/office/officeart/2005/8/layout/hierarchy1"/>
    <dgm:cxn modelId="{2D582C9D-2B10-4752-82D7-17DC49ECCAA0}" type="presParOf" srcId="{DAFD18FB-5141-4851-A805-62610494F873}" destId="{99D414F1-F676-4A8A-8266-CEBCFF11B28B}" srcOrd="1" destOrd="0" presId="urn:microsoft.com/office/officeart/2005/8/layout/hierarchy1"/>
    <dgm:cxn modelId="{D490BCBF-F79F-4A2B-9641-3A38901FE93A}" type="presParOf" srcId="{29A9C593-6CFD-4CCC-B8C5-5C7384FF2E44}" destId="{3EF429D2-6DAE-41AE-8B3A-8432BCD38A01}" srcOrd="2" destOrd="0" presId="urn:microsoft.com/office/officeart/2005/8/layout/hierarchy1"/>
    <dgm:cxn modelId="{8CAF3E80-93E4-4958-82B4-7FD34E859DB4}" type="presParOf" srcId="{29A9C593-6CFD-4CCC-B8C5-5C7384FF2E44}" destId="{5DEEFDD3-0413-485C-A393-5BA4B443FF57}" srcOrd="3" destOrd="0" presId="urn:microsoft.com/office/officeart/2005/8/layout/hierarchy1"/>
    <dgm:cxn modelId="{C561AAD6-CDF7-40D4-AC68-1B336702DCB0}" type="presParOf" srcId="{5DEEFDD3-0413-485C-A393-5BA4B443FF57}" destId="{8E5421D2-6FD2-492F-94FD-DFB3CEEE9BE4}" srcOrd="0" destOrd="0" presId="urn:microsoft.com/office/officeart/2005/8/layout/hierarchy1"/>
    <dgm:cxn modelId="{C0D7214A-E1FB-4870-983D-A8F62AB89788}" type="presParOf" srcId="{8E5421D2-6FD2-492F-94FD-DFB3CEEE9BE4}" destId="{825D99CB-D793-41BE-A27B-753F8CCB90A7}" srcOrd="0" destOrd="0" presId="urn:microsoft.com/office/officeart/2005/8/layout/hierarchy1"/>
    <dgm:cxn modelId="{2778F924-C336-4792-A9EE-B5C3551A469B}" type="presParOf" srcId="{8E5421D2-6FD2-492F-94FD-DFB3CEEE9BE4}" destId="{66739B7B-D0F6-476C-B556-87AEFAE44A6B}" srcOrd="1" destOrd="0" presId="urn:microsoft.com/office/officeart/2005/8/layout/hierarchy1"/>
    <dgm:cxn modelId="{2518C5BC-A14C-4D45-83F0-ADD5D9B601BC}" type="presParOf" srcId="{5DEEFDD3-0413-485C-A393-5BA4B443FF57}" destId="{AA79B3AF-C430-455E-99F5-50C9C77EA29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429D2-6DAE-41AE-8B3A-8432BCD38A01}">
      <dsp:nvSpPr>
        <dsp:cNvPr id="0" name=""/>
        <dsp:cNvSpPr/>
      </dsp:nvSpPr>
      <dsp:spPr>
        <a:xfrm>
          <a:off x="4767570" y="693353"/>
          <a:ext cx="2116026" cy="222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036"/>
              </a:lnTo>
              <a:lnTo>
                <a:pt x="2116026" y="166036"/>
              </a:lnTo>
              <a:lnTo>
                <a:pt x="2116026" y="2229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8E9E8-E708-4A8C-B507-48EC55047A34}">
      <dsp:nvSpPr>
        <dsp:cNvPr id="0" name=""/>
        <dsp:cNvSpPr/>
      </dsp:nvSpPr>
      <dsp:spPr>
        <a:xfrm>
          <a:off x="7422065" y="3832089"/>
          <a:ext cx="322033" cy="310196"/>
        </a:xfrm>
        <a:custGeom>
          <a:avLst/>
          <a:gdLst/>
          <a:ahLst/>
          <a:cxnLst/>
          <a:rect l="0" t="0" r="0" b="0"/>
          <a:pathLst>
            <a:path>
              <a:moveTo>
                <a:pt x="322033" y="0"/>
              </a:moveTo>
              <a:lnTo>
                <a:pt x="322033" y="253266"/>
              </a:lnTo>
              <a:lnTo>
                <a:pt x="0" y="253266"/>
              </a:lnTo>
              <a:lnTo>
                <a:pt x="0" y="310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8995A-B427-4332-A6E6-A8FDAA452FD4}">
      <dsp:nvSpPr>
        <dsp:cNvPr id="0" name=""/>
        <dsp:cNvSpPr/>
      </dsp:nvSpPr>
      <dsp:spPr>
        <a:xfrm>
          <a:off x="2922303" y="1761646"/>
          <a:ext cx="4821796" cy="372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824"/>
              </a:lnTo>
              <a:lnTo>
                <a:pt x="4821796" y="315824"/>
              </a:lnTo>
              <a:lnTo>
                <a:pt x="4821796" y="3727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DBF2E-E19C-43C9-935D-86D3BBD5C851}">
      <dsp:nvSpPr>
        <dsp:cNvPr id="0" name=""/>
        <dsp:cNvSpPr/>
      </dsp:nvSpPr>
      <dsp:spPr>
        <a:xfrm>
          <a:off x="2922303" y="1761646"/>
          <a:ext cx="2586129" cy="37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828"/>
              </a:lnTo>
              <a:lnTo>
                <a:pt x="2586129" y="315828"/>
              </a:lnTo>
              <a:lnTo>
                <a:pt x="2586129" y="3727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7EB2D7-A482-448A-87F4-A149F4A3F1C8}">
      <dsp:nvSpPr>
        <dsp:cNvPr id="0" name=""/>
        <dsp:cNvSpPr/>
      </dsp:nvSpPr>
      <dsp:spPr>
        <a:xfrm>
          <a:off x="2922303" y="1761646"/>
          <a:ext cx="393427" cy="376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711"/>
              </a:lnTo>
              <a:lnTo>
                <a:pt x="393427" y="319711"/>
              </a:lnTo>
              <a:lnTo>
                <a:pt x="393427" y="3766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56136-6F2D-4A47-8A77-A57A2AFCF6E9}">
      <dsp:nvSpPr>
        <dsp:cNvPr id="0" name=""/>
        <dsp:cNvSpPr/>
      </dsp:nvSpPr>
      <dsp:spPr>
        <a:xfrm>
          <a:off x="847203" y="1761646"/>
          <a:ext cx="2075099" cy="372622"/>
        </a:xfrm>
        <a:custGeom>
          <a:avLst/>
          <a:gdLst/>
          <a:ahLst/>
          <a:cxnLst/>
          <a:rect l="0" t="0" r="0" b="0"/>
          <a:pathLst>
            <a:path>
              <a:moveTo>
                <a:pt x="2075099" y="0"/>
              </a:moveTo>
              <a:lnTo>
                <a:pt x="2075099" y="315692"/>
              </a:lnTo>
              <a:lnTo>
                <a:pt x="0" y="315692"/>
              </a:lnTo>
              <a:lnTo>
                <a:pt x="0" y="3726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A28C7-86D9-491D-847F-5AF814664B28}">
      <dsp:nvSpPr>
        <dsp:cNvPr id="0" name=""/>
        <dsp:cNvSpPr/>
      </dsp:nvSpPr>
      <dsp:spPr>
        <a:xfrm>
          <a:off x="2922303" y="693353"/>
          <a:ext cx="1845267" cy="222963"/>
        </a:xfrm>
        <a:custGeom>
          <a:avLst/>
          <a:gdLst/>
          <a:ahLst/>
          <a:cxnLst/>
          <a:rect l="0" t="0" r="0" b="0"/>
          <a:pathLst>
            <a:path>
              <a:moveTo>
                <a:pt x="1845267" y="0"/>
              </a:moveTo>
              <a:lnTo>
                <a:pt x="1845267" y="166032"/>
              </a:lnTo>
              <a:lnTo>
                <a:pt x="0" y="166032"/>
              </a:lnTo>
              <a:lnTo>
                <a:pt x="0" y="2229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8BBC7A-38A2-4014-B4A8-90128A70215F}">
      <dsp:nvSpPr>
        <dsp:cNvPr id="0" name=""/>
        <dsp:cNvSpPr/>
      </dsp:nvSpPr>
      <dsp:spPr>
        <a:xfrm>
          <a:off x="2184490" y="78610"/>
          <a:ext cx="5166160" cy="61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579E6-9AB7-4A3F-BAFA-EE3E81233B80}">
      <dsp:nvSpPr>
        <dsp:cNvPr id="0" name=""/>
        <dsp:cNvSpPr/>
      </dsp:nvSpPr>
      <dsp:spPr>
        <a:xfrm>
          <a:off x="2252773" y="143479"/>
          <a:ext cx="5166160" cy="614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Условия проживания целевой группы</a:t>
          </a:r>
          <a:r>
            <a:rPr lang="ru-RU" altLang="ru-RU" sz="1600" b="1" kern="1200" dirty="0" smtClean="0">
              <a:ea typeface="Times New Roman" pitchFamily="18" charset="0"/>
              <a:cs typeface="Arial" pitchFamily="34" charset="0"/>
            </a:rPr>
            <a:t> 5205 домохозяйств </a:t>
          </a:r>
          <a:endParaRPr lang="ru-RU" sz="1600" b="1" kern="1200" dirty="0"/>
        </a:p>
      </dsp:txBody>
      <dsp:txXfrm>
        <a:off x="2270778" y="161484"/>
        <a:ext cx="5130150" cy="578732"/>
      </dsp:txXfrm>
    </dsp:sp>
    <dsp:sp modelId="{1F76D470-BFB8-4038-8C51-988FF5AA5542}">
      <dsp:nvSpPr>
        <dsp:cNvPr id="0" name=""/>
        <dsp:cNvSpPr/>
      </dsp:nvSpPr>
      <dsp:spPr>
        <a:xfrm>
          <a:off x="1351790" y="916317"/>
          <a:ext cx="3141025" cy="845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6E71B-10EA-4ECD-8A1E-7C7E232F69DE}">
      <dsp:nvSpPr>
        <dsp:cNvPr id="0" name=""/>
        <dsp:cNvSpPr/>
      </dsp:nvSpPr>
      <dsp:spPr>
        <a:xfrm>
          <a:off x="1420073" y="981185"/>
          <a:ext cx="3141025" cy="8453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kern="1200" dirty="0" smtClean="0">
              <a:ea typeface="Times New Roman" pitchFamily="18" charset="0"/>
              <a:cs typeface="Arial" pitchFamily="34" charset="0"/>
            </a:rPr>
            <a:t>3158 д/х или 60%  от целевой группы  (</a:t>
          </a:r>
          <a:r>
            <a:rPr lang="ru-RU" altLang="ru-RU" sz="1400" kern="1200" dirty="0" smtClean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rial" pitchFamily="34" charset="0"/>
            </a:rPr>
            <a:t>или 30,4% от  опрошенных</a:t>
          </a:r>
          <a:r>
            <a:rPr lang="ru-RU" altLang="ru-RU" sz="1400" kern="1200" dirty="0" smtClean="0">
              <a:ea typeface="Times New Roman" pitchFamily="18" charset="0"/>
              <a:cs typeface="Arial" pitchFamily="34" charset="0"/>
            </a:rPr>
            <a:t>)  д/х  -  д/х  только инвалидов и пенсионеров по возрасту</a:t>
          </a:r>
          <a:endParaRPr lang="ru-RU" sz="1400" kern="1200" dirty="0"/>
        </a:p>
      </dsp:txBody>
      <dsp:txXfrm>
        <a:off x="1444832" y="1005944"/>
        <a:ext cx="3091507" cy="795811"/>
      </dsp:txXfrm>
    </dsp:sp>
    <dsp:sp modelId="{7F642882-F09E-49C3-A089-7709251F505A}">
      <dsp:nvSpPr>
        <dsp:cNvPr id="0" name=""/>
        <dsp:cNvSpPr/>
      </dsp:nvSpPr>
      <dsp:spPr>
        <a:xfrm>
          <a:off x="3412" y="2134269"/>
          <a:ext cx="1687583" cy="1646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2679E-8A59-4E7C-A500-B3CE1F6C002F}">
      <dsp:nvSpPr>
        <dsp:cNvPr id="0" name=""/>
        <dsp:cNvSpPr/>
      </dsp:nvSpPr>
      <dsp:spPr>
        <a:xfrm>
          <a:off x="71694" y="2199138"/>
          <a:ext cx="1687583" cy="1646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kern="1200" dirty="0" smtClean="0">
              <a:ea typeface="Times New Roman" pitchFamily="18" charset="0"/>
              <a:cs typeface="Arial" pitchFamily="34" charset="0"/>
            </a:rPr>
            <a:t>20,7%    или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kern="1200" dirty="0" smtClean="0">
              <a:ea typeface="Times New Roman" pitchFamily="18" charset="0"/>
              <a:cs typeface="Arial" pitchFamily="34" charset="0"/>
            </a:rPr>
            <a:t>(</a:t>
          </a:r>
          <a:r>
            <a:rPr lang="ru-RU" altLang="ru-RU" sz="1600" kern="1200" dirty="0" smtClean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rial" pitchFamily="34" charset="0"/>
            </a:rPr>
            <a:t>6,3% от всех опрошенных) </a:t>
          </a:r>
          <a:r>
            <a:rPr lang="ru-RU" altLang="ru-RU" sz="1600" kern="1200" dirty="0" smtClean="0">
              <a:ea typeface="Times New Roman" pitchFamily="18" charset="0"/>
              <a:cs typeface="Arial" pitchFamily="34" charset="0"/>
            </a:rPr>
            <a:t>–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ea typeface="Times New Roman" pitchFamily="18" charset="0"/>
              <a:cs typeface="Arial" pitchFamily="34" charset="0"/>
            </a:rPr>
            <a:t>с трудом справляются с повседневной работой</a:t>
          </a:r>
          <a:endParaRPr lang="ru-RU" sz="1600" b="1" kern="1200" dirty="0"/>
        </a:p>
      </dsp:txBody>
      <dsp:txXfrm>
        <a:off x="119925" y="2247369"/>
        <a:ext cx="1591121" cy="1550279"/>
      </dsp:txXfrm>
    </dsp:sp>
    <dsp:sp modelId="{4ECC50DE-4F50-480A-AC8D-3F6F5B23FB43}">
      <dsp:nvSpPr>
        <dsp:cNvPr id="0" name=""/>
        <dsp:cNvSpPr/>
      </dsp:nvSpPr>
      <dsp:spPr>
        <a:xfrm>
          <a:off x="2376264" y="2138288"/>
          <a:ext cx="1878934" cy="1611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555B2-55E7-4E0C-848A-CC4E336786CD}">
      <dsp:nvSpPr>
        <dsp:cNvPr id="0" name=""/>
        <dsp:cNvSpPr/>
      </dsp:nvSpPr>
      <dsp:spPr>
        <a:xfrm>
          <a:off x="2444546" y="2203157"/>
          <a:ext cx="1878934" cy="1611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20% или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</a:rPr>
            <a:t>(6% </a:t>
          </a:r>
          <a:r>
            <a:rPr lang="ru-RU" altLang="ru-RU" sz="1600" kern="1200" dirty="0" smtClean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rial" pitchFamily="34" charset="0"/>
            </a:rPr>
            <a:t>от всех опрошенных)-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cs typeface="Arial" pitchFamily="34" charset="0"/>
            </a:rPr>
            <a:t>с трудом ходят в магазин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cs typeface="Arial" pitchFamily="34" charset="0"/>
            </a:rPr>
            <a:t>за покупками</a:t>
          </a:r>
          <a:r>
            <a:rPr lang="ru-RU" sz="1400" kern="1200" dirty="0" smtClean="0">
              <a:solidFill>
                <a:schemeClr val="tx1"/>
              </a:solidFill>
              <a:cs typeface="Arial" pitchFamily="34" charset="0"/>
            </a:rPr>
            <a:t> </a:t>
          </a:r>
          <a:endParaRPr lang="ru-RU" sz="1400" kern="1200" dirty="0"/>
        </a:p>
      </dsp:txBody>
      <dsp:txXfrm>
        <a:off x="2491733" y="2250344"/>
        <a:ext cx="1784560" cy="1516704"/>
      </dsp:txXfrm>
    </dsp:sp>
    <dsp:sp modelId="{39A4F1BE-E6DB-40A0-B6A2-EC2F452892C6}">
      <dsp:nvSpPr>
        <dsp:cNvPr id="0" name=""/>
        <dsp:cNvSpPr/>
      </dsp:nvSpPr>
      <dsp:spPr>
        <a:xfrm>
          <a:off x="4608514" y="2134406"/>
          <a:ext cx="1799836" cy="1740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AD67C-B286-495A-954B-73FC8A0EF066}">
      <dsp:nvSpPr>
        <dsp:cNvPr id="0" name=""/>
        <dsp:cNvSpPr/>
      </dsp:nvSpPr>
      <dsp:spPr>
        <a:xfrm>
          <a:off x="4676796" y="2199274"/>
          <a:ext cx="1799836" cy="1740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11,8% или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</a:rPr>
            <a:t>(3,6% от всех опрошенных) –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 трудом   готовят еду 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727771" y="2250249"/>
        <a:ext cx="1697886" cy="1638460"/>
      </dsp:txXfrm>
    </dsp:sp>
    <dsp:sp modelId="{287E0454-CD03-4226-86FF-27AC12081038}">
      <dsp:nvSpPr>
        <dsp:cNvPr id="0" name=""/>
        <dsp:cNvSpPr/>
      </dsp:nvSpPr>
      <dsp:spPr>
        <a:xfrm>
          <a:off x="6966979" y="2134402"/>
          <a:ext cx="1554239" cy="1697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16BCA-D5A7-4E3D-8FD0-ACBE71BA17F3}">
      <dsp:nvSpPr>
        <dsp:cNvPr id="0" name=""/>
        <dsp:cNvSpPr/>
      </dsp:nvSpPr>
      <dsp:spPr>
        <a:xfrm>
          <a:off x="7035262" y="2199270"/>
          <a:ext cx="1554239" cy="1697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35,9%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нуждаются в помощи в повседневных делах</a:t>
          </a:r>
          <a:endParaRPr lang="ru-RU" sz="1600" kern="1200" dirty="0"/>
        </a:p>
      </dsp:txBody>
      <dsp:txXfrm>
        <a:off x="7080784" y="2244792"/>
        <a:ext cx="1463195" cy="1606643"/>
      </dsp:txXfrm>
    </dsp:sp>
    <dsp:sp modelId="{084BE114-0984-4197-96FA-797631489EBC}">
      <dsp:nvSpPr>
        <dsp:cNvPr id="0" name=""/>
        <dsp:cNvSpPr/>
      </dsp:nvSpPr>
      <dsp:spPr>
        <a:xfrm>
          <a:off x="6298185" y="4142286"/>
          <a:ext cx="2247759" cy="1522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43B0C-1EBD-47D2-B641-9F6C094E7132}">
      <dsp:nvSpPr>
        <dsp:cNvPr id="0" name=""/>
        <dsp:cNvSpPr/>
      </dsp:nvSpPr>
      <dsp:spPr>
        <a:xfrm>
          <a:off x="6366468" y="4207154"/>
          <a:ext cx="2247759" cy="1522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20,6%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50000"/>
                </a:schemeClr>
              </a:solidFill>
            </a:rPr>
            <a:t>(2,3% от всех опрошенных</a:t>
          </a:r>
          <a:r>
            <a:rPr lang="ru-RU" sz="1400" kern="1200" dirty="0" smtClean="0"/>
            <a:t>)  не  имеют родственников или не общаются с ними или не получают от них помощи  в повседневных  делах</a:t>
          </a:r>
          <a:endParaRPr lang="ru-RU" sz="1400" kern="1200" dirty="0"/>
        </a:p>
      </dsp:txBody>
      <dsp:txXfrm>
        <a:off x="6411063" y="4251749"/>
        <a:ext cx="2158569" cy="1433409"/>
      </dsp:txXfrm>
    </dsp:sp>
    <dsp:sp modelId="{825D99CB-D793-41BE-A27B-753F8CCB90A7}">
      <dsp:nvSpPr>
        <dsp:cNvPr id="0" name=""/>
        <dsp:cNvSpPr/>
      </dsp:nvSpPr>
      <dsp:spPr>
        <a:xfrm>
          <a:off x="5250778" y="916321"/>
          <a:ext cx="3265636" cy="821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39B7B-D0F6-476C-B556-87AEFAE44A6B}">
      <dsp:nvSpPr>
        <dsp:cNvPr id="0" name=""/>
        <dsp:cNvSpPr/>
      </dsp:nvSpPr>
      <dsp:spPr>
        <a:xfrm>
          <a:off x="5319061" y="981189"/>
          <a:ext cx="3265636" cy="8214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kern="1200" dirty="0" smtClean="0">
              <a:ea typeface="Times New Roman" pitchFamily="18" charset="0"/>
              <a:cs typeface="Arial" pitchFamily="34" charset="0"/>
            </a:rPr>
            <a:t>2047 или 40% от целевой группы  </a:t>
          </a:r>
          <a:r>
            <a:rPr lang="ru-RU" altLang="ru-RU" sz="1400" kern="1200" dirty="0" smtClean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Arial" pitchFamily="34" charset="0"/>
            </a:rPr>
            <a:t>(или 19,7% от опрошенных)  </a:t>
          </a:r>
          <a:r>
            <a:rPr lang="ru-RU" altLang="ru-RU" sz="1400" kern="1200" dirty="0" smtClean="0">
              <a:ea typeface="Times New Roman" pitchFamily="18" charset="0"/>
              <a:cs typeface="Arial" pitchFamily="34" charset="0"/>
            </a:rPr>
            <a:t>-  смешанные д/х ( инвалиды и пенсионеры + трудоспособные</a:t>
          </a:r>
          <a:r>
            <a:rPr lang="ru-RU" altLang="ru-RU" sz="1400" kern="1200" dirty="0" smtClean="0">
              <a:ea typeface="Times New Roman" pitchFamily="18" charset="0"/>
              <a:cs typeface="Arial" pitchFamily="34" charset="0"/>
            </a:rPr>
            <a:t>)</a:t>
          </a:r>
          <a:endParaRPr lang="ru-RU" sz="1400" kern="1200" dirty="0"/>
        </a:p>
      </dsp:txBody>
      <dsp:txXfrm>
        <a:off x="5343120" y="1005248"/>
        <a:ext cx="3217518" cy="773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CFB6-F61A-4978-AFD2-A437698B9BD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CD42-FEA1-4ADA-B4CB-CE854A5D5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6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CFB6-F61A-4978-AFD2-A437698B9BD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CD42-FEA1-4ADA-B4CB-CE854A5D5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63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CFB6-F61A-4978-AFD2-A437698B9BD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CD42-FEA1-4ADA-B4CB-CE854A5D5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92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CFB6-F61A-4978-AFD2-A437698B9BD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CD42-FEA1-4ADA-B4CB-CE854A5D5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99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CFB6-F61A-4978-AFD2-A437698B9BD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CD42-FEA1-4ADA-B4CB-CE854A5D5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5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CFB6-F61A-4978-AFD2-A437698B9BD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CD42-FEA1-4ADA-B4CB-CE854A5D5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32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CFB6-F61A-4978-AFD2-A437698B9BD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CD42-FEA1-4ADA-B4CB-CE854A5D5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1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CFB6-F61A-4978-AFD2-A437698B9BD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CD42-FEA1-4ADA-B4CB-CE854A5D5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4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CFB6-F61A-4978-AFD2-A437698B9BD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CD42-FEA1-4ADA-B4CB-CE854A5D5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40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CFB6-F61A-4978-AFD2-A437698B9BD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CD42-FEA1-4ADA-B4CB-CE854A5D5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37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CFB6-F61A-4978-AFD2-A437698B9BD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CD42-FEA1-4ADA-B4CB-CE854A5D5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97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8CFB6-F61A-4978-AFD2-A437698B9BD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1CD42-FEA1-4ADA-B4CB-CE854A5D5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01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Развитие конкуренции в сфере социального обеспечения </a:t>
            </a: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25144"/>
            <a:ext cx="8208912" cy="129614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ВЗАИМОДЕЙСТВИЕ ОРГАНОВ ВЛАСТИ С НКО И УСТОЙЧИВОСТЬ ТРЕТЬЕГО СЕКТОРА: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РОССИЯ В МЕЖДУНАРОДНОМ КОНТЕКСТЕ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Москва, ул. Мясницкая, д. 9-11, ауд. 518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11-12 ноября 2015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6632"/>
            <a:ext cx="882047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/>
              <a:t>Лилия Овчарова, </a:t>
            </a:r>
            <a:r>
              <a:rPr lang="ru-RU" sz="2000" i="1" dirty="0" smtClean="0"/>
              <a:t>Ирина </a:t>
            </a:r>
            <a:r>
              <a:rPr lang="ru-RU" sz="2000" i="1" dirty="0" err="1" smtClean="0"/>
              <a:t>Корчагина,Мария</a:t>
            </a:r>
            <a:r>
              <a:rPr lang="ru-RU" sz="2000" i="1" dirty="0" smtClean="0"/>
              <a:t> </a:t>
            </a:r>
            <a:r>
              <a:rPr lang="ru-RU" sz="2000" i="1" dirty="0" smtClean="0"/>
              <a:t>Варламова</a:t>
            </a:r>
            <a:r>
              <a:rPr lang="ru-RU" sz="2000" dirty="0" smtClean="0"/>
              <a:t>, </a:t>
            </a:r>
            <a:r>
              <a:rPr lang="ru-RU" sz="2000" i="1" dirty="0" smtClean="0"/>
              <a:t>Анна Ермолина, </a:t>
            </a:r>
          </a:p>
          <a:p>
            <a:endParaRPr lang="ru-RU" i="1" dirty="0" smtClean="0"/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Центр </a:t>
            </a:r>
            <a:r>
              <a:rPr lang="ru-RU" dirty="0"/>
              <a:t>анализа доходов и уровня жизни Института управления социальными процессами </a:t>
            </a:r>
            <a:r>
              <a:rPr lang="ru-RU" dirty="0" smtClean="0"/>
              <a:t> </a:t>
            </a:r>
            <a:r>
              <a:rPr lang="ru-RU" dirty="0" err="1" smtClean="0"/>
              <a:t>НИУ</a:t>
            </a:r>
            <a:r>
              <a:rPr lang="ru-RU" dirty="0" smtClean="0"/>
              <a:t> </a:t>
            </a:r>
            <a:r>
              <a:rPr lang="ru-RU" dirty="0" err="1" smtClean="0"/>
              <a:t>ВШЭ</a:t>
            </a: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1501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881" y="5861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Оценка влияния 442-ФЗ </a:t>
            </a:r>
            <a:r>
              <a:rPr lang="ru-RU" sz="2400" b="1" dirty="0" smtClean="0"/>
              <a:t> на предложение услуг по социальному обслуживанию: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151475"/>
              </p:ext>
            </p:extLst>
          </p:nvPr>
        </p:nvGraphicFramePr>
        <p:xfrm>
          <a:off x="539552" y="1628800"/>
          <a:ext cx="8229600" cy="3881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1512168"/>
                <a:gridCol w="1440160"/>
                <a:gridCol w="1224136"/>
                <a:gridCol w="720080"/>
                <a:gridCol w="1244824"/>
              </a:tblGrid>
              <a:tr h="63436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  поставщиков услуг  по социальному обслужи-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ванию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том числе : </a:t>
                      </a:r>
                      <a:r>
                        <a:rPr lang="ru-RU" sz="1800" dirty="0" err="1" smtClean="0">
                          <a:effectLst/>
                        </a:rPr>
                        <a:t>негосудар-ственных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Из них: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Коммер-ческие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НКО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Предпри-ниматели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5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Россия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5496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295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141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134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20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5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Башкортостан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Calibri"/>
                        </a:rPr>
                        <a:t>156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Calibri"/>
                        </a:rPr>
                        <a:t>116</a:t>
                      </a:r>
                      <a:endParaRPr lang="ru-RU" sz="18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Calibri"/>
                        </a:rPr>
                        <a:t>59</a:t>
                      </a:r>
                      <a:endParaRPr lang="ru-RU" sz="18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Calibri"/>
                        </a:rPr>
                        <a:t>57</a:t>
                      </a:r>
                      <a:endParaRPr lang="ru-RU" sz="18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Calibri"/>
                        </a:rPr>
                        <a:t>0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5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Пермский край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Calibri"/>
                        </a:rPr>
                        <a:t>57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Calibri"/>
                        </a:rPr>
                        <a:t>21</a:t>
                      </a:r>
                      <a:endParaRPr lang="ru-RU" sz="18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Calibri"/>
                        </a:rPr>
                        <a:t>16</a:t>
                      </a:r>
                      <a:endParaRPr lang="ru-RU" sz="18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Calibri"/>
                        </a:rPr>
                        <a:t>5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5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Ленинградская обл.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Calibri"/>
                        </a:rPr>
                        <a:t>73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Calibri"/>
                        </a:rPr>
                        <a:t>20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Calibri"/>
                        </a:rPr>
                        <a:t>11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Calibri"/>
                        </a:rPr>
                        <a:t>8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Calibri"/>
                        </a:rPr>
                        <a:t>1</a:t>
                      </a:r>
                      <a:endParaRPr lang="ru-RU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764704"/>
            <a:ext cx="80269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Реестр поставщиков социальных услуг (информация на ноябрь 2015 года)</a:t>
            </a:r>
            <a:endParaRPr kumimoji="0" lang="ru-RU" alt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064" y="584213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34 региона не имеют негосударственных организаций в реестре . </a:t>
            </a:r>
          </a:p>
          <a:p>
            <a:r>
              <a:rPr lang="ru-RU" dirty="0" smtClean="0"/>
              <a:t> В Магаданской области  не нашли данные. В Республике Тыва – нет реестра.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7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Барьеры  и возможности для выхода НКО на рынок услуг по социальному обслуживанию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800" b="1" dirty="0"/>
              <a:t>НКО поняли 442-ФЗ как возможность для развития. </a:t>
            </a:r>
            <a:endParaRPr lang="ru-RU" sz="1800" b="1" dirty="0" smtClean="0"/>
          </a:p>
          <a:p>
            <a:endParaRPr lang="ru-RU" sz="1800" dirty="0" smtClean="0"/>
          </a:p>
          <a:p>
            <a:r>
              <a:rPr lang="ru-RU" sz="1800" b="1" dirty="0"/>
              <a:t>Главным барьером признаны тарифы </a:t>
            </a:r>
            <a:r>
              <a:rPr lang="ru-RU" sz="1800" dirty="0"/>
              <a:t>на оказание услуг в сфере социального </a:t>
            </a:r>
            <a:r>
              <a:rPr lang="ru-RU" sz="1800" dirty="0" smtClean="0"/>
              <a:t>обслуживания.</a:t>
            </a:r>
            <a:r>
              <a:rPr lang="ru-RU" sz="1800" dirty="0"/>
              <a:t> существующие  издержки НКО превышают тарифы в среднем от  двух до шести раз</a:t>
            </a:r>
            <a:r>
              <a:rPr lang="ru-RU" sz="1800" dirty="0" smtClean="0"/>
              <a:t>.</a:t>
            </a:r>
          </a:p>
          <a:p>
            <a:endParaRPr lang="ru-RU" sz="1800" dirty="0"/>
          </a:p>
          <a:p>
            <a:r>
              <a:rPr lang="ru-RU" sz="1800" b="1" dirty="0"/>
              <a:t>Предусмотренный в 442-ФЗ перечень услуг разработан в разрез с динамикой развития НКО, оказывающих услуги в сегменте социального </a:t>
            </a:r>
            <a:r>
              <a:rPr lang="ru-RU" sz="1800" b="1" dirty="0" smtClean="0"/>
              <a:t>обслуживания: г</a:t>
            </a:r>
            <a:r>
              <a:rPr lang="ru-RU" sz="1800" dirty="0" smtClean="0"/>
              <a:t>осударственная </a:t>
            </a:r>
            <a:r>
              <a:rPr lang="ru-RU" sz="1800" dirty="0"/>
              <a:t>система специализировалась преимущественно на  социальном обслуживании </a:t>
            </a:r>
            <a:r>
              <a:rPr lang="ru-RU" sz="1800" dirty="0" smtClean="0"/>
              <a:t>массовых </a:t>
            </a:r>
            <a:r>
              <a:rPr lang="ru-RU" sz="1800" dirty="0"/>
              <a:t>категорий населения, которые требуют комплексной  поддержки  (пожилые, инвалиды, дети-сироты) в ситуациях, длящихся  довольно долгое время. НКО стали расширять сегмент социального обслуживания за счет: (1) развития инновационных и дефицитных услуг; (2) поддержки новых категорий нуждающихся, состояние которых характеризовалась как «трудная жизненная ситуация</a:t>
            </a:r>
            <a:r>
              <a:rPr lang="ru-RU" sz="1800" dirty="0" smtClean="0"/>
              <a:t>».</a:t>
            </a:r>
          </a:p>
          <a:p>
            <a:endParaRPr lang="ru-RU" sz="1800" dirty="0" smtClean="0"/>
          </a:p>
          <a:p>
            <a:r>
              <a:rPr lang="ru-RU" sz="1800" b="1" dirty="0"/>
              <a:t>Если НКО хотят выходить на рынок Госзаказа по социальному обслуживанию, философия их взаимодействия с клиентами  должна измениться :  </a:t>
            </a:r>
            <a:r>
              <a:rPr lang="ru-RU" sz="1800" dirty="0"/>
              <a:t>из пары «благодетель» - «</a:t>
            </a:r>
            <a:r>
              <a:rPr lang="ru-RU" sz="1800" dirty="0" err="1"/>
              <a:t>благополучатель</a:t>
            </a:r>
            <a:r>
              <a:rPr lang="ru-RU" sz="1800" dirty="0"/>
              <a:t>»  отношения в должны трансформироваться в пару «поставщик» - «потребитель услуг». </a:t>
            </a:r>
          </a:p>
        </p:txBody>
      </p:sp>
    </p:spTree>
    <p:extLst>
      <p:ext uri="{BB962C8B-B14F-4D97-AF65-F5344CB8AC3E}">
        <p14:creationId xmlns:p14="http://schemas.microsoft.com/office/powerpoint/2010/main" val="264868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Источники информации о спросе и </a:t>
            </a:r>
            <a:r>
              <a:rPr lang="ru-RU" sz="3200" b="1" dirty="0" smtClean="0"/>
              <a:t>предложении услуг  </a:t>
            </a:r>
            <a:r>
              <a:rPr lang="ru-RU" sz="3200" b="1" dirty="0" smtClean="0"/>
              <a:t>в сфере социального  обеспечения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Официальные данные Росстата </a:t>
            </a:r>
            <a:r>
              <a:rPr lang="ru-RU" sz="2400" b="1" dirty="0" smtClean="0"/>
              <a:t>(Росстат);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sz="2400" dirty="0" smtClean="0">
                <a:ea typeface="Times New Roman" pitchFamily="18" charset="0"/>
                <a:cs typeface="Arial" pitchFamily="34" charset="0"/>
              </a:rPr>
              <a:t>Выборочное наблюдение </a:t>
            </a:r>
            <a:r>
              <a:rPr lang="ru-RU" altLang="ru-RU" sz="2400" dirty="0">
                <a:ea typeface="Times New Roman" pitchFamily="18" charset="0"/>
                <a:cs typeface="Arial" pitchFamily="34" charset="0"/>
              </a:rPr>
              <a:t>качества и доступности услуг в сферах образования, здравоохранения и социального обслуживания, содействия занятости населения , 2013 г</a:t>
            </a:r>
            <a:r>
              <a:rPr lang="ru-RU" altLang="ru-RU" sz="2400" dirty="0" smtClean="0">
                <a:ea typeface="Times New Roman" pitchFamily="18" charset="0"/>
                <a:cs typeface="Arial" pitchFamily="34" charset="0"/>
              </a:rPr>
              <a:t>. </a:t>
            </a:r>
            <a:r>
              <a:rPr lang="ru-RU" altLang="ru-RU" sz="2400" b="1" dirty="0" smtClean="0">
                <a:ea typeface="Times New Roman" pitchFamily="18" charset="0"/>
                <a:cs typeface="Arial" pitchFamily="34" charset="0"/>
              </a:rPr>
              <a:t>(выборочное наблюдение);</a:t>
            </a:r>
          </a:p>
          <a:p>
            <a:r>
              <a:rPr lang="ru-RU" altLang="ru-RU" sz="1800" dirty="0" smtClean="0">
                <a:ea typeface="Times New Roman" pitchFamily="18" charset="0"/>
                <a:cs typeface="Arial" pitchFamily="34" charset="0"/>
              </a:rPr>
              <a:t>Выборка  -21 177 респондентов и 10379 домохозяйств;</a:t>
            </a:r>
          </a:p>
          <a:p>
            <a:r>
              <a:rPr lang="ru-RU" altLang="ru-RU" sz="1800" b="1" dirty="0" smtClean="0">
                <a:ea typeface="Times New Roman" pitchFamily="18" charset="0"/>
                <a:cs typeface="Arial" pitchFamily="34" charset="0"/>
              </a:rPr>
              <a:t>Целевая группа </a:t>
            </a:r>
            <a:r>
              <a:rPr lang="ru-RU" altLang="ru-RU" sz="1800" dirty="0" smtClean="0">
                <a:ea typeface="Times New Roman" pitchFamily="18" charset="0"/>
                <a:cs typeface="Arial" pitchFamily="34" charset="0"/>
              </a:rPr>
              <a:t>по анализу социального обслуживания : лица старше трудоспособного возраста  и инвалиды в трудоспособном возрасте – 7235 чел. или 5205 домохозяйств ( 50,1% от всех домохозяйств)</a:t>
            </a:r>
            <a:endParaRPr lang="ru-RU" altLang="ru-RU" sz="2400" dirty="0" smtClean="0">
              <a:ea typeface="Times New Roman" pitchFamily="18" charset="0"/>
              <a:cs typeface="Arial" pitchFamily="34" charset="0"/>
            </a:endParaRPr>
          </a:p>
          <a:p>
            <a:r>
              <a:rPr lang="ru-RU" altLang="ru-RU" sz="2400" dirty="0" smtClean="0">
                <a:cs typeface="Arial" pitchFamily="34" charset="0"/>
              </a:rPr>
              <a:t> Проект </a:t>
            </a:r>
            <a:r>
              <a:rPr lang="ru-RU" altLang="ru-RU" sz="2400" dirty="0" err="1" smtClean="0">
                <a:cs typeface="Arial" pitchFamily="34" charset="0"/>
              </a:rPr>
              <a:t>НИУ</a:t>
            </a:r>
            <a:r>
              <a:rPr lang="ru-RU" altLang="ru-RU" sz="2400" dirty="0" smtClean="0">
                <a:cs typeface="Arial" pitchFamily="34" charset="0"/>
              </a:rPr>
              <a:t> </a:t>
            </a:r>
            <a:r>
              <a:rPr lang="ru-RU" altLang="ru-RU" sz="2400" dirty="0" err="1" smtClean="0">
                <a:cs typeface="Arial" pitchFamily="34" charset="0"/>
              </a:rPr>
              <a:t>ВШЭ</a:t>
            </a:r>
            <a:r>
              <a:rPr lang="ru-RU" altLang="ru-RU" sz="2400" dirty="0" smtClean="0">
                <a:cs typeface="Arial" pitchFamily="34" charset="0"/>
              </a:rPr>
              <a:t>, 2015 г., «Мониторинг реализации </a:t>
            </a:r>
            <a:r>
              <a:rPr lang="ru-RU" sz="2400" dirty="0"/>
              <a:t>442-ФЗ «Об основах  социального обслуживания граждан в Российской Федерации</a:t>
            </a:r>
            <a:r>
              <a:rPr lang="ru-RU" sz="2400" dirty="0" smtClean="0"/>
              <a:t>» </a:t>
            </a:r>
            <a:r>
              <a:rPr lang="ru-RU" sz="2400" b="1" dirty="0" smtClean="0"/>
              <a:t>( 442-ФЗ)</a:t>
            </a:r>
            <a:endParaRPr lang="ru-RU" sz="2400" b="1" dirty="0"/>
          </a:p>
          <a:p>
            <a:pPr lvl="0"/>
            <a:endParaRPr lang="ru-RU" altLang="ru-RU" sz="2000" dirty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23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58929956"/>
              </p:ext>
            </p:extLst>
          </p:nvPr>
        </p:nvGraphicFramePr>
        <p:xfrm>
          <a:off x="35496" y="754467"/>
          <a:ext cx="8712968" cy="5914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5157192"/>
            <a:ext cx="4372787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Спрос на услуги по уходу по условиям проживания  по генерализации выборочных данных: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1,3 млн. чел. до 3,5 млн. чел нуждаются в надомном обслуживании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212" y="108136"/>
            <a:ext cx="8477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Оценка </a:t>
            </a:r>
            <a:r>
              <a:rPr lang="ru-RU" b="1" dirty="0" err="1" smtClean="0"/>
              <a:t>СПРОСа</a:t>
            </a:r>
            <a:r>
              <a:rPr lang="ru-RU" b="1" dirty="0" smtClean="0"/>
              <a:t>  на социальное обслуживание  </a:t>
            </a:r>
            <a:r>
              <a:rPr lang="ru-RU" b="1" dirty="0" smtClean="0"/>
              <a:t>по условиям </a:t>
            </a:r>
            <a:r>
              <a:rPr lang="ru-RU" b="1" dirty="0" smtClean="0"/>
              <a:t>проживания домохозяйств, данные </a:t>
            </a:r>
            <a:r>
              <a:rPr lang="ru-RU" b="1" dirty="0" smtClean="0"/>
              <a:t>выборочного обследования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480291" y="56418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0800000">
            <a:off x="107503" y="4599155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7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Обслуживание по уходу  на дому пожилых и инвалидов – 1 151 243 чел. ;</a:t>
            </a:r>
          </a:p>
          <a:p>
            <a:r>
              <a:rPr lang="ru-RU" sz="2000" dirty="0"/>
              <a:t>Социально-медицинское обслуживание на дому -  57 709 чел.;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Итого 1 208 952 или 3,5% от численности граждан, старше  трудоспособного возраста</a:t>
            </a:r>
          </a:p>
          <a:p>
            <a:r>
              <a:rPr lang="ru-RU" sz="2000" dirty="0"/>
              <a:t>Состоят в очереди на надомное обслуживание по уходу – 7 155 чел.;</a:t>
            </a:r>
          </a:p>
          <a:p>
            <a:r>
              <a:rPr lang="ru-RU" sz="2000" dirty="0" smtClean="0"/>
              <a:t>Состоят в очереди на социально-медицинское обслуживание – 1082 чел.</a:t>
            </a:r>
          </a:p>
          <a:p>
            <a:r>
              <a:rPr lang="ru-RU" sz="2000" dirty="0" smtClean="0"/>
              <a:t>Обслуживание в центрах временного проживания – 8769 чел.;</a:t>
            </a:r>
          </a:p>
          <a:p>
            <a:r>
              <a:rPr lang="ru-RU" sz="2000" dirty="0" smtClean="0"/>
              <a:t>  Обслуживание в центрах дневного пребывания – 289 868 чел.;</a:t>
            </a:r>
          </a:p>
          <a:p>
            <a:r>
              <a:rPr lang="ru-RU" sz="2000" dirty="0" smtClean="0"/>
              <a:t>Обслуженных в социально-оздоровительных центрах – 43 610 ( число мест 2836); 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Оценка предложение услуг по социальному обслуживанию,  </a:t>
            </a:r>
            <a:r>
              <a:rPr lang="ru-RU" sz="2000" b="1" dirty="0" smtClean="0"/>
              <a:t>по данным </a:t>
            </a:r>
            <a:r>
              <a:rPr lang="ru-RU" sz="2000" b="1" dirty="0" smtClean="0"/>
              <a:t>Росстата, </a:t>
            </a:r>
            <a:r>
              <a:rPr lang="ru-RU" sz="2000" b="1" dirty="0" smtClean="0"/>
              <a:t>2015 г.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766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спроса и предложения   государственных услуг по социальному обслуживанию,  данные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выборочного обследования,%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880138"/>
              </p:ext>
            </p:extLst>
          </p:nvPr>
        </p:nvGraphicFramePr>
        <p:xfrm>
          <a:off x="539496" y="1700807"/>
          <a:ext cx="8065008" cy="2915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5570"/>
                <a:gridCol w="1369438"/>
              </a:tblGrid>
              <a:tr h="392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Пенсионеры и инвалиды в трудоспособном возрасте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5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Состоящие на социальном обслуживании в органах социальной защиты населения – всего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  <a:tabLst>
                          <a:tab pos="467360" algn="l"/>
                          <a:tab pos="234061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94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желающие  вставать на социальное обслуживание в органах социальной защиты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  <a:tabLst>
                          <a:tab pos="467360" algn="l"/>
                          <a:tab pos="234061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50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Хотели бы встать на социальное обслуживание в органах социальной защиты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  <a:tabLst>
                          <a:tab pos="467360" algn="l"/>
                          <a:tab pos="234061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92619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в том числе  на условиях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платного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  <a:tabLst>
                          <a:tab pos="467360" algn="l"/>
                          <a:tab pos="234061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5831" y="5775029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Вывод: За </a:t>
            </a:r>
            <a:r>
              <a:rPr lang="ru-RU" dirty="0" smtClean="0"/>
              <a:t>счет расширения платного рынка формальных услуг  численность получателей </a:t>
            </a:r>
            <a:r>
              <a:rPr lang="ru-RU" dirty="0" smtClean="0"/>
              <a:t>, как </a:t>
            </a:r>
            <a:r>
              <a:rPr lang="ru-RU" dirty="0" smtClean="0"/>
              <a:t>минимум, может быть  увеличена на 50%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09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47" y="602918"/>
            <a:ext cx="768659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Европейский контекст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330733"/>
              </p:ext>
            </p:extLst>
          </p:nvPr>
        </p:nvGraphicFramePr>
        <p:xfrm>
          <a:off x="140494" y="1393029"/>
          <a:ext cx="5307806" cy="4857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88796" y="6434138"/>
            <a:ext cx="2175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Источник: </a:t>
            </a:r>
            <a:r>
              <a:rPr lang="en-US" sz="800" dirty="0" smtClean="0"/>
              <a:t>OECD database, </a:t>
            </a:r>
            <a:r>
              <a:rPr lang="ru-RU" sz="800" dirty="0" smtClean="0"/>
              <a:t>КОУЖ 2011 г.,</a:t>
            </a:r>
          </a:p>
          <a:p>
            <a:r>
              <a:rPr lang="ru-RU" sz="800" dirty="0" smtClean="0"/>
              <a:t>.</a:t>
            </a:r>
            <a:endParaRPr lang="ru-RU" sz="800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223089"/>
              </p:ext>
            </p:extLst>
          </p:nvPr>
        </p:nvGraphicFramePr>
        <p:xfrm>
          <a:off x="94644" y="188640"/>
          <a:ext cx="8912878" cy="6062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 flipV="1">
            <a:off x="2634018" y="5071161"/>
            <a:ext cx="532263" cy="58384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963213"/>
              </p:ext>
            </p:extLst>
          </p:nvPr>
        </p:nvGraphicFramePr>
        <p:xfrm>
          <a:off x="140494" y="1393029"/>
          <a:ext cx="5307806" cy="4857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88796" y="6434138"/>
            <a:ext cx="4955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Источник:  </a:t>
            </a:r>
            <a:r>
              <a:rPr lang="en-US" sz="800" dirty="0" smtClean="0"/>
              <a:t>EQLS -2012, </a:t>
            </a:r>
            <a:r>
              <a:rPr lang="ru-RU" sz="800" dirty="0" smtClean="0"/>
              <a:t>КОУЖ 2011 г.,</a:t>
            </a:r>
          </a:p>
          <a:p>
            <a:r>
              <a:rPr lang="ru-RU" sz="800" dirty="0" smtClean="0"/>
              <a:t>Выборочное наблюдение качества и доступности услуг в сферах образования, здравоохранения и</a:t>
            </a:r>
          </a:p>
          <a:p>
            <a:r>
              <a:rPr lang="ru-RU" sz="800" dirty="0" smtClean="0"/>
              <a:t>социального обслуживания, содействия занятости населению 2013 г.</a:t>
            </a:r>
            <a:endParaRPr lang="ru-RU" sz="800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153920"/>
              </p:ext>
            </p:extLst>
          </p:nvPr>
        </p:nvGraphicFramePr>
        <p:xfrm>
          <a:off x="0" y="404665"/>
          <a:ext cx="6277970" cy="6029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6277969" y="1600200"/>
            <a:ext cx="2627905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dirty="0" smtClean="0"/>
              <a:t>Согласно докладам </a:t>
            </a:r>
            <a:r>
              <a:rPr lang="en-US" sz="1400" dirty="0" smtClean="0"/>
              <a:t>OECD</a:t>
            </a:r>
            <a:r>
              <a:rPr lang="ru-RU" sz="1400" dirty="0"/>
              <a:t> </a:t>
            </a:r>
            <a:r>
              <a:rPr lang="ru-RU" sz="1400" dirty="0" smtClean="0"/>
              <a:t>лица, осуществляющие родственный уход</a:t>
            </a:r>
          </a:p>
          <a:p>
            <a:pPr algn="just"/>
            <a:r>
              <a:rPr lang="ru-RU" sz="1400" dirty="0" smtClean="0"/>
              <a:t>в большинстве женщины</a:t>
            </a:r>
          </a:p>
          <a:p>
            <a:pPr algn="just"/>
            <a:r>
              <a:rPr lang="ru-RU" sz="1400" dirty="0" smtClean="0"/>
              <a:t> с большей долей вероятности будут экономически неактивны</a:t>
            </a:r>
          </a:p>
          <a:p>
            <a:pPr algn="just"/>
            <a:r>
              <a:rPr lang="ru-RU" sz="1400" dirty="0" smtClean="0"/>
              <a:t>между работой на неполную ставку и уходом с работы, обычно предпочитают уход</a:t>
            </a:r>
          </a:p>
          <a:p>
            <a:pPr algn="just"/>
            <a:r>
              <a:rPr lang="ru-RU" sz="1400" dirty="0" smtClean="0"/>
              <a:t>в случае занятости работают в среднем меньше часов</a:t>
            </a:r>
          </a:p>
          <a:p>
            <a:pPr algn="just"/>
            <a:r>
              <a:rPr lang="ru-RU" sz="1400" dirty="0" smtClean="0"/>
              <a:t>безвозмездная помощь осуществляется чаще всего в отношении супруга (31,6% по </a:t>
            </a:r>
            <a:r>
              <a:rPr lang="en-US" sz="1400" dirty="0" smtClean="0"/>
              <a:t>OECD) </a:t>
            </a:r>
            <a:r>
              <a:rPr lang="ru-RU" sz="1400" dirty="0" smtClean="0"/>
              <a:t>или родителей (36,1%)</a:t>
            </a:r>
            <a:endParaRPr lang="ru-RU" sz="14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985194" y="5299251"/>
            <a:ext cx="532263" cy="58384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88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856"/>
            <a:ext cx="8507288" cy="102488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Влияние 442-ФЗ на динамику численности   получателей  минимально, за исключением полустационара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409552"/>
              </p:ext>
            </p:extLst>
          </p:nvPr>
        </p:nvGraphicFramePr>
        <p:xfrm>
          <a:off x="211291" y="1700808"/>
          <a:ext cx="8424933" cy="4894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9415"/>
                <a:gridCol w="1228010"/>
                <a:gridCol w="1125677"/>
                <a:gridCol w="1125677"/>
                <a:gridCol w="1125677"/>
                <a:gridCol w="1125677"/>
                <a:gridCol w="1094800"/>
              </a:tblGrid>
              <a:tr h="57143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Социальное обслуживание на дому 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Полустационарная форма социального обслуживания (%)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Стационарная форма социального обслуживания (%)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1-ое полугодие  2014 года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1-ое полугодие  2015 года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1-ое полугодие  2014 года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1-ое полугодие  2015 года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1-ое полугодие  2014 года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1-ое полугодие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 года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6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Тульская область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15532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15608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</a:rPr>
                        <a:t>2974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</a:rPr>
                        <a:t>2144*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8506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6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Самарская область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48786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52680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61006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61358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8657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8663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6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Белгородская область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13 696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11 786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</a:rPr>
                        <a:t>1709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</a:rPr>
                        <a:t>1 519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2440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2 518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Кабардино-Балкария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3956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4248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18151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17563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1975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2895**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Новгородская область***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6248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6573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15913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11437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3346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3132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6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Тюменская область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5164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16040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15476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4746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7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Пермский </a:t>
                      </a:r>
                      <a:r>
                        <a:rPr lang="ru-RU" sz="1400" dirty="0" smtClean="0">
                          <a:effectLst/>
                        </a:rPr>
                        <a:t>край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27412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27853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13512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14375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7771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9813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6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Республика Татарстан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15148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15375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21912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21876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5608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5744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052736"/>
            <a:ext cx="828092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Численность граждан, получивших социальные услуги в зависимости от формы социального обслуживания, %.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21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8713788" cy="1008112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Влияние 442-ФЗ на динамику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численности граждан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, получивших социальные услуги бесплатно в зависимости от формы социального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обслуживания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821143"/>
              </p:ext>
            </p:extLst>
          </p:nvPr>
        </p:nvGraphicFramePr>
        <p:xfrm>
          <a:off x="179512" y="1299336"/>
          <a:ext cx="8640955" cy="50848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4436"/>
                <a:gridCol w="1254899"/>
                <a:gridCol w="1150324"/>
                <a:gridCol w="1150324"/>
                <a:gridCol w="1150324"/>
                <a:gridCol w="1150324"/>
                <a:gridCol w="1150324"/>
              </a:tblGrid>
              <a:tr h="68465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Социальное обслуживание на дому 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Полустационарная форма социального обслуживания 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Стационарная форма социального обслуживания 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1-ое полугодие  2014 года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1-ое полугодие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2015 года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1-ое полугодие  2014 года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1-ое полугодие  2015 года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1-ое полугодие  2014 года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1-ое полугодие  2015 года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</a:tr>
              <a:tr h="451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Тульская область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1136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436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2248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</a:tr>
              <a:tr h="462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Самарская область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1554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11177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55698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46269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3760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3941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</a:tr>
              <a:tr h="4564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Белгородская область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1 324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957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791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751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807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</a:tr>
              <a:tr h="456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Кабардино-Балкария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803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992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17140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16717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363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626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</a:tr>
              <a:tr h="4564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Новгородская область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3733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15294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11239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932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1986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</a:tr>
              <a:tr h="2272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Тюменская область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16040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15476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1768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1570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</a:tr>
              <a:tr h="3563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Пермский край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18963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19353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5304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5678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</a:tr>
              <a:tr h="4564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Республика Татарстан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2126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3365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21514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21543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1293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56" marR="67856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60513" y="1576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6384185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Вывод: Выросло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число получающих услуги бесплатно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7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1218</Words>
  <Application>Microsoft Office PowerPoint</Application>
  <PresentationFormat>Экран (4:3)</PresentationFormat>
  <Paragraphs>259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Развитие конкуренции в сфере социального обеспечения   </vt:lpstr>
      <vt:lpstr>Источники информации о спросе и предложении услуг  в сфере социального  обеспечения</vt:lpstr>
      <vt:lpstr>Презентация PowerPoint</vt:lpstr>
      <vt:lpstr>Оценка предложение услуг по социальному обслуживанию,  по данным Росстата, 2015 г.</vt:lpstr>
      <vt:lpstr>Оценка спроса и предложения   государственных услуг по социальному обслуживанию,  данные выборочного обследования,% </vt:lpstr>
      <vt:lpstr>Презентация PowerPoint</vt:lpstr>
      <vt:lpstr>Презентация PowerPoint</vt:lpstr>
      <vt:lpstr>Влияние 442-ФЗ на динамику численности   получателей  минимально, за исключением полустационара </vt:lpstr>
      <vt:lpstr>Влияние 442-ФЗ на динамику численности граждан, получивших социальные услуги бесплатно в зависимости от формы социального обслуживания </vt:lpstr>
      <vt:lpstr>Оценка влияния 442-ФЗ  на предложение услуг по социальному обслуживанию:</vt:lpstr>
      <vt:lpstr>Барьеры  и возможности для выхода НКО на рынок услуг по социальному обслуживанию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конкуренции в сфере социального обеспечения</dc:title>
  <dc:creator>Студент НИУ ВШЭ</dc:creator>
  <cp:lastModifiedBy>Liliya</cp:lastModifiedBy>
  <cp:revision>29</cp:revision>
  <cp:lastPrinted>2015-11-11T06:20:04Z</cp:lastPrinted>
  <dcterms:created xsi:type="dcterms:W3CDTF">2015-11-03T13:55:00Z</dcterms:created>
  <dcterms:modified xsi:type="dcterms:W3CDTF">2015-11-11T20:18:20Z</dcterms:modified>
</cp:coreProperties>
</file>