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3" r:id="rId13"/>
    <p:sldId id="286" r:id="rId14"/>
    <p:sldId id="28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8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205BB-CEC5-4EB4-8A54-C07C351BEF7B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15FC4-E2F3-4C78-B01E-656736461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15FC4-E2F3-4C78-B01E-6567364619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6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1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4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9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6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3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1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DA9D-E4F3-43E1-BDAD-FFD9A0609104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8327-0C52-45A3-86A6-B66F59BEF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979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Цели развития тысячелетия: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доклад за 2015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64096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Лилия Николаевна Овчарова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Директор по социальным исследованиям НИУ ВШЭ</a:t>
            </a:r>
          </a:p>
          <a:p>
            <a:pPr algn="r"/>
            <a:endParaRPr lang="ru-RU" sz="2000" dirty="0">
              <a:solidFill>
                <a:schemeClr val="bg1"/>
              </a:solidFill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7 июля 2015 года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840760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Цель 7. Обеспечение экологической устойчивости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404664"/>
            <a:ext cx="6336704" cy="6336704"/>
          </a:xfrm>
        </p:spPr>
        <p:txBody>
          <a:bodyPr>
            <a:noAutofit/>
          </a:bodyPr>
          <a:lstStyle/>
          <a:p>
            <a:pPr marL="1074738" indent="-1074738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Включить </a:t>
            </a:r>
            <a:r>
              <a:rPr lang="ru-RU" sz="1400" dirty="0"/>
              <a:t>принципы устойчивого развития в </a:t>
            </a:r>
            <a:r>
              <a:rPr lang="ru-RU" sz="1400" dirty="0" err="1"/>
              <a:t>страновые</a:t>
            </a:r>
            <a:r>
              <a:rPr lang="ru-RU" sz="1400" dirty="0"/>
              <a:t> стратегии и программы и обратить вспять процесс утраты природных ресурсов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Снизить </a:t>
            </a:r>
            <a:r>
              <a:rPr lang="ru-RU" sz="1400" dirty="0"/>
              <a:t>масштабы сокращения биологического разнообразия путем значительного уменьшения темпов его утраты к 2010 году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Сократить </a:t>
            </a:r>
            <a:r>
              <a:rPr lang="ru-RU" sz="1400" dirty="0"/>
              <a:t>вдвое к 2015 году долю населения, не имеющего постоянного доступа к безопасной питьевой воде и основным санитарно-техническим средствам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К </a:t>
            </a:r>
            <a:r>
              <a:rPr lang="ru-RU" sz="1400" dirty="0"/>
              <a:t>2020 году обеспечить существенное улучшение жизни как минимум 100 миллионов жителей </a:t>
            </a:r>
            <a:r>
              <a:rPr lang="ru-RU" sz="1400" dirty="0" smtClean="0"/>
              <a:t>трущоб.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 err="1" smtClean="0"/>
              <a:t>Озоноразрушающие</a:t>
            </a:r>
            <a:r>
              <a:rPr lang="ru-RU" sz="1400" dirty="0" smtClean="0"/>
              <a:t> </a:t>
            </a:r>
            <a:r>
              <a:rPr lang="ru-RU" sz="1400" dirty="0"/>
              <a:t>вещества практически полностью ликвидированы; ожидается, что озоновый слой восстановится к середине текущего столетия.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Площадь природоохранных зон суши в странах Латинской Америки и Карибского бассейна увеличилась с 8,8% до 23,4%.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 В настоящее время 91</a:t>
            </a:r>
            <a:r>
              <a:rPr lang="ru-RU" sz="1400" dirty="0"/>
              <a:t>% жителей планеты использует улучшенные источники питьевой воды ( в 1990 г.  76</a:t>
            </a:r>
            <a:r>
              <a:rPr lang="ru-RU" sz="1400" dirty="0" smtClean="0"/>
              <a:t>%),  58% </a:t>
            </a:r>
            <a:r>
              <a:rPr lang="ru-RU" sz="1400" dirty="0"/>
              <a:t>пользуется водопроводной питьевой водой ( см. рисунок).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2,1 </a:t>
            </a:r>
            <a:r>
              <a:rPr lang="ru-RU" sz="1400" dirty="0"/>
              <a:t>млрд. человек во всем мире получили доступ к улучшенным санитарно-техническим средствам. Доля людей, практикующих открытую дефекацию, с 1990 года сократилась почти наполовину</a:t>
            </a:r>
            <a:r>
              <a:rPr lang="ru-RU" sz="1400" dirty="0" smtClean="0"/>
              <a:t>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Во всем мире 147 стран достигли целевого показателя по обеспечению питьевой водой, 95 стран решили задачу по обеспечению санитарно-техническими средствами, а 77 стран реализовали и то, и другое.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В </a:t>
            </a:r>
            <a:r>
              <a:rPr lang="ru-RU" sz="1400" dirty="0"/>
              <a:t>развивающихся регионах доля городского населения, проживающего в трущобах, сократилась </a:t>
            </a:r>
            <a:r>
              <a:rPr lang="ru-RU" sz="1400" dirty="0" smtClean="0"/>
              <a:t>  с 39,4 </a:t>
            </a:r>
            <a:r>
              <a:rPr lang="ru-RU" sz="1400" dirty="0"/>
              <a:t>% в 2000 г</a:t>
            </a:r>
            <a:r>
              <a:rPr lang="ru-RU" sz="1400" dirty="0" smtClean="0"/>
              <a:t>.  </a:t>
            </a:r>
            <a:r>
              <a:rPr lang="ru-RU" sz="1400" dirty="0"/>
              <a:t>до 29,7 % в 2014 г.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248376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840760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Цель 7. Обеспечение экологической устойчивости</a:t>
            </a:r>
            <a:br>
              <a:rPr lang="ru-RU" sz="2400" b="1" dirty="0" smtClean="0"/>
            </a:br>
            <a:endParaRPr lang="ru-RU" sz="24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2483768" cy="4680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548680"/>
            <a:ext cx="646566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проблемы:</a:t>
            </a:r>
          </a:p>
          <a:p>
            <a:pPr indent="452438">
              <a:buFont typeface="Arial" panose="020B0604020202020204" pitchFamily="34" charset="0"/>
              <a:buChar char="•"/>
            </a:pPr>
            <a:r>
              <a:rPr lang="ru-RU" dirty="0" smtClean="0"/>
              <a:t>2015 </a:t>
            </a:r>
            <a:r>
              <a:rPr lang="ru-RU" dirty="0"/>
              <a:t>году каждый третий </a:t>
            </a:r>
            <a:r>
              <a:rPr lang="ru-RU" dirty="0" smtClean="0"/>
              <a:t>человек - </a:t>
            </a:r>
            <a:r>
              <a:rPr lang="ru-RU" dirty="0"/>
              <a:t>2,4 млрд. человек </a:t>
            </a:r>
            <a:r>
              <a:rPr lang="ru-RU" dirty="0" smtClean="0"/>
              <a:t>- </a:t>
            </a:r>
            <a:r>
              <a:rPr lang="ru-RU" dirty="0"/>
              <a:t>по-прежнему не имел доступа </a:t>
            </a:r>
            <a:r>
              <a:rPr lang="ru-RU" dirty="0" smtClean="0"/>
              <a:t>к улучшенным </a:t>
            </a:r>
            <a:r>
              <a:rPr lang="ru-RU" dirty="0"/>
              <a:t>санитарно-техническим средствам, </a:t>
            </a:r>
            <a:r>
              <a:rPr lang="ru-RU" dirty="0" smtClean="0"/>
              <a:t>включая 946 </a:t>
            </a:r>
            <a:r>
              <a:rPr lang="ru-RU" dirty="0"/>
              <a:t>млн. человек, все еще практикующих открытую </a:t>
            </a:r>
            <a:r>
              <a:rPr lang="ru-RU" dirty="0" smtClean="0"/>
              <a:t>дефекацию.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indent="452438">
              <a:buFont typeface="Arial" panose="020B0604020202020204" pitchFamily="34" charset="0"/>
              <a:buChar char="•"/>
            </a:pPr>
            <a:r>
              <a:rPr lang="ru-RU" dirty="0" smtClean="0"/>
              <a:t> Сегодня </a:t>
            </a:r>
            <a:r>
              <a:rPr lang="ru-RU" dirty="0"/>
              <a:t>в городах развивающегося</a:t>
            </a:r>
          </a:p>
          <a:p>
            <a:r>
              <a:rPr lang="ru-RU" dirty="0"/>
              <a:t>мира свыше 880 млн. человек проживают в </a:t>
            </a:r>
            <a:r>
              <a:rPr lang="ru-RU" dirty="0" smtClean="0"/>
              <a:t>трущобах.</a:t>
            </a:r>
          </a:p>
          <a:p>
            <a:endParaRPr lang="ru-RU" dirty="0"/>
          </a:p>
          <a:p>
            <a:pPr indent="542925">
              <a:buFont typeface="Arial" panose="020B0604020202020204" pitchFamily="34" charset="0"/>
              <a:buChar char="•"/>
            </a:pPr>
            <a:r>
              <a:rPr lang="ru-RU" dirty="0" smtClean="0"/>
              <a:t>С </a:t>
            </a:r>
            <a:r>
              <a:rPr lang="ru-RU" dirty="0"/>
              <a:t>1990 года общемировой объем выбросов двуокиси</a:t>
            </a:r>
          </a:p>
          <a:p>
            <a:r>
              <a:rPr lang="ru-RU" dirty="0"/>
              <a:t>углерода возрос более чем на 50 процентов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indent="452438">
              <a:buFont typeface="Arial" panose="020B0604020202020204" pitchFamily="34" charset="0"/>
              <a:buChar char="•"/>
            </a:pPr>
            <a:r>
              <a:rPr lang="ru-RU" dirty="0"/>
              <a:t>По оценкам, в 2010 году было утрачено 5,2 млн. гектаров</a:t>
            </a:r>
          </a:p>
          <a:p>
            <a:pPr indent="452438"/>
            <a:r>
              <a:rPr lang="ru-RU" dirty="0" smtClean="0"/>
              <a:t>леса.</a:t>
            </a:r>
          </a:p>
          <a:p>
            <a:pPr indent="542925">
              <a:buFont typeface="Arial" panose="020B0604020202020204" pitchFamily="34" charset="0"/>
              <a:buChar char="•"/>
            </a:pPr>
            <a:r>
              <a:rPr lang="ru-RU" dirty="0" smtClean="0"/>
              <a:t>Чрезмерная </a:t>
            </a:r>
            <a:r>
              <a:rPr lang="ru-RU" dirty="0"/>
              <a:t>эксплуатация </a:t>
            </a:r>
            <a:r>
              <a:rPr lang="ru-RU" dirty="0" smtClean="0"/>
              <a:t>запасов морских </a:t>
            </a:r>
            <a:r>
              <a:rPr lang="ru-RU" dirty="0"/>
              <a:t>рыб привела к снижению доли рыб, </a:t>
            </a:r>
            <a:r>
              <a:rPr lang="ru-RU" dirty="0" smtClean="0"/>
              <a:t>находящихся в </a:t>
            </a:r>
            <a:r>
              <a:rPr lang="ru-RU" dirty="0"/>
              <a:t>безопасных биологических пределах — с </a:t>
            </a:r>
            <a:r>
              <a:rPr lang="ru-RU" dirty="0" smtClean="0"/>
              <a:t>90% в 1974 г. </a:t>
            </a:r>
            <a:r>
              <a:rPr lang="ru-RU" dirty="0"/>
              <a:t>до </a:t>
            </a:r>
            <a:r>
              <a:rPr lang="ru-RU" dirty="0" smtClean="0"/>
              <a:t>71% </a:t>
            </a:r>
            <a:r>
              <a:rPr lang="ru-RU" dirty="0"/>
              <a:t>в 2011 </a:t>
            </a:r>
            <a:r>
              <a:rPr lang="ru-RU" dirty="0" smtClean="0"/>
              <a:t> г.</a:t>
            </a:r>
          </a:p>
          <a:p>
            <a:pPr indent="542925">
              <a:buFont typeface="Arial" panose="020B0604020202020204" pitchFamily="34" charset="0"/>
              <a:buChar char="•"/>
            </a:pPr>
            <a:endParaRPr lang="ru-RU" dirty="0" smtClean="0"/>
          </a:p>
          <a:p>
            <a:pPr indent="452438">
              <a:buFont typeface="Arial" panose="020B0604020202020204" pitchFamily="34" charset="0"/>
              <a:buChar char="•"/>
            </a:pPr>
            <a:r>
              <a:rPr lang="ru-RU" dirty="0"/>
              <a:t>Нехватка воды затрагивает 40 процентов населения </a:t>
            </a:r>
            <a:r>
              <a:rPr lang="ru-RU" dirty="0" smtClean="0"/>
              <a:t>мира и</a:t>
            </a:r>
            <a:r>
              <a:rPr lang="ru-RU" dirty="0"/>
              <a:t>, по прогнозам, доля таких людей будет </a:t>
            </a:r>
            <a:r>
              <a:rPr lang="ru-RU" dirty="0" smtClean="0"/>
              <a:t>увеличиваться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5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45" y="44624"/>
            <a:ext cx="8712968" cy="49006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Цель 8. Формирование глобального партнерства в целях развития: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404602"/>
            <a:ext cx="6497862" cy="6120742"/>
          </a:xfrm>
        </p:spPr>
        <p:txBody>
          <a:bodyPr>
            <a:noAutofit/>
          </a:bodyPr>
          <a:lstStyle/>
          <a:p>
            <a:pPr marL="808038" indent="-808038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Задачи: </a:t>
            </a:r>
          </a:p>
          <a:p>
            <a:pPr marL="0" indent="542925">
              <a:spcBef>
                <a:spcPts val="0"/>
              </a:spcBef>
            </a:pPr>
            <a:r>
              <a:rPr lang="ru-RU" sz="1400" dirty="0" smtClean="0"/>
              <a:t>Продолжить </a:t>
            </a:r>
            <a:r>
              <a:rPr lang="ru-RU" sz="1400" dirty="0"/>
              <a:t>создание открытой, регулируемой, предсказуемой и недискриминационной торговой и финансовой </a:t>
            </a:r>
            <a:r>
              <a:rPr lang="ru-RU" sz="1400" dirty="0" smtClean="0"/>
              <a:t>системы.</a:t>
            </a:r>
          </a:p>
          <a:p>
            <a:pPr marL="0" indent="542925">
              <a:spcBef>
                <a:spcPts val="0"/>
              </a:spcBef>
            </a:pPr>
            <a:r>
              <a:rPr lang="ru-RU" sz="1400" dirty="0" smtClean="0"/>
              <a:t>Удовлетворять </a:t>
            </a:r>
            <a:r>
              <a:rPr lang="ru-RU" sz="1400" dirty="0"/>
              <a:t>особые потребности наименее развитых </a:t>
            </a:r>
            <a:r>
              <a:rPr lang="ru-RU" sz="1400" dirty="0" smtClean="0"/>
              <a:t>стран.</a:t>
            </a:r>
          </a:p>
          <a:p>
            <a:pPr marL="0" indent="542925">
              <a:spcBef>
                <a:spcPts val="0"/>
              </a:spcBef>
            </a:pPr>
            <a:r>
              <a:rPr lang="ru-RU" sz="1400" dirty="0"/>
              <a:t>Удовлетворять особые потребности развивающихся стран, не имеющих выхода к морю, и малых островных развивающихся </a:t>
            </a:r>
            <a:r>
              <a:rPr lang="ru-RU" sz="1400" dirty="0" smtClean="0"/>
              <a:t>государств.</a:t>
            </a:r>
            <a:endParaRPr lang="ru-RU" sz="1400" dirty="0"/>
          </a:p>
          <a:p>
            <a:pPr marL="0" indent="542925">
              <a:spcBef>
                <a:spcPts val="0"/>
              </a:spcBef>
            </a:pPr>
            <a:r>
              <a:rPr lang="ru-RU" sz="1400" dirty="0"/>
              <a:t> </a:t>
            </a:r>
            <a:r>
              <a:rPr lang="ru-RU" sz="1400" dirty="0" smtClean="0"/>
              <a:t> </a:t>
            </a:r>
            <a:r>
              <a:rPr lang="ru-RU" sz="1400" dirty="0"/>
              <a:t>В комплексе решать проблемы задолженности развивающихся </a:t>
            </a:r>
            <a:r>
              <a:rPr lang="ru-RU" sz="1400" dirty="0" smtClean="0"/>
              <a:t>стран.</a:t>
            </a:r>
          </a:p>
          <a:p>
            <a:pPr marL="0" indent="542925">
              <a:spcBef>
                <a:spcPts val="0"/>
              </a:spcBef>
            </a:pPr>
            <a:r>
              <a:rPr lang="ru-RU" sz="1400" dirty="0"/>
              <a:t>В сотрудничестве с фармацевтическими компаниями обеспечивать доступность основных лекарственных средств в развивающихся </a:t>
            </a:r>
            <a:r>
              <a:rPr lang="ru-RU" sz="1400" dirty="0" smtClean="0"/>
              <a:t>странах.</a:t>
            </a:r>
          </a:p>
          <a:p>
            <a:pPr marL="0" indent="542925">
              <a:spcBef>
                <a:spcPts val="0"/>
              </a:spcBef>
            </a:pPr>
            <a:r>
              <a:rPr lang="ru-RU" sz="1400" dirty="0"/>
              <a:t>В сотрудничестве с частным сектором принимать меры к тому, чтобы все могли пользоваться благами новых технологий, особенно информационно-коммуникационных </a:t>
            </a:r>
            <a:r>
              <a:rPr lang="ru-RU" sz="1400" dirty="0" smtClean="0"/>
              <a:t>технологий.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Достижения: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/>
              <a:t>За </a:t>
            </a:r>
            <a:r>
              <a:rPr lang="ru-RU" sz="1400" dirty="0"/>
              <a:t>период 2000–2014 годов объем официальной  помощи  в целях развития, предоставленной развитыми странами, вырос в реальном выражении на 66% ( см. рисунок).В 2014 году Дания, Люксембург, Норвегия, Соединенное Королевство и Швеция продолжали выделять объем   такой помощи, превышающий установленный ООН целевой показатель в 0,7% ВВП.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В 2014 г. 79% импорта из развивающихся стран в развитые страны осуществлялось беспошлинно, против  65% - в  2000 г. </a:t>
            </a:r>
            <a:r>
              <a:rPr lang="ru-RU" sz="1400" dirty="0" smtClean="0"/>
              <a:t>Доля </a:t>
            </a:r>
            <a:r>
              <a:rPr lang="ru-RU" sz="1400" dirty="0"/>
              <a:t>поступлений от экспорта, расходуемая на обслуживание внешнего долга, в развивающихся странах уменьшилась с 12% в 2000  г.  до 3% в 2013 г.</a:t>
            </a:r>
          </a:p>
          <a:p>
            <a:pPr marL="0" indent="360000" algn="just">
              <a:spcBef>
                <a:spcPts val="0"/>
              </a:spcBef>
              <a:spcAft>
                <a:spcPts val="600"/>
              </a:spcAft>
            </a:pPr>
            <a:r>
              <a:rPr lang="ru-RU" sz="1400" dirty="0"/>
              <a:t>В 2015 году 95% населения мира могут пользоваться услугами мобильной/ сотовой связи. За  15 лет число абонентов </a:t>
            </a:r>
            <a:r>
              <a:rPr lang="ru-RU" sz="1400" dirty="0" smtClean="0"/>
              <a:t>мобильной </a:t>
            </a:r>
            <a:r>
              <a:rPr lang="ru-RU" sz="1400" dirty="0"/>
              <a:t>связи выросло </a:t>
            </a:r>
            <a:r>
              <a:rPr lang="ru-RU" sz="1400" dirty="0" smtClean="0"/>
              <a:t> </a:t>
            </a:r>
            <a:r>
              <a:rPr lang="ru-RU" sz="1400" dirty="0"/>
              <a:t>в десять раз: с 738 млн. человек </a:t>
            </a:r>
            <a:r>
              <a:rPr lang="ru-RU" sz="1400" dirty="0" smtClean="0"/>
              <a:t> </a:t>
            </a:r>
            <a:r>
              <a:rPr lang="ru-RU" sz="1400" dirty="0"/>
              <a:t>до более 7 млрд. человек в 2015 г. Наличие доступа к Интернету выросло с  6% населения мира в 2000 </a:t>
            </a:r>
            <a:r>
              <a:rPr lang="ru-RU" sz="1400" dirty="0" smtClean="0"/>
              <a:t>г. </a:t>
            </a:r>
            <a:r>
              <a:rPr lang="ru-RU" sz="1400" dirty="0"/>
              <a:t>до 43% в 2015 г. В результате, к глобальной сети контента и приложений подключены 3,2 млрд. человек.</a:t>
            </a:r>
          </a:p>
          <a:p>
            <a:pPr marL="0" indent="542925">
              <a:spcBef>
                <a:spcPts val="0"/>
              </a:spcBef>
            </a:pPr>
            <a:endParaRPr lang="ru-RU" sz="1400" dirty="0"/>
          </a:p>
          <a:p>
            <a:pPr>
              <a:spcBef>
                <a:spcPts val="0"/>
              </a:spcBef>
            </a:pPr>
            <a:endParaRPr lang="ru-RU" sz="14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1872208" cy="48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ключевых препятствия в достижении ЦРТ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</a:rPr>
              <a:t>Обилие военных конфликтов и кризисов,</a:t>
            </a:r>
            <a:r>
              <a:rPr lang="ru-RU" dirty="0" smtClean="0"/>
              <a:t> которые значительно подрывали достигнутый прогресс. Многие страны в данный момент разрываются войнами и внутренними гражданскими конфликтами, что привело к стремительному ухудшению условий жизни и самому большому количеству беженцев и внутренне перемещенных лиц в мире со времен Второй мировой войны (60 млн. чел.).</a:t>
            </a:r>
            <a:r>
              <a:rPr lang="ru-RU" dirty="0"/>
              <a:t> </a:t>
            </a:r>
            <a:r>
              <a:rPr lang="ru-RU" dirty="0" smtClean="0"/>
              <a:t> В настоящий момент  ь </a:t>
            </a:r>
            <a:r>
              <a:rPr lang="ru-RU" dirty="0"/>
              <a:t>по причине </a:t>
            </a:r>
            <a:r>
              <a:rPr lang="ru-RU" dirty="0" smtClean="0"/>
              <a:t>конфликтов в </a:t>
            </a:r>
            <a:r>
              <a:rPr lang="ru-RU" dirty="0"/>
              <a:t>среднем 42 000 человек становятся </a:t>
            </a:r>
            <a:r>
              <a:rPr lang="ru-RU" dirty="0" smtClean="0"/>
              <a:t>насильственно перемещенными </a:t>
            </a:r>
            <a:r>
              <a:rPr lang="ru-RU" dirty="0"/>
              <a:t>лицами, вынужденными искать </a:t>
            </a:r>
            <a:r>
              <a:rPr lang="ru-RU" dirty="0" smtClean="0"/>
              <a:t>защиту, среди них половина – дети. Эта </a:t>
            </a:r>
            <a:r>
              <a:rPr lang="ru-RU" dirty="0"/>
              <a:t>цифра почти вчетверо превышает </a:t>
            </a:r>
            <a:r>
              <a:rPr lang="ru-RU" dirty="0" smtClean="0"/>
              <a:t>аналогичный показатель </a:t>
            </a:r>
            <a:r>
              <a:rPr lang="ru-RU" dirty="0"/>
              <a:t>2010 года, составлявший 11 000 человек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сельской местности только 56% родов происходит с участием квалифицированного </a:t>
            </a:r>
            <a:r>
              <a:rPr lang="ru-RU" dirty="0" smtClean="0"/>
              <a:t>медперсонала.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</a:rPr>
              <a:t>Сохранившееся неравенство  ( </a:t>
            </a:r>
            <a:r>
              <a:rPr lang="ru-RU" sz="5100" dirty="0" err="1" smtClean="0">
                <a:solidFill>
                  <a:schemeClr val="accent1">
                    <a:lumMod val="75000"/>
                  </a:schemeClr>
                </a:solidFill>
              </a:rPr>
              <a:t>страновое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</a:rPr>
              <a:t>, поселенческое, гендерное, доходное),  </a:t>
            </a:r>
            <a:r>
              <a:rPr lang="ru-RU" sz="5100" dirty="0">
                <a:solidFill>
                  <a:schemeClr val="accent1">
                    <a:lumMod val="75000"/>
                  </a:schemeClr>
                </a:solidFill>
              </a:rPr>
              <a:t>в доступе граждан к базовым услугам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5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Смертность </a:t>
            </a:r>
            <a:r>
              <a:rPr lang="ru-RU" dirty="0"/>
              <a:t>детей в возрасте до пяти лет из беднейших домохозяйств почти вдвое выше смертности детей из самых богатых </a:t>
            </a:r>
            <a:r>
              <a:rPr lang="ru-RU" dirty="0" smtClean="0"/>
              <a:t>домохозяйств. Вероятность </a:t>
            </a:r>
            <a:r>
              <a:rPr lang="ru-RU" dirty="0"/>
              <a:t>того, что ребенок не будет охвачен школьным образованием, у детей из беднейших домохозяйств </a:t>
            </a:r>
            <a:r>
              <a:rPr lang="ru-RU" b="1" dirty="0"/>
              <a:t>в четыре раза </a:t>
            </a:r>
            <a:r>
              <a:rPr lang="ru-RU" dirty="0"/>
              <a:t>выше, чем у детей из самых богатых </a:t>
            </a:r>
            <a:r>
              <a:rPr lang="ru-RU" dirty="0" smtClean="0"/>
              <a:t>домохозяйств. Для женщин риски оказаться среди бедных выше.</a:t>
            </a:r>
            <a:r>
              <a:rPr lang="ru-RU" dirty="0"/>
              <a:t> Коэффициент материнской смертности в развивающихся регионах в 14 раз выше, чем в развитых.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188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97666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bg1"/>
                </a:solidFill>
              </a:rPr>
              <a:t>«2015 год для нас знаменательный. Мы </a:t>
            </a:r>
            <a:r>
              <a:rPr lang="ru-RU" sz="2200" b="1" dirty="0" smtClean="0">
                <a:solidFill>
                  <a:schemeClr val="bg1"/>
                </a:solidFill>
              </a:rPr>
              <a:t>завершим работу </a:t>
            </a:r>
            <a:r>
              <a:rPr lang="ru-RU" sz="2200" b="1" dirty="0">
                <a:solidFill>
                  <a:schemeClr val="bg1"/>
                </a:solidFill>
              </a:rPr>
              <a:t>над Целями развития тысячелетия. Теперь </a:t>
            </a:r>
            <a:r>
              <a:rPr lang="ru-RU" sz="2200" b="1" dirty="0" smtClean="0">
                <a:solidFill>
                  <a:schemeClr val="bg1"/>
                </a:solidFill>
              </a:rPr>
              <a:t>мы разрабатываем </a:t>
            </a:r>
            <a:r>
              <a:rPr lang="ru-RU" sz="2200" b="1" dirty="0">
                <a:solidFill>
                  <a:schemeClr val="bg1"/>
                </a:solidFill>
              </a:rPr>
              <a:t>масштабную стратегию </a:t>
            </a:r>
            <a:r>
              <a:rPr lang="ru-RU" sz="2200" b="1" dirty="0" smtClean="0">
                <a:solidFill>
                  <a:schemeClr val="bg1"/>
                </a:solidFill>
              </a:rPr>
              <a:t>устойчивого развития</a:t>
            </a:r>
            <a:r>
              <a:rPr lang="ru-RU" sz="2200" b="1" dirty="0">
                <a:solidFill>
                  <a:schemeClr val="bg1"/>
                </a:solidFill>
              </a:rPr>
              <a:t>, в том числе свод целей в этой области</a:t>
            </a:r>
            <a:r>
              <a:rPr lang="ru-RU" sz="2200" b="1" dirty="0" smtClean="0">
                <a:solidFill>
                  <a:schemeClr val="bg1"/>
                </a:solidFill>
              </a:rPr>
              <a:t>. </a:t>
            </a:r>
            <a:endParaRPr lang="ru-RU" sz="2200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bg1"/>
                </a:solidFill>
              </a:rPr>
              <a:t>Наши усилия также нацелены на достижение </a:t>
            </a:r>
            <a:r>
              <a:rPr lang="ru-RU" sz="2200" b="1" dirty="0" smtClean="0">
                <a:solidFill>
                  <a:schemeClr val="bg1"/>
                </a:solidFill>
              </a:rPr>
              <a:t>нового универсального </a:t>
            </a:r>
            <a:r>
              <a:rPr lang="ru-RU" sz="2200" b="1" dirty="0">
                <a:solidFill>
                  <a:schemeClr val="bg1"/>
                </a:solidFill>
              </a:rPr>
              <a:t>соглашения по климату</a:t>
            </a:r>
            <a:r>
              <a:rPr lang="ru-RU" sz="2200" b="1" dirty="0" smtClean="0">
                <a:solidFill>
                  <a:schemeClr val="bg1"/>
                </a:solidFill>
              </a:rPr>
              <a:t>».</a:t>
            </a:r>
          </a:p>
          <a:p>
            <a:pPr marL="0" indent="0" algn="r">
              <a:lnSpc>
                <a:spcPct val="200000"/>
              </a:lnSpc>
              <a:spcBef>
                <a:spcPts val="0"/>
              </a:spcBef>
              <a:buNone/>
            </a:pPr>
            <a:endParaRPr lang="ru-RU" sz="2200" b="1" dirty="0" smtClean="0">
              <a:solidFill>
                <a:schemeClr val="bg1"/>
              </a:solidFill>
            </a:endParaRPr>
          </a:p>
          <a:p>
            <a:pPr marL="0" indent="0" algn="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>
                <a:solidFill>
                  <a:schemeClr val="bg1"/>
                </a:solidFill>
              </a:rPr>
              <a:t>Генеральный секретарь </a:t>
            </a:r>
            <a:r>
              <a:rPr lang="ru-RU" sz="2200" b="1" dirty="0" smtClean="0">
                <a:solidFill>
                  <a:schemeClr val="bg1"/>
                </a:solidFill>
              </a:rPr>
              <a:t>ООН Пан </a:t>
            </a:r>
            <a:r>
              <a:rPr lang="ru-RU" sz="2200" b="1" dirty="0">
                <a:solidFill>
                  <a:schemeClr val="bg1"/>
                </a:solidFill>
              </a:rPr>
              <a:t>Ги Мун</a:t>
            </a:r>
          </a:p>
        </p:txBody>
      </p:sp>
    </p:spTree>
    <p:extLst>
      <p:ext uri="{BB962C8B-B14F-4D97-AF65-F5344CB8AC3E}">
        <p14:creationId xmlns:p14="http://schemas.microsoft.com/office/powerpoint/2010/main" val="28733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06 июля 2015 г. в Штаб-квартире ООН в Нью-Йорке был представлен итоговый доклад по Целям развития </a:t>
            </a:r>
            <a:r>
              <a:rPr lang="ru-RU" sz="1800" dirty="0" smtClean="0"/>
              <a:t>тысячелетия «Цели развития тысячелетия: доклад за 2015 год» . </a:t>
            </a:r>
            <a:r>
              <a:rPr lang="ru-RU" sz="1800" dirty="0"/>
              <a:t>Наряду с Нью-Йорком и ведущими столицами мира Доклад о ходе осуществления ЦРТ был опубликован в Москве 7 июля. Документ в Доме ООН представила Лилия Овчарова, Директор по социальным исследованиям НИУ ВШЭ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В 2000 году мировые лидеры приняли Декларацию тысячелетия, в которой определили цели в восьми областях: крайняя нищета и голод, равенство полов, детская смертность, охрана материнства, болезни, окружающая среда и глобальное партнерство в целях развития. </a:t>
            </a:r>
          </a:p>
          <a:p>
            <a:r>
              <a:rPr lang="ru-RU" sz="1600" dirty="0" smtClean="0"/>
              <a:t>В предисловии к данному докладу  Пан </a:t>
            </a:r>
            <a:r>
              <a:rPr lang="ru-RU" sz="1600" dirty="0"/>
              <a:t>Ги </a:t>
            </a:r>
            <a:r>
              <a:rPr lang="ru-RU" sz="1600" dirty="0" smtClean="0"/>
              <a:t>Мун,  Генеральный секретарь  Организации </a:t>
            </a:r>
            <a:r>
              <a:rPr lang="ru-RU" sz="1600" dirty="0"/>
              <a:t>Объединенных Наций  отметил «ЦРТ помогли вырваться из </a:t>
            </a:r>
            <a:r>
              <a:rPr lang="ru-RU" sz="1600" dirty="0" smtClean="0"/>
              <a:t>крайней нищеты </a:t>
            </a:r>
            <a:r>
              <a:rPr lang="ru-RU" sz="1600" dirty="0"/>
              <a:t>более чем одному миллиарду людей, </a:t>
            </a:r>
            <a:r>
              <a:rPr lang="ru-RU" sz="1600" dirty="0" smtClean="0"/>
              <a:t>принять активные </a:t>
            </a:r>
            <a:r>
              <a:rPr lang="ru-RU" sz="1600" dirty="0"/>
              <a:t>меры по борьбе с голодом, дать </a:t>
            </a:r>
            <a:r>
              <a:rPr lang="ru-RU" sz="1600" dirty="0" smtClean="0"/>
              <a:t>возможность посещать </a:t>
            </a:r>
            <a:r>
              <a:rPr lang="ru-RU" sz="1600" dirty="0"/>
              <a:t>школу большему чем когда-либо числу </a:t>
            </a:r>
            <a:r>
              <a:rPr lang="ru-RU" sz="1600" dirty="0" smtClean="0"/>
              <a:t>девочек, а </a:t>
            </a:r>
            <a:r>
              <a:rPr lang="ru-RU" sz="1600" dirty="0"/>
              <a:t>также </a:t>
            </a:r>
            <a:r>
              <a:rPr lang="ru-RU" sz="1600" dirty="0" smtClean="0"/>
              <a:t>защитить экологию  нашей планеты».</a:t>
            </a:r>
          </a:p>
          <a:p>
            <a:r>
              <a:rPr lang="ru-RU" sz="1600" dirty="0" smtClean="0"/>
              <a:t>В  </a:t>
            </a:r>
            <a:r>
              <a:rPr lang="ru-RU" sz="1600" dirty="0"/>
              <a:t>докладе подведены окончательные итоги реализации всех восьми целей во всех регионах и странах мира. Авторы доклада заявили, что мобилизация сил на достижение поставленных мировыми лидерами в 2000 году задач помогла более чем миллиарду человек вырваться из крайней нищеты, однако достигнутый прогресс был неравномерным. В мире царит неравенство, и многие люди по-прежнему сталкиваются с бедностью, болезнями и лишениями.</a:t>
            </a:r>
          </a:p>
          <a:p>
            <a:r>
              <a:rPr lang="ru-RU" sz="1600" dirty="0" smtClean="0"/>
              <a:t>Доклад </a:t>
            </a:r>
            <a:r>
              <a:rPr lang="ru-RU" sz="1600" dirty="0"/>
              <a:t>представил Генеральный секретарь ООН на заседании ЭКОСОС высокого уровня. Он обратился к его участникам с помощью видеоконференции. </a:t>
            </a:r>
          </a:p>
        </p:txBody>
      </p:sp>
    </p:spTree>
    <p:extLst>
      <p:ext uri="{BB962C8B-B14F-4D97-AF65-F5344CB8AC3E}">
        <p14:creationId xmlns:p14="http://schemas.microsoft.com/office/powerpoint/2010/main" val="388677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72514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Цели развития тысячелетия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70485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3"/>
            <a:ext cx="6840760" cy="43204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Цель 1. Ликвидация крайней нищеты и голода: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78867" y="363389"/>
            <a:ext cx="5688632" cy="5040560"/>
          </a:xfrm>
        </p:spPr>
        <p:txBody>
          <a:bodyPr>
            <a:noAutofit/>
          </a:bodyPr>
          <a:lstStyle/>
          <a:p>
            <a:pPr marL="900000" indent="-90000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Задачи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 </a:t>
            </a:r>
            <a:r>
              <a:rPr lang="ru-RU" sz="1600" dirty="0" smtClean="0"/>
              <a:t>За период 1990–2015 годов сократить вдвое долю населения, имеющего доход менее 1,25 долл. США в день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 Обеспечить полную и производительную занятость и достойную работу для всех, в том числе женщин и молодежи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 Сократить вдвое за период 1990–2015 годов долю населения, страдающего от </a:t>
            </a:r>
            <a:r>
              <a:rPr lang="ru-RU" sz="1600" dirty="0" smtClean="0"/>
              <a:t>голода</a:t>
            </a:r>
          </a:p>
          <a:p>
            <a:pPr>
              <a:spcBef>
                <a:spcPts val="0"/>
              </a:spcBef>
            </a:pPr>
            <a:endParaRPr lang="ru-RU" sz="16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Основные достижения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В </a:t>
            </a:r>
            <a:r>
              <a:rPr lang="ru-RU" sz="1600" dirty="0"/>
              <a:t>1990 году почти </a:t>
            </a:r>
            <a:r>
              <a:rPr lang="ru-RU" sz="1600" dirty="0" smtClean="0"/>
              <a:t>половина (47%) </a:t>
            </a:r>
            <a:r>
              <a:rPr lang="ru-RU" sz="1600" dirty="0"/>
              <a:t>населения стран развивающегося мира жила на менее чем 1,25 доллара США в день. В 2015 году этот показатель снизился до </a:t>
            </a:r>
            <a:r>
              <a:rPr lang="ru-RU" sz="1600" dirty="0" smtClean="0"/>
              <a:t>14%. (сократился в 3 раза)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Число людей, принадлежащих к работающему среднему классу — живущих на более чем 4 доллара США в день — практически утроилось </a:t>
            </a:r>
            <a:r>
              <a:rPr lang="ru-RU" sz="1600" dirty="0" smtClean="0"/>
              <a:t> ( с 18% до 50%).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Доля </a:t>
            </a:r>
            <a:r>
              <a:rPr lang="ru-RU" sz="1600" dirty="0"/>
              <a:t>людей в развивающихся регионах, страдающих от недоедания, сократилась почти наполовину — с </a:t>
            </a:r>
            <a:r>
              <a:rPr lang="ru-RU" sz="1600" dirty="0" smtClean="0"/>
              <a:t>23,3%  </a:t>
            </a:r>
            <a:r>
              <a:rPr lang="ru-RU" sz="1600" dirty="0"/>
              <a:t>до </a:t>
            </a:r>
            <a:r>
              <a:rPr lang="ru-RU" sz="1600" dirty="0" smtClean="0"/>
              <a:t>12,9%.</a:t>
            </a:r>
          </a:p>
          <a:p>
            <a:pPr>
              <a:spcBef>
                <a:spcPts val="0"/>
              </a:spcBef>
            </a:pPr>
            <a:endParaRPr lang="ru-RU" sz="1600" b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chemeClr val="tx2"/>
              </a:solidFill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2981010" cy="45259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080" y="5229200"/>
            <a:ext cx="85689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</a:t>
            </a:r>
          </a:p>
          <a:p>
            <a:r>
              <a:rPr lang="ru-RU" sz="1400" dirty="0"/>
              <a:t>Несмотря на огромный прогресс,  сегодня </a:t>
            </a:r>
            <a:r>
              <a:rPr lang="ru-RU" sz="1400" dirty="0" smtClean="0"/>
              <a:t>около 800 </a:t>
            </a:r>
            <a:r>
              <a:rPr lang="ru-RU" sz="1400" dirty="0"/>
              <a:t>млн. человек продолжают жить в условиях </a:t>
            </a:r>
            <a:r>
              <a:rPr lang="ru-RU" sz="1400" dirty="0" smtClean="0"/>
              <a:t>крайней нищеты </a:t>
            </a:r>
            <a:r>
              <a:rPr lang="ru-RU" sz="1400" dirty="0"/>
              <a:t>и страдать от голода. Более 160 млн. детей </a:t>
            </a:r>
            <a:r>
              <a:rPr lang="ru-RU" sz="1400" dirty="0" smtClean="0"/>
              <a:t>в возрасте </a:t>
            </a:r>
            <a:r>
              <a:rPr lang="ru-RU" sz="1400" dirty="0"/>
              <a:t>до пяти лет имеют недостаточный для </a:t>
            </a:r>
            <a:r>
              <a:rPr lang="ru-RU" sz="1400" dirty="0" smtClean="0"/>
              <a:t>своего возраста </a:t>
            </a:r>
            <a:r>
              <a:rPr lang="ru-RU" sz="1400" dirty="0"/>
              <a:t>рост по причине недоедания</a:t>
            </a:r>
            <a:r>
              <a:rPr lang="ru-RU" sz="1400" dirty="0" smtClean="0"/>
              <a:t>.</a:t>
            </a:r>
            <a:r>
              <a:rPr lang="ru-RU" sz="1400" dirty="0"/>
              <a:t> Во всем мире почти половина работников </a:t>
            </a:r>
            <a:r>
              <a:rPr lang="ru-RU" sz="1400" dirty="0" smtClean="0"/>
              <a:t>трудоустроены </a:t>
            </a:r>
            <a:r>
              <a:rPr lang="ru-RU" sz="1400" dirty="0"/>
              <a:t>на условиях нестабильной занятости </a:t>
            </a:r>
            <a:r>
              <a:rPr lang="ru-RU" sz="1400" dirty="0" smtClean="0"/>
              <a:t>. </a:t>
            </a:r>
            <a:r>
              <a:rPr lang="ru-RU" sz="1400" dirty="0"/>
              <a:t>К концу 2014 года в результате конфликтов почти 60 </a:t>
            </a:r>
            <a:r>
              <a:rPr lang="ru-RU" sz="1400" dirty="0" smtClean="0"/>
              <a:t>млн. человек </a:t>
            </a:r>
            <a:r>
              <a:rPr lang="ru-RU" sz="1400" dirty="0"/>
              <a:t>были вынуждены покинуть свои дома — </a:t>
            </a:r>
            <a:r>
              <a:rPr lang="ru-RU" sz="1400" dirty="0" smtClean="0"/>
              <a:t>наибольшее </a:t>
            </a:r>
            <a:r>
              <a:rPr lang="ru-RU" sz="1400" dirty="0"/>
              <a:t>число людей после окончания Второй </a:t>
            </a:r>
            <a:r>
              <a:rPr lang="ru-RU" sz="1400" dirty="0" smtClean="0"/>
              <a:t>мировой войны.</a:t>
            </a:r>
            <a:r>
              <a:rPr lang="ru-RU" sz="1400" dirty="0"/>
              <a:t> </a:t>
            </a:r>
            <a:r>
              <a:rPr lang="ru-RU" sz="1400" dirty="0" smtClean="0"/>
              <a:t>В  </a:t>
            </a:r>
            <a:r>
              <a:rPr lang="ru-RU" sz="1400" dirty="0"/>
              <a:t>затронутых конфликтами странах </a:t>
            </a:r>
            <a:r>
              <a:rPr lang="ru-RU" sz="1400" dirty="0" smtClean="0"/>
              <a:t>обычно наблюдаются </a:t>
            </a:r>
            <a:r>
              <a:rPr lang="ru-RU" sz="1400" dirty="0"/>
              <a:t>самые высокие показатели нищеты.</a:t>
            </a:r>
          </a:p>
        </p:txBody>
      </p:sp>
    </p:spTree>
    <p:extLst>
      <p:ext uri="{BB962C8B-B14F-4D97-AF65-F5344CB8AC3E}">
        <p14:creationId xmlns:p14="http://schemas.microsoft.com/office/powerpoint/2010/main" val="34370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9"/>
            <a:ext cx="8064896" cy="64807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Цель 2. Обеспечение всеобщего начального образования: 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651421"/>
            <a:ext cx="5328592" cy="4505771"/>
          </a:xfrm>
        </p:spPr>
        <p:txBody>
          <a:bodyPr>
            <a:normAutofit fontScale="62500" lnSpcReduction="20000"/>
          </a:bodyPr>
          <a:lstStyle/>
          <a:p>
            <a:pPr marL="1074738" indent="-1074738" algn="just">
              <a:spcBef>
                <a:spcPts val="0"/>
              </a:spcBef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Задачи: </a:t>
            </a:r>
          </a:p>
          <a:p>
            <a:pPr marL="0" indent="0" algn="just">
              <a:spcBef>
                <a:spcPts val="0"/>
              </a:spcBef>
            </a:pPr>
            <a:r>
              <a:rPr lang="ru-RU" sz="2600" dirty="0" smtClean="0"/>
              <a:t>Обеспечить</a:t>
            </a:r>
            <a:r>
              <a:rPr lang="ru-RU" sz="2600" dirty="0"/>
              <a:t>, чтобы к 2015 году у детей во всем мире, как у мальчиков, так и у девочек, была возможность получать в полном объеме начальное школьное </a:t>
            </a:r>
            <a:r>
              <a:rPr lang="ru-RU" sz="2600" dirty="0" smtClean="0"/>
              <a:t>образование.</a:t>
            </a:r>
          </a:p>
          <a:p>
            <a:pPr algn="just">
              <a:spcBef>
                <a:spcPts val="0"/>
              </a:spcBef>
            </a:pPr>
            <a:endParaRPr lang="ru-RU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Достижения: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Чистый коэффициент охвата начальным образованием в развивающихся регионах </a:t>
            </a:r>
            <a:r>
              <a:rPr lang="ru-RU" sz="2600" dirty="0" smtClean="0"/>
              <a:t> за период с 2008 по  </a:t>
            </a:r>
            <a:r>
              <a:rPr lang="ru-RU" sz="2600" dirty="0"/>
              <a:t>2015 </a:t>
            </a:r>
            <a:r>
              <a:rPr lang="ru-RU" sz="2600" dirty="0" smtClean="0"/>
              <a:t>гг. вырос   с   </a:t>
            </a:r>
            <a:r>
              <a:rPr lang="ru-RU" sz="2600" dirty="0"/>
              <a:t>83%</a:t>
            </a:r>
            <a:r>
              <a:rPr lang="ru-RU" sz="2600" dirty="0" smtClean="0"/>
              <a:t>  до 91%.</a:t>
            </a:r>
            <a:endParaRPr lang="ru-RU" sz="2600" dirty="0"/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Число детей младшего школьного возраста, не посещающих школу, во всем мире снизилось почти </a:t>
            </a:r>
            <a:r>
              <a:rPr lang="ru-RU" sz="2600" dirty="0" smtClean="0"/>
              <a:t>наполовину ( см. рисунок)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Наибольшие улучшения </a:t>
            </a:r>
            <a:r>
              <a:rPr lang="ru-RU" sz="2600" dirty="0"/>
              <a:t>в области начального образования отмечались в странах Африки к югу от </a:t>
            </a:r>
            <a:r>
              <a:rPr lang="ru-RU" sz="2600" dirty="0" smtClean="0"/>
              <a:t>Сахары ( см. рисунок). 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Доля </a:t>
            </a:r>
            <a:r>
              <a:rPr lang="ru-RU" sz="2600" dirty="0"/>
              <a:t>грамотных среди молодежи в возрасте от 15 до 24 лет </a:t>
            </a:r>
            <a:r>
              <a:rPr lang="ru-RU" sz="2600" dirty="0" smtClean="0"/>
              <a:t> </a:t>
            </a:r>
            <a:r>
              <a:rPr lang="ru-RU" sz="2600" dirty="0"/>
              <a:t>увеличилась с </a:t>
            </a:r>
            <a:r>
              <a:rPr lang="ru-RU" sz="2600" dirty="0" smtClean="0"/>
              <a:t>83% </a:t>
            </a:r>
            <a:r>
              <a:rPr lang="ru-RU" sz="2600" dirty="0"/>
              <a:t>до </a:t>
            </a:r>
            <a:r>
              <a:rPr lang="ru-RU" sz="2600" dirty="0" smtClean="0"/>
              <a:t>91% . </a:t>
            </a:r>
            <a:r>
              <a:rPr lang="ru-RU" sz="2600" dirty="0"/>
              <a:t>Разрыв между женщинами и мужчинами сократился</a:t>
            </a:r>
            <a:r>
              <a:rPr lang="ru-RU" sz="2600" dirty="0" smtClean="0"/>
              <a:t>.</a:t>
            </a:r>
            <a:endParaRPr lang="ru-RU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2778437" cy="45259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5373216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проблемы: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dirty="0" smtClean="0"/>
              <a:t>Существует </a:t>
            </a:r>
            <a:r>
              <a:rPr lang="ru-RU" sz="1600" dirty="0"/>
              <a:t>большой разрыв между беднейшими </a:t>
            </a:r>
            <a:r>
              <a:rPr lang="ru-RU" sz="1600" dirty="0" smtClean="0"/>
              <a:t>и самыми </a:t>
            </a:r>
            <a:r>
              <a:rPr lang="ru-RU" sz="1600" dirty="0"/>
              <a:t>богатыми </a:t>
            </a:r>
            <a:r>
              <a:rPr lang="ru-RU" sz="1600" dirty="0" smtClean="0"/>
              <a:t>домохозяйствами: вероятность </a:t>
            </a:r>
            <a:r>
              <a:rPr lang="ru-RU" sz="1600" dirty="0"/>
              <a:t>того, что </a:t>
            </a:r>
            <a:r>
              <a:rPr lang="ru-RU" sz="1600" dirty="0" smtClean="0"/>
              <a:t>ребенок не </a:t>
            </a:r>
            <a:r>
              <a:rPr lang="ru-RU" sz="1600" dirty="0"/>
              <a:t>будет охвачен школьным образованием, у детей </a:t>
            </a:r>
            <a:r>
              <a:rPr lang="ru-RU" sz="1600" dirty="0" smtClean="0"/>
              <a:t>из беднейших </a:t>
            </a:r>
            <a:r>
              <a:rPr lang="ru-RU" sz="1600" dirty="0"/>
              <a:t>домохозяйств </a:t>
            </a:r>
            <a:r>
              <a:rPr lang="ru-RU" sz="1600" b="1" dirty="0"/>
              <a:t>в четыре раза </a:t>
            </a:r>
            <a:r>
              <a:rPr lang="ru-RU" sz="1600" dirty="0"/>
              <a:t>выше, чем у </a:t>
            </a:r>
            <a:r>
              <a:rPr lang="ru-RU" sz="1600" dirty="0" smtClean="0"/>
              <a:t>детей из </a:t>
            </a:r>
            <a:r>
              <a:rPr lang="ru-RU" sz="1600" dirty="0"/>
              <a:t>самых богатых домохозяйств</a:t>
            </a:r>
          </a:p>
        </p:txBody>
      </p:sp>
    </p:spTree>
    <p:extLst>
      <p:ext uri="{BB962C8B-B14F-4D97-AF65-F5344CB8AC3E}">
        <p14:creationId xmlns:p14="http://schemas.microsoft.com/office/powerpoint/2010/main" val="42595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05" y="116632"/>
            <a:ext cx="8794775" cy="994122"/>
          </a:xfrm>
        </p:spPr>
        <p:txBody>
          <a:bodyPr>
            <a:noAutofit/>
          </a:bodyPr>
          <a:lstStyle/>
          <a:p>
            <a:r>
              <a:rPr lang="ru-RU" sz="2000" b="1" dirty="0"/>
              <a:t>Цель </a:t>
            </a:r>
            <a:r>
              <a:rPr lang="ru-RU" sz="2000" b="1" dirty="0" smtClean="0"/>
              <a:t>3. Поощрение </a:t>
            </a:r>
            <a:r>
              <a:rPr lang="ru-RU" sz="2000" b="1" dirty="0"/>
              <a:t>равенства мужчин и женщин и расширение прав и возможностей </a:t>
            </a:r>
            <a:r>
              <a:rPr lang="ru-RU" sz="2000" b="1" dirty="0" smtClean="0"/>
              <a:t>женщин: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842750"/>
            <a:ext cx="6264696" cy="46809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Задача: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ru-RU" sz="1400" dirty="0" smtClean="0"/>
              <a:t>Ликвидировать</a:t>
            </a:r>
            <a:r>
              <a:rPr lang="ru-RU" sz="1400" dirty="0"/>
              <a:t>, желательно к 2005 году, гендерное неравенство в сфере начального и среднего образования, а не позднее чем к 2015 году — на всех уровнях </a:t>
            </a:r>
            <a:r>
              <a:rPr lang="ru-RU" sz="1400" dirty="0" smtClean="0"/>
              <a:t>образования.</a:t>
            </a:r>
          </a:p>
          <a:p>
            <a:pPr marL="0" indent="0">
              <a:spcBef>
                <a:spcPts val="0"/>
              </a:spcBef>
            </a:pP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/>
              <a:t>Развивающиеся </a:t>
            </a:r>
            <a:r>
              <a:rPr lang="ru-RU" sz="1400" dirty="0"/>
              <a:t>регионы достигли цели ликвидации гендерного неравенства в сфере начального и среднего образования, а также образования третьей </a:t>
            </a:r>
            <a:r>
              <a:rPr lang="ru-RU" sz="1400" dirty="0" smtClean="0"/>
              <a:t>ступени( см.) рисунок.</a:t>
            </a:r>
            <a:endParaRPr lang="ru-RU" sz="1400" dirty="0"/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/>
              <a:t>Доля </a:t>
            </a:r>
            <a:r>
              <a:rPr lang="ru-RU" sz="1400" dirty="0"/>
              <a:t>женщин среди оплачиваемых работников в несельскохозяйственном секторе в настоящее время составляет 41 процент по сравнению с 35 процентами в 1990 году.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/>
              <a:t>За </a:t>
            </a:r>
            <a:r>
              <a:rPr lang="ru-RU" sz="1400" dirty="0"/>
              <a:t>период 1991–2015 годов доля женщин с нестабильной занятостью в общем числе трудоустроенных женщин уменьшилась на 13 процентных </a:t>
            </a:r>
            <a:r>
              <a:rPr lang="ru-RU" sz="1400" dirty="0" smtClean="0"/>
              <a:t>пунктов (среди </a:t>
            </a:r>
            <a:r>
              <a:rPr lang="ru-RU" sz="1400" dirty="0"/>
              <a:t>мужчин </a:t>
            </a:r>
            <a:r>
              <a:rPr lang="ru-RU" sz="1400" dirty="0" smtClean="0"/>
              <a:t> -  на  </a:t>
            </a:r>
            <a:r>
              <a:rPr lang="ru-RU" sz="1400" dirty="0"/>
              <a:t>9 процентных </a:t>
            </a:r>
            <a:r>
              <a:rPr lang="ru-RU" sz="1400" dirty="0" smtClean="0"/>
              <a:t>пунктов).</a:t>
            </a:r>
            <a:endParaRPr lang="ru-RU" sz="1400" dirty="0"/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/>
              <a:t>Число </a:t>
            </a:r>
            <a:r>
              <a:rPr lang="ru-RU" sz="1400" dirty="0"/>
              <a:t>женщин — членов парламента увеличилось в </a:t>
            </a:r>
            <a:r>
              <a:rPr lang="ru-RU" sz="1400" dirty="0" smtClean="0"/>
              <a:t> 90%  </a:t>
            </a:r>
            <a:r>
              <a:rPr lang="ru-RU" sz="1400" dirty="0"/>
              <a:t>из 174 стран, по которым имеются </a:t>
            </a:r>
            <a:r>
              <a:rPr lang="ru-RU" sz="1400" dirty="0" smtClean="0"/>
              <a:t>. </a:t>
            </a:r>
            <a:r>
              <a:rPr lang="ru-RU" sz="1400" dirty="0"/>
              <a:t>За тот же период средний показатель доли женщин, избранных в парламент, почти </a:t>
            </a:r>
            <a:r>
              <a:rPr lang="ru-RU" sz="1400" dirty="0" smtClean="0"/>
              <a:t>удвоился.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5" y="908720"/>
            <a:ext cx="2458071" cy="4752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5445224"/>
            <a:ext cx="87129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ru-RU" sz="1400" dirty="0" smtClean="0"/>
              <a:t>Женщины  больше  </a:t>
            </a:r>
            <a:r>
              <a:rPr lang="ru-RU" sz="1400" dirty="0"/>
              <a:t>подвержены риску проживания в нищете. В </a:t>
            </a:r>
            <a:r>
              <a:rPr lang="ru-RU" sz="1400" dirty="0" smtClean="0"/>
              <a:t>странах Латинской </a:t>
            </a:r>
            <a:r>
              <a:rPr lang="ru-RU" sz="1400" dirty="0"/>
              <a:t>Америки и Карибского бассейна, </a:t>
            </a:r>
            <a:r>
              <a:rPr lang="ru-RU" sz="1400" dirty="0" smtClean="0"/>
              <a:t> </a:t>
            </a:r>
            <a:r>
              <a:rPr lang="ru-RU" sz="1400" dirty="0"/>
              <a:t>соотношение </a:t>
            </a:r>
            <a:r>
              <a:rPr lang="ru-RU" sz="1400" dirty="0" smtClean="0"/>
              <a:t>между женщинами </a:t>
            </a:r>
            <a:r>
              <a:rPr lang="ru-RU" sz="1400" dirty="0"/>
              <a:t>и мужчинами, живущими в бедных </a:t>
            </a:r>
            <a:r>
              <a:rPr lang="ru-RU" sz="1400" dirty="0" smtClean="0"/>
              <a:t>домохозяйствах</a:t>
            </a:r>
            <a:r>
              <a:rPr lang="ru-RU" sz="1400" dirty="0"/>
              <a:t>, увеличилось со 108 женщин на 100 мужчин </a:t>
            </a:r>
            <a:r>
              <a:rPr lang="ru-RU" sz="1400" dirty="0" smtClean="0"/>
              <a:t>в 1997 </a:t>
            </a:r>
            <a:r>
              <a:rPr lang="ru-RU" sz="1400" dirty="0"/>
              <a:t>году до 117 женщин на 100 мужчин в 2012 году</a:t>
            </a:r>
            <a:r>
              <a:rPr lang="ru-RU" sz="1400" dirty="0" smtClean="0"/>
              <a:t>.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ru-RU" sz="1400" dirty="0"/>
              <a:t>Женщины продолжают оставаться в </a:t>
            </a:r>
            <a:r>
              <a:rPr lang="ru-RU" sz="1400" dirty="0" smtClean="0"/>
              <a:t>неблагоприятном  положении </a:t>
            </a:r>
            <a:r>
              <a:rPr lang="ru-RU" sz="1400" dirty="0"/>
              <a:t>на рынке </a:t>
            </a:r>
            <a:r>
              <a:rPr lang="ru-RU" sz="1400" dirty="0" smtClean="0"/>
              <a:t>труда.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47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/>
              <a:t>Цель 4. Сокращение детской смертности:</a:t>
            </a:r>
            <a:br>
              <a:rPr lang="ru-RU" sz="2500" b="1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9438" y="728638"/>
            <a:ext cx="5935050" cy="4608512"/>
          </a:xfrm>
        </p:spPr>
        <p:txBody>
          <a:bodyPr>
            <a:noAutofit/>
          </a:bodyPr>
          <a:lstStyle/>
          <a:p>
            <a:pPr marL="1074738" indent="-1074738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Задача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/>
              <a:t> </a:t>
            </a:r>
            <a:r>
              <a:rPr lang="ru-RU" sz="1600" dirty="0" smtClean="0"/>
              <a:t>Сократить </a:t>
            </a:r>
            <a:r>
              <a:rPr lang="ru-RU" sz="1600" dirty="0"/>
              <a:t>на две трети за период 1990–2015 </a:t>
            </a:r>
            <a:r>
              <a:rPr lang="ru-RU" sz="1600" dirty="0" smtClean="0"/>
              <a:t>годов смертность </a:t>
            </a:r>
            <a:r>
              <a:rPr lang="ru-RU" sz="1600" dirty="0"/>
              <a:t>среди детей в возрасте до пяти </a:t>
            </a:r>
            <a:r>
              <a:rPr lang="ru-RU" sz="1600" dirty="0" smtClean="0"/>
              <a:t>лет.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355600" algn="just">
              <a:spcBef>
                <a:spcPts val="0"/>
              </a:spcBef>
            </a:pPr>
            <a:r>
              <a:rPr lang="ru-RU" sz="1600" dirty="0"/>
              <a:t>Коэффициент смертности среди детей в возрасте до пяти лет во всем мире снизился более чем наполовину, сократившись с 90 до 43 смертей на 1 000 </a:t>
            </a:r>
            <a:r>
              <a:rPr lang="ru-RU" sz="1600" dirty="0" smtClean="0"/>
              <a:t>живорождений.</a:t>
            </a:r>
            <a:r>
              <a:rPr lang="ru-RU" sz="1600" dirty="0"/>
              <a:t> С начала 1990-х годов темпы сокращения смертности среди детей в возрасте до пяти лет в мире возросли более чем в три </a:t>
            </a:r>
            <a:r>
              <a:rPr lang="ru-RU" sz="1600" dirty="0" smtClean="0"/>
              <a:t>раза, а в</a:t>
            </a:r>
            <a:r>
              <a:rPr lang="ru-RU" sz="1600" dirty="0"/>
              <a:t> странах Африки к югу от </a:t>
            </a:r>
            <a:r>
              <a:rPr lang="ru-RU" sz="1600" dirty="0" smtClean="0"/>
              <a:t>Сахары – в 5 раз  .</a:t>
            </a:r>
            <a:endParaRPr lang="ru-RU" sz="1600" dirty="0"/>
          </a:p>
          <a:p>
            <a:pPr marL="0" indent="355600" algn="just">
              <a:spcBef>
                <a:spcPts val="0"/>
              </a:spcBef>
            </a:pPr>
            <a:r>
              <a:rPr lang="ru-RU" sz="1600" dirty="0" smtClean="0"/>
              <a:t>Несмотря </a:t>
            </a:r>
            <a:r>
              <a:rPr lang="ru-RU" sz="1600" dirty="0"/>
              <a:t>на рост численности населения в развивающихся регионах, количество смертей среди детей в возрасте до пяти лет в мире </a:t>
            </a:r>
            <a:r>
              <a:rPr lang="ru-RU" sz="1600" dirty="0" smtClean="0"/>
              <a:t> резко уменьшилось ( см. рисунок).</a:t>
            </a:r>
            <a:endParaRPr lang="ru-RU" sz="1600" dirty="0"/>
          </a:p>
          <a:p>
            <a:pPr marL="0" indent="355600" algn="just">
              <a:spcBef>
                <a:spcPts val="0"/>
              </a:spcBef>
            </a:pPr>
            <a:r>
              <a:rPr lang="ru-RU" sz="1600" dirty="0" smtClean="0"/>
              <a:t> </a:t>
            </a:r>
            <a:r>
              <a:rPr lang="ru-RU" sz="1600" dirty="0"/>
              <a:t>Количество зарегистрированных случаев заболевания корью во всем мире за тот же период сократилось на </a:t>
            </a:r>
            <a:r>
              <a:rPr lang="ru-RU" sz="1600" dirty="0" smtClean="0"/>
              <a:t>67%.</a:t>
            </a:r>
            <a:endParaRPr lang="ru-RU" sz="1600" dirty="0"/>
          </a:p>
          <a:p>
            <a:pPr marL="0" indent="355600" algn="just">
              <a:spcBef>
                <a:spcPts val="0"/>
              </a:spcBef>
            </a:pPr>
            <a:r>
              <a:rPr lang="ru-RU" sz="1600" dirty="0" smtClean="0"/>
              <a:t>Около 84% </a:t>
            </a:r>
            <a:r>
              <a:rPr lang="ru-RU" sz="1600" dirty="0"/>
              <a:t>детей в мире получили по меньшей мере одну дозу противокоревой </a:t>
            </a:r>
            <a:r>
              <a:rPr lang="ru-RU" sz="1600" dirty="0" smtClean="0"/>
              <a:t>вакцины ( см. рисунок.)</a:t>
            </a:r>
            <a:endParaRPr lang="ru-RU" sz="1600" dirty="0"/>
          </a:p>
          <a:p>
            <a:pPr marL="0" indent="0" algn="just">
              <a:spcBef>
                <a:spcPts val="0"/>
              </a:spcBef>
              <a:buNone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2948600" cy="48244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550836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проблемы:</a:t>
            </a:r>
          </a:p>
          <a:p>
            <a:r>
              <a:rPr lang="ru-RU" sz="1600" dirty="0"/>
              <a:t>Существует большой разрыв между беднейшими и самыми богатыми </a:t>
            </a:r>
            <a:r>
              <a:rPr lang="ru-RU" sz="1600" dirty="0" smtClean="0"/>
              <a:t>домохозяйствами</a:t>
            </a:r>
            <a:r>
              <a:rPr lang="ru-RU" sz="1600" dirty="0"/>
              <a:t>: </a:t>
            </a:r>
            <a:r>
              <a:rPr lang="ru-RU" sz="1600" dirty="0" smtClean="0"/>
              <a:t>смертность </a:t>
            </a:r>
            <a:r>
              <a:rPr lang="ru-RU" sz="1600" dirty="0"/>
              <a:t>детей в </a:t>
            </a:r>
            <a:r>
              <a:rPr lang="ru-RU" sz="1600" dirty="0" smtClean="0"/>
              <a:t>возрасте </a:t>
            </a:r>
            <a:r>
              <a:rPr lang="ru-RU" sz="1600" dirty="0"/>
              <a:t>до пяти лет из беднейших домохозяйств почти </a:t>
            </a:r>
            <a:r>
              <a:rPr lang="ru-RU" sz="1600" dirty="0" smtClean="0"/>
              <a:t>вдвое выше </a:t>
            </a:r>
            <a:r>
              <a:rPr lang="ru-RU" sz="1600" dirty="0"/>
              <a:t>смертности детей из самых богатых домохозяйств.</a:t>
            </a:r>
          </a:p>
        </p:txBody>
      </p:sp>
    </p:spTree>
    <p:extLst>
      <p:ext uri="{BB962C8B-B14F-4D97-AF65-F5344CB8AC3E}">
        <p14:creationId xmlns:p14="http://schemas.microsoft.com/office/powerpoint/2010/main" val="5491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18058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/>
              <a:t>Цель 5. Улучшение охраны материнства</a:t>
            </a:r>
            <a:br>
              <a:rPr lang="ru-RU" sz="2500" b="1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548680"/>
            <a:ext cx="5976664" cy="4752528"/>
          </a:xfrm>
        </p:spPr>
        <p:txBody>
          <a:bodyPr>
            <a:noAutofit/>
          </a:bodyPr>
          <a:lstStyle/>
          <a:p>
            <a:pPr marL="1074738" indent="-1074738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 </a:t>
            </a:r>
            <a:r>
              <a:rPr lang="ru-RU" sz="1600" dirty="0" smtClean="0"/>
              <a:t>За </a:t>
            </a:r>
            <a:r>
              <a:rPr lang="ru-RU" sz="1600" dirty="0"/>
              <a:t>период 1990–2015 годов </a:t>
            </a:r>
            <a:r>
              <a:rPr lang="ru-RU" sz="1600" dirty="0" smtClean="0"/>
              <a:t>снизить </a:t>
            </a:r>
            <a:r>
              <a:rPr lang="ru-RU" sz="1600" dirty="0"/>
              <a:t>показатели материнской смертности на </a:t>
            </a:r>
            <a:r>
              <a:rPr lang="ru-RU" sz="1600" dirty="0" smtClean="0"/>
              <a:t>три четверти.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 Обеспечить </a:t>
            </a:r>
            <a:r>
              <a:rPr lang="ru-RU" sz="1600" dirty="0"/>
              <a:t>к 2015 году всеобщий доступ к услугам по охране репродуктивного </a:t>
            </a:r>
            <a:r>
              <a:rPr lang="ru-RU" sz="1600" dirty="0" smtClean="0"/>
              <a:t>здоровья.</a:t>
            </a:r>
          </a:p>
          <a:p>
            <a:pPr>
              <a:spcBef>
                <a:spcPts val="0"/>
              </a:spcBef>
            </a:pP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600" dirty="0" smtClean="0"/>
              <a:t>Коэффициент </a:t>
            </a:r>
            <a:r>
              <a:rPr lang="ru-RU" sz="1600" dirty="0"/>
              <a:t>материнской смертности во всем мире сократился на </a:t>
            </a:r>
            <a:r>
              <a:rPr lang="ru-RU" sz="1600" dirty="0" smtClean="0"/>
              <a:t>45% (см. рисунок). Основное </a:t>
            </a:r>
            <a:r>
              <a:rPr lang="ru-RU" sz="1600" dirty="0"/>
              <a:t>сокращение наблюдалось с 2000 </a:t>
            </a:r>
            <a:r>
              <a:rPr lang="ru-RU" sz="1600" dirty="0" smtClean="0"/>
              <a:t>г. В </a:t>
            </a:r>
            <a:r>
              <a:rPr lang="ru-RU" sz="1600" dirty="0"/>
              <a:t>Южной </a:t>
            </a:r>
            <a:r>
              <a:rPr lang="ru-RU" sz="1600" dirty="0" smtClean="0"/>
              <a:t>он  </a:t>
            </a:r>
            <a:r>
              <a:rPr lang="ru-RU" sz="1600" dirty="0"/>
              <a:t>уменьшился на 64 </a:t>
            </a:r>
            <a:r>
              <a:rPr lang="ru-RU" sz="1600" dirty="0" smtClean="0"/>
              <a:t>%, </a:t>
            </a:r>
            <a:r>
              <a:rPr lang="ru-RU" sz="1600" dirty="0"/>
              <a:t>а в странах Африки к югу от Сахары — на 49 </a:t>
            </a:r>
            <a:r>
              <a:rPr lang="ru-RU" sz="1600" dirty="0" smtClean="0"/>
              <a:t>%.</a:t>
            </a:r>
            <a:endParaRPr lang="ru-RU" sz="1600" dirty="0"/>
          </a:p>
          <a:p>
            <a:pPr marL="0" indent="360000" algn="just">
              <a:spcBef>
                <a:spcPts val="0"/>
              </a:spcBef>
            </a:pPr>
            <a:r>
              <a:rPr lang="ru-RU" sz="1600" dirty="0"/>
              <a:t>В 2014 </a:t>
            </a:r>
            <a:r>
              <a:rPr lang="ru-RU" sz="1600" dirty="0" smtClean="0"/>
              <a:t>г. </a:t>
            </a:r>
            <a:r>
              <a:rPr lang="ru-RU" sz="1600" dirty="0"/>
              <a:t>более 71 процента родов </a:t>
            </a:r>
            <a:r>
              <a:rPr lang="ru-RU" sz="1600" dirty="0" smtClean="0"/>
              <a:t> </a:t>
            </a:r>
            <a:r>
              <a:rPr lang="ru-RU" sz="1600" dirty="0"/>
              <a:t>происходили с помощью квалифицированного медицинского </a:t>
            </a:r>
            <a:r>
              <a:rPr lang="ru-RU" sz="1600" dirty="0" smtClean="0"/>
              <a:t>персонала ( см. рисунок).</a:t>
            </a:r>
            <a:endParaRPr lang="ru-RU" sz="1600" dirty="0"/>
          </a:p>
          <a:p>
            <a:pPr marL="0" indent="360000" algn="just">
              <a:spcBef>
                <a:spcPts val="0"/>
              </a:spcBef>
            </a:pPr>
            <a:r>
              <a:rPr lang="ru-RU" sz="1600" dirty="0"/>
              <a:t>В Северной Африке доля беременных женщин, получивших не менее четырех дородовых медицинских консультаций, увеличилась с </a:t>
            </a:r>
            <a:r>
              <a:rPr lang="ru-RU" sz="1600" dirty="0" smtClean="0"/>
              <a:t>50% </a:t>
            </a:r>
            <a:r>
              <a:rPr lang="ru-RU" sz="1600" dirty="0"/>
              <a:t>до </a:t>
            </a:r>
            <a:r>
              <a:rPr lang="ru-RU" sz="1600" dirty="0" smtClean="0"/>
              <a:t>89%.</a:t>
            </a:r>
            <a:endParaRPr lang="ru-RU" sz="1600" dirty="0"/>
          </a:p>
          <a:p>
            <a:pPr marL="0" indent="360000" algn="just">
              <a:spcBef>
                <a:spcPts val="0"/>
              </a:spcBef>
            </a:pPr>
            <a:r>
              <a:rPr lang="ru-RU" sz="1600" dirty="0"/>
              <a:t>Использование методов контрацепции среди женщин в возрасте от 15 до 49 лет, состоящих в браке или живущих с постоянным партнером, возросло во всем мире с </a:t>
            </a:r>
            <a:r>
              <a:rPr lang="ru-RU" sz="1600" dirty="0" smtClean="0"/>
              <a:t>55% до 64%.ду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/>
          </a:p>
          <a:p>
            <a:pPr>
              <a:spcBef>
                <a:spcPts val="0"/>
              </a:spcBef>
            </a:pPr>
            <a:endParaRPr lang="ru-RU" sz="16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2298681" cy="4608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5257562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sz="1400" dirty="0" smtClean="0"/>
              <a:t>Большой разрыв между </a:t>
            </a:r>
            <a:r>
              <a:rPr lang="ru-RU" sz="1400" dirty="0"/>
              <a:t>сельскими и городскими </a:t>
            </a:r>
            <a:r>
              <a:rPr lang="ru-RU" sz="1400" dirty="0" smtClean="0"/>
              <a:t>районами, развивающимися и развитыми странами : в сельской </a:t>
            </a:r>
            <a:r>
              <a:rPr lang="ru-RU" sz="1400" dirty="0"/>
              <a:t>местности только </a:t>
            </a:r>
            <a:r>
              <a:rPr lang="ru-RU" sz="1400" dirty="0" smtClean="0"/>
              <a:t>56% </a:t>
            </a:r>
            <a:r>
              <a:rPr lang="ru-RU" sz="1400" dirty="0"/>
              <a:t>родов </a:t>
            </a:r>
            <a:r>
              <a:rPr lang="ru-RU" sz="1400" dirty="0" smtClean="0"/>
              <a:t>происходит </a:t>
            </a:r>
            <a:r>
              <a:rPr lang="ru-RU" sz="1400" dirty="0"/>
              <a:t>с участием квалифицированного </a:t>
            </a:r>
            <a:r>
              <a:rPr lang="ru-RU" sz="1400" dirty="0" smtClean="0"/>
              <a:t>медперсонала</a:t>
            </a:r>
            <a:r>
              <a:rPr lang="ru-RU" sz="1400" dirty="0"/>
              <a:t>, по сравнению с </a:t>
            </a:r>
            <a:r>
              <a:rPr lang="ru-RU" sz="1400" dirty="0" smtClean="0"/>
              <a:t>87% </a:t>
            </a:r>
            <a:r>
              <a:rPr lang="ru-RU" sz="1400" dirty="0"/>
              <a:t>в городских районах</a:t>
            </a:r>
            <a:r>
              <a:rPr lang="ru-RU" sz="1400" dirty="0" smtClean="0"/>
              <a:t>. </a:t>
            </a:r>
            <a:r>
              <a:rPr lang="ru-RU" sz="1400" dirty="0"/>
              <a:t>Коэффициент </a:t>
            </a:r>
            <a:r>
              <a:rPr lang="ru-RU" sz="1400" dirty="0" smtClean="0"/>
              <a:t>материнской смертности </a:t>
            </a:r>
            <a:r>
              <a:rPr lang="ru-RU" sz="1400" dirty="0"/>
              <a:t>в развивающихся регионах в 14 раз </a:t>
            </a:r>
            <a:r>
              <a:rPr lang="ru-RU" sz="1400" dirty="0" smtClean="0"/>
              <a:t>выше, чем </a:t>
            </a:r>
            <a:r>
              <a:rPr lang="ru-RU" sz="1400" dirty="0"/>
              <a:t>в развитых. Лишь половина беременных женщин </a:t>
            </a:r>
            <a:r>
              <a:rPr lang="ru-RU" sz="1400" dirty="0" smtClean="0"/>
              <a:t>в развивающихся </a:t>
            </a:r>
            <a:r>
              <a:rPr lang="ru-RU" sz="1400" dirty="0"/>
              <a:t>регионах получают не менее </a:t>
            </a:r>
            <a:r>
              <a:rPr lang="ru-RU" sz="1400" dirty="0" smtClean="0"/>
              <a:t>четырех рекомендованных </a:t>
            </a:r>
            <a:r>
              <a:rPr lang="ru-RU" sz="1400" dirty="0"/>
              <a:t>дородовых медицинских консультаций.</a:t>
            </a:r>
          </a:p>
        </p:txBody>
      </p:sp>
    </p:spTree>
    <p:extLst>
      <p:ext uri="{BB962C8B-B14F-4D97-AF65-F5344CB8AC3E}">
        <p14:creationId xmlns:p14="http://schemas.microsoft.com/office/powerpoint/2010/main" val="7748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Цель 6. Борьба с ВИЧ/СПИДом, малярией и другими заболеваниями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476672"/>
            <a:ext cx="6336704" cy="5400600"/>
          </a:xfrm>
        </p:spPr>
        <p:txBody>
          <a:bodyPr>
            <a:noAutofit/>
          </a:bodyPr>
          <a:lstStyle/>
          <a:p>
            <a:pPr marL="1074738" indent="-1074738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Задачи: </a:t>
            </a:r>
          </a:p>
          <a:p>
            <a:pPr>
              <a:spcBef>
                <a:spcPts val="0"/>
              </a:spcBef>
            </a:pPr>
            <a:r>
              <a:rPr lang="ru-RU" sz="1400" b="1" dirty="0" smtClean="0"/>
              <a:t> </a:t>
            </a:r>
            <a:r>
              <a:rPr lang="ru-RU" sz="1400" dirty="0" smtClean="0"/>
              <a:t>Остановить </a:t>
            </a:r>
            <a:r>
              <a:rPr lang="ru-RU" sz="1400" dirty="0"/>
              <a:t>к 2015 году распространение ВИЧ/СПИДа и положить начало тенденции к сокращению </a:t>
            </a:r>
            <a:r>
              <a:rPr lang="ru-RU" sz="1400" dirty="0" smtClean="0"/>
              <a:t>заболеваемости.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400" dirty="0" smtClean="0"/>
              <a:t> К </a:t>
            </a:r>
            <a:r>
              <a:rPr lang="ru-RU" sz="1400" dirty="0"/>
              <a:t>2010 году обеспечить всеобщий доступ к лечению ВИЧ/СПИДа для тех, кто в этом </a:t>
            </a:r>
            <a:r>
              <a:rPr lang="ru-RU" sz="1400" dirty="0" smtClean="0"/>
              <a:t>нуждается.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400" dirty="0" smtClean="0"/>
              <a:t> Остановить </a:t>
            </a:r>
            <a:r>
              <a:rPr lang="ru-RU" sz="1400" dirty="0"/>
              <a:t>к 2015 году распространение малярии и других основных болезней и положить начало тенденции к сокращению </a:t>
            </a:r>
            <a:r>
              <a:rPr lang="ru-RU" sz="1400" dirty="0" smtClean="0"/>
              <a:t>заболеваемости.</a:t>
            </a:r>
          </a:p>
          <a:p>
            <a:pPr>
              <a:spcBef>
                <a:spcPts val="0"/>
              </a:spcBef>
            </a:pP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Достижения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400" dirty="0"/>
              <a:t>Число новых случаев ВИЧ-инфицирования сократилось примерно на 40% </a:t>
            </a:r>
            <a:r>
              <a:rPr lang="ru-RU" sz="1400" dirty="0" smtClean="0"/>
              <a:t>процентов: </a:t>
            </a:r>
            <a:r>
              <a:rPr lang="ru-RU" sz="1400" dirty="0"/>
              <a:t>с 3,5 млн. до 2,1 млн. человек.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400" dirty="0" smtClean="0"/>
              <a:t>Существенно </a:t>
            </a:r>
            <a:r>
              <a:rPr lang="ru-RU" sz="1400" dirty="0"/>
              <a:t>вырос охват антиретровирусной терапией ( см. рисунок). За период 1995–2013 годов благодаря применению АРТ было предотвращено 7,6 млн. смертей от СПИДа.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400" dirty="0" smtClean="0"/>
              <a:t>Предотвращено </a:t>
            </a:r>
            <a:r>
              <a:rPr lang="ru-RU" sz="1400" dirty="0"/>
              <a:t>более 6,2 млн. смертей от малярии, главным образом, среди детей в возрасте до пяти лет в странах Африки к югу от Сахары. Заболеваемость малярией в мире снизилась на 37 %, а смертность — на 58%.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400" dirty="0" smtClean="0"/>
              <a:t>Более </a:t>
            </a:r>
            <a:r>
              <a:rPr lang="ru-RU" sz="1400" dirty="0"/>
              <a:t>900 млн. обработанных инсектицидами противомоскитных сеток были предоставлены эндемичным по малярии странам Африки к югу от Сахары за период 2004–2014 </a:t>
            </a:r>
            <a:r>
              <a:rPr lang="ru-RU" sz="1400" dirty="0" smtClean="0"/>
              <a:t>годов ( см. рисунок).</a:t>
            </a:r>
            <a:endParaRPr lang="ru-RU" sz="1400" dirty="0"/>
          </a:p>
          <a:p>
            <a:pPr marL="0" indent="360000" algn="just">
              <a:spcBef>
                <a:spcPts val="0"/>
              </a:spcBef>
            </a:pPr>
            <a:r>
              <a:rPr lang="ru-RU" sz="1400" dirty="0" smtClean="0"/>
              <a:t>Мероприятия </a:t>
            </a:r>
            <a:r>
              <a:rPr lang="ru-RU" sz="1400" dirty="0"/>
              <a:t>по профилактике, диагностике и лечению туберкулеза позволили спасти около 37 млн. жизней. Коэффициент смертности от туберкулеза сократился на 45%, а коэффициент распространенности этого заболевания — на 41%.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2448272" cy="4680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5805264"/>
            <a:ext cx="8424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Нерешенные проблемы: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2013 году в развивающихся регионах АРТ </a:t>
            </a:r>
            <a:r>
              <a:rPr lang="ru-RU" sz="1600" dirty="0" smtClean="0"/>
              <a:t>получали, согласно </a:t>
            </a:r>
            <a:r>
              <a:rPr lang="ru-RU" sz="1600" dirty="0"/>
              <a:t>оценкам, только </a:t>
            </a:r>
            <a:r>
              <a:rPr lang="ru-RU" sz="1600" dirty="0" smtClean="0"/>
              <a:t>36% </a:t>
            </a:r>
            <a:r>
              <a:rPr lang="ru-RU" sz="1600" dirty="0"/>
              <a:t>из 31,5 млн. </a:t>
            </a:r>
            <a:r>
              <a:rPr lang="ru-RU" sz="1600" dirty="0" smtClean="0"/>
              <a:t>человек</a:t>
            </a:r>
            <a:r>
              <a:rPr lang="ru-RU" sz="1600" dirty="0"/>
              <a:t>, живущих с ВИЧ.</a:t>
            </a:r>
          </a:p>
        </p:txBody>
      </p:sp>
    </p:spTree>
    <p:extLst>
      <p:ext uri="{BB962C8B-B14F-4D97-AF65-F5344CB8AC3E}">
        <p14:creationId xmlns:p14="http://schemas.microsoft.com/office/powerpoint/2010/main" val="165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ШАБЛОН_презентации_ВШЭ</Template>
  <TotalTime>568</TotalTime>
  <Words>1800</Words>
  <Application>Microsoft Office PowerPoint</Application>
  <PresentationFormat>Экран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Цели развития тысячелетия: доклад за 2015 год</vt:lpstr>
      <vt:lpstr>06 июля 2015 г. в Штаб-квартире ООН в Нью-Йорке был представлен итоговый доклад по Целям развития тысячелетия «Цели развития тысячелетия: доклад за 2015 год» . Наряду с Нью-Йорком и ведущими столицами мира Доклад о ходе осуществления ЦРТ был опубликован в Москве 7 июля. Документ в Доме ООН представила Лилия Овчарова, Директор по социальным исследованиям НИУ ВШЭ</vt:lpstr>
      <vt:lpstr>Цели развития тысячелетия</vt:lpstr>
      <vt:lpstr>Цель 1. Ликвидация крайней нищеты и голода: </vt:lpstr>
      <vt:lpstr>Цель 2. Обеспечение всеобщего начального образования:  </vt:lpstr>
      <vt:lpstr>Цель 3. Поощрение равенства мужчин и женщин и расширение прав и возможностей женщин: </vt:lpstr>
      <vt:lpstr>Цель 4. Сокращение детской смертности: </vt:lpstr>
      <vt:lpstr>Цель 5. Улучшение охраны материнства </vt:lpstr>
      <vt:lpstr>Цель 6. Борьба с ВИЧ/СПИДом, малярией и другими заболеваниями </vt:lpstr>
      <vt:lpstr>Цель 7. Обеспечение экологической устойчивости </vt:lpstr>
      <vt:lpstr>Цель 7. Обеспечение экологической устойчивости </vt:lpstr>
      <vt:lpstr>Цель 8. Формирование глобального партнерства в целях развития: </vt:lpstr>
      <vt:lpstr>Два ключевых препятствия в достижении ЦРТ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Студент НИУ ВШЭ</cp:lastModifiedBy>
  <cp:revision>78</cp:revision>
  <cp:lastPrinted>2015-07-06T15:03:13Z</cp:lastPrinted>
  <dcterms:created xsi:type="dcterms:W3CDTF">2015-07-01T11:15:41Z</dcterms:created>
  <dcterms:modified xsi:type="dcterms:W3CDTF">2015-07-08T10:31:20Z</dcterms:modified>
</cp:coreProperties>
</file>