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0" r:id="rId2"/>
    <p:sldId id="302" r:id="rId3"/>
    <p:sldId id="304" r:id="rId4"/>
    <p:sldId id="306" r:id="rId5"/>
    <p:sldId id="307" r:id="rId6"/>
    <p:sldId id="301" r:id="rId7"/>
    <p:sldId id="305" r:id="rId8"/>
    <p:sldId id="311" r:id="rId9"/>
    <p:sldId id="312" r:id="rId10"/>
    <p:sldId id="313" r:id="rId11"/>
    <p:sldId id="314" r:id="rId12"/>
    <p:sldId id="291" r:id="rId13"/>
    <p:sldId id="292" r:id="rId14"/>
    <p:sldId id="282" r:id="rId15"/>
    <p:sldId id="285" r:id="rId16"/>
    <p:sldId id="308" r:id="rId17"/>
    <p:sldId id="309" r:id="rId18"/>
    <p:sldId id="310" r:id="rId19"/>
  </p:sldIdLst>
  <p:sldSz cx="9144000" cy="6858000" type="screen4x3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5FF"/>
    <a:srgbClr val="F8A764"/>
    <a:srgbClr val="89E0FF"/>
    <a:srgbClr val="5BD4FF"/>
    <a:srgbClr val="1C2A55"/>
    <a:srgbClr val="003F82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46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4\&#1058;&#1047;-154%20(&#1052;&#1086;&#1085;&#1080;&#1090;&#1086;&#1088;&#1080;&#1085;&#1075;-&#1073;&#1102;&#1083;&#1083;&#1077;&#1090;&#1077;&#1085;&#1100;)\&#1042;&#1099;&#1087;&#1091;&#1089;&#1082;%202%20&#1044;&#1086;&#1093;&#1086;&#1076;&#1099;%20&#1056;&#1072;&#1089;&#1093;&#1086;&#1076;&#1099;%20&#1080;%20&#1055;&#1086;&#1090;&#1088;&#1077;&#1073;&#1083;&#1077;&#1085;&#1080;&#1077;\&#1042;&#1099;&#1087;&#1091;&#1089;&#1082;2_&#1048;&#1089;&#1093;&#1086;&#1076;&#1085;&#1080;&#1082;&#1080;%20&#1075;&#1088;&#1072;&#1092;&#1080;&#1082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73912983099334E-2"/>
          <c:y val="1.9741923841118635E-2"/>
          <c:w val="0.92703992176312389"/>
          <c:h val="0.84863318108799546"/>
        </c:manualLayout>
      </c:layout>
      <c:barChart>
        <c:barDir val="col"/>
        <c:grouping val="clustered"/>
        <c:varyColors val="0"/>
        <c:ser>
          <c:idx val="4"/>
          <c:order val="1"/>
          <c:tx>
            <c:strRef>
              <c:f>'1 - доходы'!$F$31</c:f>
              <c:strCache>
                <c:ptCount val="1"/>
                <c:pt idx="0">
                  <c:v>Реальный рост ВВП, в % к 1991 г.</c:v>
                </c:pt>
              </c:strCache>
            </c:strRef>
          </c:tx>
          <c:spPr>
            <a:solidFill>
              <a:srgbClr val="ACE0F2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2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Lbls>
            <c:delete val="1"/>
          </c:dLbls>
          <c:cat>
            <c:numRef>
              <c:f>'1 - доходы'!$A$32:$A$54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'1 - доходы'!$F$32:$F$55</c:f>
              <c:numCache>
                <c:formatCode>0.0</c:formatCode>
                <c:ptCount val="24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68.147689499999998</c:v>
                </c:pt>
                <c:pt idx="4">
                  <c:v>65.353634230500006</c:v>
                </c:pt>
                <c:pt idx="5">
                  <c:v>62.995827586937622</c:v>
                </c:pt>
                <c:pt idx="6">
                  <c:v>63.865891491185906</c:v>
                </c:pt>
                <c:pt idx="7">
                  <c:v>60.452346372515258</c:v>
                </c:pt>
                <c:pt idx="8">
                  <c:v>64.291735341938278</c:v>
                </c:pt>
                <c:pt idx="9">
                  <c:v>70.750262694018517</c:v>
                </c:pt>
                <c:pt idx="10">
                  <c:v>74.352242889115786</c:v>
                </c:pt>
                <c:pt idx="11">
                  <c:v>77.879351424530995</c:v>
                </c:pt>
                <c:pt idx="12">
                  <c:v>83.561315458097738</c:v>
                </c:pt>
                <c:pt idx="13">
                  <c:v>89.55763300011759</c:v>
                </c:pt>
                <c:pt idx="14">
                  <c:v>95.267995177173034</c:v>
                </c:pt>
                <c:pt idx="15">
                  <c:v>103.03560635590128</c:v>
                </c:pt>
                <c:pt idx="16">
                  <c:v>111.82977800228674</c:v>
                </c:pt>
                <c:pt idx="17">
                  <c:v>117.67653885052266</c:v>
                </c:pt>
                <c:pt idx="18">
                  <c:v>108.446216140625</c:v>
                </c:pt>
                <c:pt idx="19">
                  <c:v>113.10940343467188</c:v>
                </c:pt>
                <c:pt idx="20">
                  <c:v>117.97310778236277</c:v>
                </c:pt>
                <c:pt idx="21">
                  <c:v>121.9841934469631</c:v>
                </c:pt>
                <c:pt idx="22">
                  <c:v>123.56998796177362</c:v>
                </c:pt>
                <c:pt idx="23">
                  <c:v>124.31140788954426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axId val="67949696"/>
        <c:axId val="67951232"/>
      </c:barChart>
      <c:lineChart>
        <c:grouping val="standard"/>
        <c:varyColors val="0"/>
        <c:ser>
          <c:idx val="0"/>
          <c:order val="0"/>
          <c:tx>
            <c:strRef>
              <c:f>'1 - доходы'!$B$31</c:f>
              <c:strCache>
                <c:ptCount val="1"/>
                <c:pt idx="0">
                  <c:v>Реальные денежные доходы, в % к 1991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555527781249567E-2"/>
                  <c:y val="-5.67183956578363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5971836853726617E-2"/>
                  <c:y val="-2.8601649512912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4214592274678109E-2"/>
                  <c:y val="-2.7328521668688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доходы'!$B$32:$B$55</c:f>
              <c:numCache>
                <c:formatCode>0.0</c:formatCode>
                <c:ptCount val="24"/>
                <c:pt idx="0">
                  <c:v>100</c:v>
                </c:pt>
                <c:pt idx="1">
                  <c:v>43.566926214312197</c:v>
                </c:pt>
                <c:pt idx="2">
                  <c:v>56.149293287263333</c:v>
                </c:pt>
                <c:pt idx="3">
                  <c:v>57.917151675537134</c:v>
                </c:pt>
                <c:pt idx="4">
                  <c:v>45.671905726332248</c:v>
                </c:pt>
                <c:pt idx="5">
                  <c:v>54.179268024298679</c:v>
                </c:pt>
                <c:pt idx="6">
                  <c:v>59.32166022124111</c:v>
                </c:pt>
                <c:pt idx="7">
                  <c:v>42.628431386206749</c:v>
                </c:pt>
                <c:pt idx="8">
                  <c:v>47.657856211981866</c:v>
                </c:pt>
                <c:pt idx="9">
                  <c:v>51.56105194698165</c:v>
                </c:pt>
                <c:pt idx="10">
                  <c:v>56.013537380054899</c:v>
                </c:pt>
                <c:pt idx="11">
                  <c:v>62.972514029103877</c:v>
                </c:pt>
                <c:pt idx="12">
                  <c:v>75.558455382531236</c:v>
                </c:pt>
                <c:pt idx="13">
                  <c:v>84.867922883999981</c:v>
                </c:pt>
                <c:pt idx="14">
                  <c:v>100.77987848139233</c:v>
                </c:pt>
                <c:pt idx="15">
                  <c:v>116.09996165340048</c:v>
                </c:pt>
                <c:pt idx="16">
                  <c:v>131.30337578057402</c:v>
                </c:pt>
                <c:pt idx="17">
                  <c:v>117.82567680848786</c:v>
                </c:pt>
                <c:pt idx="18">
                  <c:v>132.71705016878013</c:v>
                </c:pt>
                <c:pt idx="19">
                  <c:v>140.49752473882998</c:v>
                </c:pt>
                <c:pt idx="20">
                  <c:v>148.37617756195226</c:v>
                </c:pt>
                <c:pt idx="21">
                  <c:v>156.73783941900348</c:v>
                </c:pt>
                <c:pt idx="22">
                  <c:v>164.60396387566695</c:v>
                </c:pt>
                <c:pt idx="23">
                  <c:v>152.59706053230985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949696"/>
        <c:axId val="67951232"/>
      </c:lineChart>
      <c:lineChart>
        <c:grouping val="standard"/>
        <c:varyColors val="0"/>
        <c:ser>
          <c:idx val="1"/>
          <c:order val="2"/>
          <c:tx>
            <c:strRef>
              <c:f>'1 - доходы'!$N$2</c:f>
              <c:strCache>
                <c:ptCount val="1"/>
                <c:pt idx="0">
                  <c:v>Индекс потребительских цен (ИПЦ) в % к предыдущему году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1.7167381974248927E-2"/>
                  <c:y val="-2.208927589570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574955908289243E-2"/>
                  <c:y val="2.772430399080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доходы'!$N$3:$N$26</c:f>
              <c:numCache>
                <c:formatCode>0.0</c:formatCode>
                <c:ptCount val="24"/>
                <c:pt idx="0">
                  <c:v>100</c:v>
                </c:pt>
                <c:pt idx="1">
                  <c:v>2604</c:v>
                </c:pt>
                <c:pt idx="2">
                  <c:v>941</c:v>
                </c:pt>
                <c:pt idx="3">
                  <c:v>320</c:v>
                </c:pt>
                <c:pt idx="4">
                  <c:v>230</c:v>
                </c:pt>
                <c:pt idx="5">
                  <c:v>122</c:v>
                </c:pt>
                <c:pt idx="6">
                  <c:v>112</c:v>
                </c:pt>
                <c:pt idx="7">
                  <c:v>184</c:v>
                </c:pt>
                <c:pt idx="8">
                  <c:v>136.5</c:v>
                </c:pt>
                <c:pt idx="9">
                  <c:v>120.2</c:v>
                </c:pt>
                <c:pt idx="10">
                  <c:v>118.6</c:v>
                </c:pt>
                <c:pt idx="11">
                  <c:v>115.1</c:v>
                </c:pt>
                <c:pt idx="12">
                  <c:v>112</c:v>
                </c:pt>
                <c:pt idx="13">
                  <c:v>111.7</c:v>
                </c:pt>
                <c:pt idx="14">
                  <c:v>110.9</c:v>
                </c:pt>
                <c:pt idx="15">
                  <c:v>109</c:v>
                </c:pt>
                <c:pt idx="16">
                  <c:v>111.9</c:v>
                </c:pt>
                <c:pt idx="17">
                  <c:v>113.3</c:v>
                </c:pt>
                <c:pt idx="18">
                  <c:v>108.8</c:v>
                </c:pt>
                <c:pt idx="19">
                  <c:v>108.8</c:v>
                </c:pt>
                <c:pt idx="20">
                  <c:v>106.1</c:v>
                </c:pt>
                <c:pt idx="21" formatCode="General">
                  <c:v>106.6</c:v>
                </c:pt>
                <c:pt idx="22" formatCode="General">
                  <c:v>106.5</c:v>
                </c:pt>
                <c:pt idx="23" formatCode="General">
                  <c:v>111.4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87328"/>
        <c:axId val="67985792"/>
      </c:lineChart>
      <c:catAx>
        <c:axId val="6794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6795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51232"/>
        <c:scaling>
          <c:orientation val="minMax"/>
          <c:max val="23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67949696"/>
        <c:crosses val="autoZero"/>
        <c:crossBetween val="between"/>
        <c:majorUnit val="100"/>
      </c:valAx>
      <c:valAx>
        <c:axId val="67985792"/>
        <c:scaling>
          <c:orientation val="minMax"/>
          <c:max val="270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987328"/>
        <c:crosses val="max"/>
        <c:crossBetween val="between"/>
      </c:valAx>
      <c:catAx>
        <c:axId val="67987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98579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38732658417697785"/>
          <c:y val="1.3591821839693126E-2"/>
          <c:w val="0.54659689761002095"/>
          <c:h val="0.1195963530533663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527375491861794E-2"/>
          <c:y val="4.1590377697597554E-2"/>
          <c:w val="0.92703992176312389"/>
          <c:h val="0.85719067014040551"/>
        </c:manualLayout>
      </c:layout>
      <c:barChart>
        <c:barDir val="col"/>
        <c:grouping val="clustered"/>
        <c:varyColors val="0"/>
        <c:ser>
          <c:idx val="4"/>
          <c:order val="1"/>
          <c:tx>
            <c:strRef>
              <c:f>'1 - доходы'!$F$31</c:f>
              <c:strCache>
                <c:ptCount val="1"/>
                <c:pt idx="0">
                  <c:v>Реальный рост ВВП, в % к 1991 г.</c:v>
                </c:pt>
              </c:strCache>
            </c:strRef>
          </c:tx>
          <c:spPr>
            <a:solidFill>
              <a:srgbClr val="ACE0F2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2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Lbls>
            <c:numFmt formatCode="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'1 - доходы'!$A$32:$A$54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'1 - доходы'!$F$32:$F$55</c:f>
              <c:numCache>
                <c:formatCode>0.0</c:formatCode>
                <c:ptCount val="24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68.147689499999998</c:v>
                </c:pt>
                <c:pt idx="4">
                  <c:v>65.353634230500006</c:v>
                </c:pt>
                <c:pt idx="5">
                  <c:v>62.995827586937622</c:v>
                </c:pt>
                <c:pt idx="6">
                  <c:v>63.865891491185906</c:v>
                </c:pt>
                <c:pt idx="7">
                  <c:v>60.452346372515258</c:v>
                </c:pt>
                <c:pt idx="8">
                  <c:v>64.291735341938278</c:v>
                </c:pt>
                <c:pt idx="9">
                  <c:v>70.750262694018517</c:v>
                </c:pt>
                <c:pt idx="10">
                  <c:v>74.352242889115786</c:v>
                </c:pt>
                <c:pt idx="11">
                  <c:v>77.879351424530995</c:v>
                </c:pt>
                <c:pt idx="12">
                  <c:v>83.561315458097738</c:v>
                </c:pt>
                <c:pt idx="13">
                  <c:v>89.55763300011759</c:v>
                </c:pt>
                <c:pt idx="14">
                  <c:v>95.267995177173034</c:v>
                </c:pt>
                <c:pt idx="15">
                  <c:v>103.03560635590128</c:v>
                </c:pt>
                <c:pt idx="16">
                  <c:v>111.82977800228674</c:v>
                </c:pt>
                <c:pt idx="17">
                  <c:v>117.67653885052266</c:v>
                </c:pt>
                <c:pt idx="18">
                  <c:v>108.446216140625</c:v>
                </c:pt>
                <c:pt idx="19">
                  <c:v>113.10940343467188</c:v>
                </c:pt>
                <c:pt idx="20">
                  <c:v>117.97310778236277</c:v>
                </c:pt>
                <c:pt idx="21">
                  <c:v>121.9841934469631</c:v>
                </c:pt>
                <c:pt idx="22">
                  <c:v>123.56998796177362</c:v>
                </c:pt>
                <c:pt idx="23">
                  <c:v>124.31140788954426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axId val="68793472"/>
        <c:axId val="68795008"/>
      </c:barChart>
      <c:lineChart>
        <c:grouping val="standard"/>
        <c:varyColors val="0"/>
        <c:ser>
          <c:idx val="0"/>
          <c:order val="0"/>
          <c:tx>
            <c:strRef>
              <c:f>'1 - доходы'!$B$31</c:f>
              <c:strCache>
                <c:ptCount val="1"/>
                <c:pt idx="0">
                  <c:v>Реальные денежные доходы, в % к 1991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4214592274678109E-2"/>
                  <c:y val="-2.456736218172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2.2197424892703863E-2"/>
                  <c:y val="-2.456736218172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доходы'!$B$32:$B$55</c:f>
              <c:numCache>
                <c:formatCode>0.0</c:formatCode>
                <c:ptCount val="24"/>
                <c:pt idx="0">
                  <c:v>100</c:v>
                </c:pt>
                <c:pt idx="1">
                  <c:v>43.566926214312197</c:v>
                </c:pt>
                <c:pt idx="2">
                  <c:v>56.149293287263333</c:v>
                </c:pt>
                <c:pt idx="3">
                  <c:v>57.917151675537134</c:v>
                </c:pt>
                <c:pt idx="4">
                  <c:v>45.671905726332248</c:v>
                </c:pt>
                <c:pt idx="5">
                  <c:v>54.179268024298679</c:v>
                </c:pt>
                <c:pt idx="6">
                  <c:v>59.32166022124111</c:v>
                </c:pt>
                <c:pt idx="7">
                  <c:v>42.628431386206749</c:v>
                </c:pt>
                <c:pt idx="8">
                  <c:v>47.657856211981866</c:v>
                </c:pt>
                <c:pt idx="9">
                  <c:v>51.56105194698165</c:v>
                </c:pt>
                <c:pt idx="10">
                  <c:v>56.013537380054899</c:v>
                </c:pt>
                <c:pt idx="11">
                  <c:v>62.972514029103877</c:v>
                </c:pt>
                <c:pt idx="12">
                  <c:v>75.558455382531236</c:v>
                </c:pt>
                <c:pt idx="13">
                  <c:v>84.867922883999981</c:v>
                </c:pt>
                <c:pt idx="14">
                  <c:v>100.77987848139233</c:v>
                </c:pt>
                <c:pt idx="15">
                  <c:v>116.09996165340048</c:v>
                </c:pt>
                <c:pt idx="16">
                  <c:v>131.30337578057402</c:v>
                </c:pt>
                <c:pt idx="17">
                  <c:v>117.82567680848786</c:v>
                </c:pt>
                <c:pt idx="18">
                  <c:v>132.71705016878013</c:v>
                </c:pt>
                <c:pt idx="19">
                  <c:v>140.49752473882998</c:v>
                </c:pt>
                <c:pt idx="20">
                  <c:v>148.37617756195226</c:v>
                </c:pt>
                <c:pt idx="21">
                  <c:v>156.73783941900348</c:v>
                </c:pt>
                <c:pt idx="22">
                  <c:v>164.60396387566695</c:v>
                </c:pt>
                <c:pt idx="23">
                  <c:v>152.59706053230985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793472"/>
        <c:axId val="68795008"/>
      </c:lineChart>
      <c:lineChart>
        <c:grouping val="standard"/>
        <c:varyColors val="0"/>
        <c:ser>
          <c:idx val="1"/>
          <c:order val="2"/>
          <c:tx>
            <c:strRef>
              <c:f>'1 - доходы'!$N$2</c:f>
              <c:strCache>
                <c:ptCount val="1"/>
                <c:pt idx="0">
                  <c:v>Индекс потребительских цен (ИПЦ) в % к предыдущему году</c:v>
                </c:pt>
              </c:strCache>
            </c:strRef>
          </c:tx>
          <c:spPr>
            <a:ln>
              <a:solidFill>
                <a:srgbClr val="94A737"/>
              </a:solidFill>
            </a:ln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8"/>
              <c:layout>
                <c:manualLayout>
                  <c:x val="-6.00858369098712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2317596566523604E-2"/>
                  <c:y val="-2.485043538267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2.9184549356223052E-2"/>
                  <c:y val="3.037275435659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доходы'!$AD$3:$AD$26</c:f>
              <c:numCache>
                <c:formatCode>General</c:formatCode>
                <c:ptCount val="24"/>
                <c:pt idx="0">
                  <c:v>100</c:v>
                </c:pt>
                <c:pt idx="8">
                  <c:v>136.5</c:v>
                </c:pt>
                <c:pt idx="9">
                  <c:v>120.2</c:v>
                </c:pt>
                <c:pt idx="10">
                  <c:v>118.6</c:v>
                </c:pt>
                <c:pt idx="11">
                  <c:v>115.1</c:v>
                </c:pt>
                <c:pt idx="12">
                  <c:v>112</c:v>
                </c:pt>
                <c:pt idx="13">
                  <c:v>111.7</c:v>
                </c:pt>
                <c:pt idx="14">
                  <c:v>110.9</c:v>
                </c:pt>
                <c:pt idx="15">
                  <c:v>109</c:v>
                </c:pt>
                <c:pt idx="16">
                  <c:v>111.9</c:v>
                </c:pt>
                <c:pt idx="17">
                  <c:v>113.3</c:v>
                </c:pt>
                <c:pt idx="18">
                  <c:v>108.8</c:v>
                </c:pt>
                <c:pt idx="19">
                  <c:v>108.8</c:v>
                </c:pt>
                <c:pt idx="20">
                  <c:v>106.1</c:v>
                </c:pt>
                <c:pt idx="21">
                  <c:v>106.6</c:v>
                </c:pt>
                <c:pt idx="22">
                  <c:v>106.5</c:v>
                </c:pt>
                <c:pt idx="23">
                  <c:v>111.4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076864"/>
        <c:axId val="69075328"/>
      </c:lineChart>
      <c:catAx>
        <c:axId val="6879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6879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795008"/>
        <c:scaling>
          <c:orientation val="minMax"/>
          <c:max val="23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68793472"/>
        <c:crosses val="autoZero"/>
        <c:crossBetween val="between"/>
        <c:majorUnit val="100"/>
      </c:valAx>
      <c:valAx>
        <c:axId val="69075328"/>
        <c:scaling>
          <c:orientation val="minMax"/>
          <c:max val="139"/>
          <c:min val="7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9076864"/>
        <c:crosses val="max"/>
        <c:crossBetween val="between"/>
      </c:valAx>
      <c:catAx>
        <c:axId val="69076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0753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40371964448649927"/>
          <c:y val="1.4933842869733528E-2"/>
          <c:w val="0.55346617359911765"/>
          <c:h val="0.123776653774396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302631578947401E-2"/>
          <c:y val="1.1848341232227499E-2"/>
          <c:w val="0.89473684210526305"/>
          <c:h val="0.803977991868124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'стр исп'!$B$2</c:f>
              <c:strCache>
                <c:ptCount val="1"/>
                <c:pt idx="0">
                  <c:v>покупка товаров и оплата услуг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исп'!$B$3:$B$27</c:f>
              <c:numCache>
                <c:formatCode>0.0</c:formatCode>
                <c:ptCount val="25"/>
                <c:pt idx="0">
                  <c:v>75.3</c:v>
                </c:pt>
                <c:pt idx="1">
                  <c:v>62.3</c:v>
                </c:pt>
                <c:pt idx="2">
                  <c:v>72.900000000000006</c:v>
                </c:pt>
                <c:pt idx="3">
                  <c:v>68.900000000000006</c:v>
                </c:pt>
                <c:pt idx="4">
                  <c:v>64.5</c:v>
                </c:pt>
                <c:pt idx="5">
                  <c:v>70.400000000000006</c:v>
                </c:pt>
                <c:pt idx="6">
                  <c:v>69.099999999999994</c:v>
                </c:pt>
                <c:pt idx="7">
                  <c:v>68.400000000000006</c:v>
                </c:pt>
                <c:pt idx="8">
                  <c:v>77.7</c:v>
                </c:pt>
                <c:pt idx="9">
                  <c:v>78.400000000000006</c:v>
                </c:pt>
                <c:pt idx="10">
                  <c:v>75.5</c:v>
                </c:pt>
                <c:pt idx="11">
                  <c:v>74.599999999999994</c:v>
                </c:pt>
                <c:pt idx="12">
                  <c:v>73.2</c:v>
                </c:pt>
                <c:pt idx="13">
                  <c:v>69.099999999999994</c:v>
                </c:pt>
                <c:pt idx="14">
                  <c:v>69.900000000000006</c:v>
                </c:pt>
                <c:pt idx="15">
                  <c:v>69.599999999999994</c:v>
                </c:pt>
                <c:pt idx="16">
                  <c:v>69</c:v>
                </c:pt>
                <c:pt idx="17">
                  <c:v>69.599999999999994</c:v>
                </c:pt>
                <c:pt idx="18">
                  <c:v>74.099999999999994</c:v>
                </c:pt>
                <c:pt idx="19">
                  <c:v>69.8</c:v>
                </c:pt>
                <c:pt idx="20">
                  <c:v>69.599999999999994</c:v>
                </c:pt>
                <c:pt idx="21">
                  <c:v>73.5</c:v>
                </c:pt>
                <c:pt idx="22">
                  <c:v>74.2</c:v>
                </c:pt>
                <c:pt idx="23">
                  <c:v>73.599999999999994</c:v>
                </c:pt>
                <c:pt idx="24">
                  <c:v>75.099999999999994</c:v>
                </c:pt>
              </c:numCache>
            </c:numRef>
          </c:val>
        </c:ser>
        <c:ser>
          <c:idx val="1"/>
          <c:order val="1"/>
          <c:tx>
            <c:strRef>
              <c:f>'стр исп'!$C$2</c:f>
              <c:strCache>
                <c:ptCount val="1"/>
                <c:pt idx="0">
                  <c:v>обязательные платежи и разнообразные взносы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исп'!$C$3:$C$27</c:f>
              <c:numCache>
                <c:formatCode>0.0</c:formatCode>
                <c:ptCount val="25"/>
                <c:pt idx="0">
                  <c:v>12.2</c:v>
                </c:pt>
                <c:pt idx="1">
                  <c:v>8.3000000000000007</c:v>
                </c:pt>
                <c:pt idx="2">
                  <c:v>8.1999999999999993</c:v>
                </c:pt>
                <c:pt idx="3">
                  <c:v>7.6</c:v>
                </c:pt>
                <c:pt idx="4">
                  <c:v>6.8</c:v>
                </c:pt>
                <c:pt idx="5">
                  <c:v>5.8</c:v>
                </c:pt>
                <c:pt idx="6">
                  <c:v>5.8</c:v>
                </c:pt>
                <c:pt idx="7">
                  <c:v>6.4</c:v>
                </c:pt>
                <c:pt idx="8">
                  <c:v>6.1</c:v>
                </c:pt>
                <c:pt idx="9">
                  <c:v>6.6</c:v>
                </c:pt>
                <c:pt idx="10">
                  <c:v>7.8</c:v>
                </c:pt>
                <c:pt idx="11">
                  <c:v>8.9</c:v>
                </c:pt>
                <c:pt idx="12">
                  <c:v>8.6</c:v>
                </c:pt>
                <c:pt idx="13">
                  <c:v>8.3000000000000007</c:v>
                </c:pt>
                <c:pt idx="14">
                  <c:v>9.1</c:v>
                </c:pt>
                <c:pt idx="15">
                  <c:v>10.1</c:v>
                </c:pt>
                <c:pt idx="16">
                  <c:v>10.5</c:v>
                </c:pt>
                <c:pt idx="17">
                  <c:v>11.8</c:v>
                </c:pt>
                <c:pt idx="18">
                  <c:v>12.3</c:v>
                </c:pt>
                <c:pt idx="19">
                  <c:v>10.5</c:v>
                </c:pt>
                <c:pt idx="20">
                  <c:v>9.6999999999999993</c:v>
                </c:pt>
                <c:pt idx="21">
                  <c:v>10.3</c:v>
                </c:pt>
                <c:pt idx="22">
                  <c:v>11.1</c:v>
                </c:pt>
                <c:pt idx="23">
                  <c:v>11.7</c:v>
                </c:pt>
                <c:pt idx="24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'стр исп'!$D$2</c:f>
              <c:strCache>
                <c:ptCount val="1"/>
                <c:pt idx="0">
                  <c:v>сбережения</c:v>
                </c:pt>
              </c:strCache>
            </c:strRef>
          </c:tx>
          <c:spPr>
            <a:solidFill>
              <a:schemeClr val="accent4">
                <a:alpha val="67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исп'!$D$3:$D$27</c:f>
              <c:numCache>
                <c:formatCode>0.0</c:formatCode>
                <c:ptCount val="25"/>
                <c:pt idx="0">
                  <c:v>7.5</c:v>
                </c:pt>
                <c:pt idx="1">
                  <c:v>19.600000000000001</c:v>
                </c:pt>
                <c:pt idx="2">
                  <c:v>4.8</c:v>
                </c:pt>
                <c:pt idx="3">
                  <c:v>6.2</c:v>
                </c:pt>
                <c:pt idx="4">
                  <c:v>6.5</c:v>
                </c:pt>
                <c:pt idx="5">
                  <c:v>5.4</c:v>
                </c:pt>
                <c:pt idx="6">
                  <c:v>5</c:v>
                </c:pt>
                <c:pt idx="7">
                  <c:v>2.2999999999999998</c:v>
                </c:pt>
                <c:pt idx="8">
                  <c:v>2.5</c:v>
                </c:pt>
                <c:pt idx="9">
                  <c:v>5.3</c:v>
                </c:pt>
                <c:pt idx="10">
                  <c:v>7.5</c:v>
                </c:pt>
                <c:pt idx="11">
                  <c:v>8.9</c:v>
                </c:pt>
                <c:pt idx="12">
                  <c:v>10.9</c:v>
                </c:pt>
                <c:pt idx="13">
                  <c:v>12.7</c:v>
                </c:pt>
                <c:pt idx="14">
                  <c:v>11</c:v>
                </c:pt>
                <c:pt idx="15">
                  <c:v>10.4</c:v>
                </c:pt>
                <c:pt idx="16">
                  <c:v>10.3</c:v>
                </c:pt>
                <c:pt idx="17">
                  <c:v>9.6</c:v>
                </c:pt>
                <c:pt idx="18">
                  <c:v>5.3</c:v>
                </c:pt>
                <c:pt idx="19">
                  <c:v>13.9</c:v>
                </c:pt>
                <c:pt idx="20">
                  <c:v>14.8</c:v>
                </c:pt>
                <c:pt idx="21">
                  <c:v>10.4</c:v>
                </c:pt>
                <c:pt idx="22">
                  <c:v>9.9</c:v>
                </c:pt>
                <c:pt idx="23">
                  <c:v>9.8000000000000007</c:v>
                </c:pt>
                <c:pt idx="24">
                  <c:v>6.9</c:v>
                </c:pt>
              </c:numCache>
            </c:numRef>
          </c:val>
        </c:ser>
        <c:ser>
          <c:idx val="3"/>
          <c:order val="3"/>
          <c:tx>
            <c:strRef>
              <c:f>'стр исп'!$E$2</c:f>
              <c:strCache>
                <c:ptCount val="1"/>
                <c:pt idx="0">
                  <c:v>покупка валюты</c:v>
                </c:pt>
              </c:strCache>
            </c:strRef>
          </c:tx>
          <c:spPr>
            <a:solidFill>
              <a:srgbClr val="F8A45E"/>
            </a:solidFill>
            <a:ln w="25400">
              <a:noFill/>
            </a:ln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исп'!$E$3:$E$27</c:f>
              <c:numCache>
                <c:formatCode>0.0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8</c:v>
                </c:pt>
                <c:pt idx="4">
                  <c:v>17.7</c:v>
                </c:pt>
                <c:pt idx="5">
                  <c:v>14.8</c:v>
                </c:pt>
                <c:pt idx="6">
                  <c:v>18.7</c:v>
                </c:pt>
                <c:pt idx="7">
                  <c:v>21.2</c:v>
                </c:pt>
                <c:pt idx="8">
                  <c:v>12</c:v>
                </c:pt>
                <c:pt idx="9">
                  <c:v>7.8</c:v>
                </c:pt>
                <c:pt idx="10">
                  <c:v>6.4</c:v>
                </c:pt>
                <c:pt idx="11">
                  <c:v>5.6</c:v>
                </c:pt>
                <c:pt idx="12">
                  <c:v>5.5</c:v>
                </c:pt>
                <c:pt idx="13">
                  <c:v>7.2</c:v>
                </c:pt>
                <c:pt idx="14">
                  <c:v>8.1999999999999993</c:v>
                </c:pt>
                <c:pt idx="15">
                  <c:v>8.5</c:v>
                </c:pt>
                <c:pt idx="16">
                  <c:v>6.8</c:v>
                </c:pt>
                <c:pt idx="17">
                  <c:v>5.2</c:v>
                </c:pt>
                <c:pt idx="18">
                  <c:v>7.9</c:v>
                </c:pt>
                <c:pt idx="19">
                  <c:v>5.4</c:v>
                </c:pt>
                <c:pt idx="20">
                  <c:v>3.6</c:v>
                </c:pt>
                <c:pt idx="21">
                  <c:v>4.2</c:v>
                </c:pt>
                <c:pt idx="22">
                  <c:v>4.8</c:v>
                </c:pt>
                <c:pt idx="23">
                  <c:v>4.2</c:v>
                </c:pt>
                <c:pt idx="24">
                  <c:v>5.9</c:v>
                </c:pt>
              </c:numCache>
            </c:numRef>
          </c:val>
        </c:ser>
        <c:ser>
          <c:idx val="4"/>
          <c:order val="4"/>
          <c:tx>
            <c:strRef>
              <c:f>'стр исп'!$F$2</c:f>
              <c:strCache>
                <c:ptCount val="1"/>
                <c:pt idx="0">
                  <c:v>прирост денег на руках</c:v>
                </c:pt>
              </c:strCache>
            </c:strRef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исп'!$F$3:$F$27</c:f>
              <c:numCache>
                <c:formatCode>0.0</c:formatCode>
                <c:ptCount val="25"/>
                <c:pt idx="0">
                  <c:v>5</c:v>
                </c:pt>
                <c:pt idx="1">
                  <c:v>9.8000000000000114</c:v>
                </c:pt>
                <c:pt idx="2">
                  <c:v>13.599999999999994</c:v>
                </c:pt>
                <c:pt idx="3">
                  <c:v>9.2999999999999972</c:v>
                </c:pt>
                <c:pt idx="4">
                  <c:v>4.5</c:v>
                </c:pt>
                <c:pt idx="5">
                  <c:v>3.5999999999999943</c:v>
                </c:pt>
                <c:pt idx="6">
                  <c:v>1.4000000000000057</c:v>
                </c:pt>
                <c:pt idx="7">
                  <c:v>1.6999999999999886</c:v>
                </c:pt>
                <c:pt idx="8">
                  <c:v>1.7000000000000028</c:v>
                </c:pt>
                <c:pt idx="9">
                  <c:v>1.9000000000000057</c:v>
                </c:pt>
                <c:pt idx="10">
                  <c:v>2.7999999999999972</c:v>
                </c:pt>
                <c:pt idx="11">
                  <c:v>2</c:v>
                </c:pt>
                <c:pt idx="12">
                  <c:v>1.7999999999999972</c:v>
                </c:pt>
                <c:pt idx="13">
                  <c:v>2.7000000000000028</c:v>
                </c:pt>
                <c:pt idx="14">
                  <c:v>1.7999999999999972</c:v>
                </c:pt>
                <c:pt idx="15">
                  <c:v>1.4000000000000057</c:v>
                </c:pt>
                <c:pt idx="16">
                  <c:v>3.4000000000000057</c:v>
                </c:pt>
                <c:pt idx="17">
                  <c:v>3.8000000000000114</c:v>
                </c:pt>
                <c:pt idx="18">
                  <c:v>0.40000000000000568</c:v>
                </c:pt>
                <c:pt idx="19">
                  <c:v>0.39999999999999147</c:v>
                </c:pt>
                <c:pt idx="20">
                  <c:v>2.3000000000000114</c:v>
                </c:pt>
                <c:pt idx="21">
                  <c:v>1.5999999999999943</c:v>
                </c:pt>
                <c:pt idx="22">
                  <c:v>0</c:v>
                </c:pt>
                <c:pt idx="23">
                  <c:v>0.70000000000000284</c:v>
                </c:pt>
                <c:pt idx="24">
                  <c:v>0.19999999999998863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69133440"/>
        <c:axId val="69134976"/>
      </c:barChart>
      <c:catAx>
        <c:axId val="691334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ru-RU"/>
          </a:p>
        </c:txPr>
        <c:crossAx val="69134976"/>
        <c:crosses val="autoZero"/>
        <c:auto val="1"/>
        <c:lblAlgn val="ctr"/>
        <c:lblOffset val="100"/>
        <c:noMultiLvlLbl val="0"/>
      </c:catAx>
      <c:valAx>
        <c:axId val="69134976"/>
        <c:scaling>
          <c:orientation val="minMax"/>
          <c:max val="100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6913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355531140002899"/>
          <c:y val="0.81978996368004653"/>
          <c:w val="0.59522051991563096"/>
          <c:h val="0.1802100363199534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B8174-C896-436C-8770-D96A4BF82A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A310B1-9AF9-415F-A21A-765E896A8D26}">
      <dgm:prSet phldrT="[Текст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Классификационные признаки</a:t>
          </a:r>
          <a:r>
            <a:rPr lang="ru-RU" sz="2000" dirty="0" smtClean="0">
              <a:solidFill>
                <a:schemeClr val="tx1"/>
              </a:solidFill>
            </a:rPr>
            <a:t>: (1)  степень вмешательства в рыночное распределение товаров и услуг; (2)   уровень дифференциации в обществе;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</a:rPr>
            <a:t>(3) модель государственного вмешательства  с социальную политику</a:t>
          </a:r>
          <a:endParaRPr lang="ru-RU" sz="2000" dirty="0">
            <a:solidFill>
              <a:schemeClr val="tx1"/>
            </a:solidFill>
          </a:endParaRPr>
        </a:p>
      </dgm:t>
    </dgm:pt>
    <dgm:pt modelId="{25F750C7-8C43-4B65-A9A6-AD1DD8D2E3DF}" type="parTrans" cxnId="{6B581AB3-A466-4CA4-A61A-FF3B89FA07B8}">
      <dgm:prSet/>
      <dgm:spPr/>
      <dgm:t>
        <a:bodyPr/>
        <a:lstStyle/>
        <a:p>
          <a:endParaRPr lang="ru-RU"/>
        </a:p>
      </dgm:t>
    </dgm:pt>
    <dgm:pt modelId="{E96EE94B-FDD4-448F-87BC-BA2ABD3B2CAD}" type="sibTrans" cxnId="{6B581AB3-A466-4CA4-A61A-FF3B89FA07B8}">
      <dgm:prSet/>
      <dgm:spPr/>
      <dgm:t>
        <a:bodyPr/>
        <a:lstStyle/>
        <a:p>
          <a:endParaRPr lang="ru-RU"/>
        </a:p>
      </dgm:t>
    </dgm:pt>
    <dgm:pt modelId="{B32686C0-E7CC-45AD-BAC0-3F62DB5CA049}">
      <dgm:prSet phldrT="[Текст]" custT="1"/>
      <dgm:spPr/>
      <dgm:t>
        <a:bodyPr anchor="t"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800" dirty="0" smtClean="0"/>
            <a:t>Англо-Саксонская  либеральная модель:</a:t>
          </a:r>
        </a:p>
        <a:p>
          <a:pPr indent="180000" algn="l">
            <a:lnSpc>
              <a:spcPct val="90000"/>
            </a:lnSpc>
            <a:spcAft>
              <a:spcPct val="35000"/>
            </a:spcAft>
          </a:pPr>
          <a:r>
            <a:rPr lang="ru-RU" sz="1800" dirty="0" smtClean="0"/>
            <a:t>1 – низкая;</a:t>
          </a:r>
        </a:p>
        <a:p>
          <a:pPr indent="180000" algn="l">
            <a:lnSpc>
              <a:spcPct val="100000"/>
            </a:lnSpc>
            <a:spcAft>
              <a:spcPct val="35000"/>
            </a:spcAft>
          </a:pPr>
          <a:r>
            <a:rPr lang="ru-RU" sz="1800" dirty="0" smtClean="0"/>
            <a:t>2- высокое</a:t>
          </a:r>
        </a:p>
        <a:p>
          <a:pPr indent="180000" algn="l">
            <a:lnSpc>
              <a:spcPct val="90000"/>
            </a:lnSpc>
            <a:spcAft>
              <a:spcPts val="0"/>
            </a:spcAft>
          </a:pPr>
          <a:r>
            <a:rPr lang="ru-RU" sz="1800" dirty="0" smtClean="0"/>
            <a:t>3 – осуществляется в форме регулирования рынков</a:t>
          </a:r>
          <a:endParaRPr lang="ru-RU" sz="1800" dirty="0"/>
        </a:p>
      </dgm:t>
    </dgm:pt>
    <dgm:pt modelId="{656E2BA0-B2AD-4903-82B9-27137C53FCAE}" type="parTrans" cxnId="{74C89B66-646E-40B9-A2E7-CA21B95CBBC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8281196-ADF5-47AE-90FB-0DB6F889E49A}" type="sibTrans" cxnId="{74C89B66-646E-40B9-A2E7-CA21B95CBBC5}">
      <dgm:prSet/>
      <dgm:spPr/>
      <dgm:t>
        <a:bodyPr/>
        <a:lstStyle/>
        <a:p>
          <a:endParaRPr lang="ru-RU"/>
        </a:p>
      </dgm:t>
    </dgm:pt>
    <dgm:pt modelId="{0A99151C-4F3B-4FAE-9AFC-ECE6EB7F70E4}">
      <dgm:prSet phldrT="[Текст]" custT="1"/>
      <dgm:spPr/>
      <dgm:t>
        <a:bodyPr anchor="t"/>
        <a:lstStyle/>
        <a:p>
          <a:pPr indent="36000" algn="ctr">
            <a:lnSpc>
              <a:spcPct val="90000"/>
            </a:lnSpc>
            <a:spcAft>
              <a:spcPct val="35000"/>
            </a:spcAft>
          </a:pPr>
          <a:r>
            <a:rPr lang="ru-RU" sz="1800" dirty="0" smtClean="0"/>
            <a:t>Скандинавская  социально-демократическая модель:</a:t>
          </a:r>
        </a:p>
        <a:p>
          <a:pPr indent="180000" algn="l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1 – высокая;</a:t>
          </a:r>
        </a:p>
        <a:p>
          <a:pPr indent="180000" algn="l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2 – низкое;</a:t>
          </a:r>
        </a:p>
        <a:p>
          <a:pPr indent="180000" algn="l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3- в форме прямого предоставления  финансового обеспечения</a:t>
          </a:r>
          <a:endParaRPr lang="ru-RU" sz="1800" dirty="0"/>
        </a:p>
      </dgm:t>
    </dgm:pt>
    <dgm:pt modelId="{3044C6C6-80CF-45BF-8BF6-8AB3031A0D46}" type="parTrans" cxnId="{24EB41C7-5B75-425B-AC18-71F7BE1599F0}">
      <dgm:prSet/>
      <dgm:spPr/>
      <dgm:t>
        <a:bodyPr/>
        <a:lstStyle/>
        <a:p>
          <a:endParaRPr lang="ru-RU"/>
        </a:p>
      </dgm:t>
    </dgm:pt>
    <dgm:pt modelId="{263DE006-4212-4C2D-B19B-B72AB0DC2B43}" type="sibTrans" cxnId="{24EB41C7-5B75-425B-AC18-71F7BE1599F0}">
      <dgm:prSet/>
      <dgm:spPr/>
      <dgm:t>
        <a:bodyPr/>
        <a:lstStyle/>
        <a:p>
          <a:endParaRPr lang="ru-RU"/>
        </a:p>
      </dgm:t>
    </dgm:pt>
    <dgm:pt modelId="{8A5917CF-E6ED-4CA6-9F29-E78436EA0394}">
      <dgm:prSet phldrT="[Текст]" custT="1"/>
      <dgm:spPr/>
      <dgm:t>
        <a:bodyPr anchor="t"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800" dirty="0" err="1" smtClean="0"/>
            <a:t>Консервативно-корпоративистская</a:t>
          </a:r>
          <a:r>
            <a:rPr lang="ru-RU" sz="1800" dirty="0" smtClean="0"/>
            <a:t> франко-германская модель:</a:t>
          </a:r>
        </a:p>
        <a:p>
          <a:pPr indent="180000" algn="l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1 – высокая;</a:t>
          </a:r>
        </a:p>
        <a:p>
          <a:pPr indent="180000" algn="l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2 – высокое;</a:t>
          </a:r>
        </a:p>
        <a:p>
          <a:pPr indent="180000" algn="l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3 - в форме прямого предоставления  финансового обеспечения и регулирования рынков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ru-RU" sz="2000" dirty="0"/>
        </a:p>
      </dgm:t>
    </dgm:pt>
    <dgm:pt modelId="{2A1B20DA-D2C3-461F-83C7-3DD42F5BA441}" type="parTrans" cxnId="{27FDBA66-AF68-4763-A427-1643567BA13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7FBF4E8-8DD2-4774-9BA6-14F00B5FA5A7}" type="sibTrans" cxnId="{27FDBA66-AF68-4763-A427-1643567BA134}">
      <dgm:prSet/>
      <dgm:spPr/>
      <dgm:t>
        <a:bodyPr/>
        <a:lstStyle/>
        <a:p>
          <a:endParaRPr lang="ru-RU"/>
        </a:p>
      </dgm:t>
    </dgm:pt>
    <dgm:pt modelId="{595E9A5F-513C-411F-A47C-1F5BA070ECD8}" type="pres">
      <dgm:prSet presAssocID="{B7BB8174-C896-436C-8770-D96A4BF82A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4C39A8-B7F2-40BE-9859-F541D8022CB5}" type="pres">
      <dgm:prSet presAssocID="{8CA310B1-9AF9-415F-A21A-765E896A8D26}" presName="hierRoot1" presStyleCnt="0">
        <dgm:presLayoutVars>
          <dgm:hierBranch val="init"/>
        </dgm:presLayoutVars>
      </dgm:prSet>
      <dgm:spPr/>
    </dgm:pt>
    <dgm:pt modelId="{65CD9817-4F7C-48D4-BF33-4DEEB133A8BE}" type="pres">
      <dgm:prSet presAssocID="{8CA310B1-9AF9-415F-A21A-765E896A8D26}" presName="rootComposite1" presStyleCnt="0"/>
      <dgm:spPr/>
    </dgm:pt>
    <dgm:pt modelId="{B6AF6EAD-E470-4245-9040-7F2434E24649}" type="pres">
      <dgm:prSet presAssocID="{8CA310B1-9AF9-415F-A21A-765E896A8D26}" presName="rootText1" presStyleLbl="node0" presStyleIdx="0" presStyleCnt="1" custScaleX="342046" custLinFactNeighborX="-179" custLinFactNeighborY="-399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57ADDB-9BBF-4618-B0BE-F95C34C3FF8E}" type="pres">
      <dgm:prSet presAssocID="{8CA310B1-9AF9-415F-A21A-765E896A8D2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F1992A0-4D29-40C1-BCBF-0AB014EF4109}" type="pres">
      <dgm:prSet presAssocID="{8CA310B1-9AF9-415F-A21A-765E896A8D26}" presName="hierChild2" presStyleCnt="0"/>
      <dgm:spPr/>
    </dgm:pt>
    <dgm:pt modelId="{A44912C0-CCAC-4B1E-92B8-F9C0B06B8331}" type="pres">
      <dgm:prSet presAssocID="{656E2BA0-B2AD-4903-82B9-27137C53FCA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C151062-5FF2-4D92-8045-214FBED22810}" type="pres">
      <dgm:prSet presAssocID="{B32686C0-E7CC-45AD-BAC0-3F62DB5CA049}" presName="hierRoot2" presStyleCnt="0">
        <dgm:presLayoutVars>
          <dgm:hierBranch val="init"/>
        </dgm:presLayoutVars>
      </dgm:prSet>
      <dgm:spPr/>
    </dgm:pt>
    <dgm:pt modelId="{110CDD0D-D4D4-40C3-A48E-E599B285A763}" type="pres">
      <dgm:prSet presAssocID="{B32686C0-E7CC-45AD-BAC0-3F62DB5CA049}" presName="rootComposite" presStyleCnt="0"/>
      <dgm:spPr/>
    </dgm:pt>
    <dgm:pt modelId="{634F5622-DD7B-4F33-B932-AC5BDC083E4D}" type="pres">
      <dgm:prSet presAssocID="{B32686C0-E7CC-45AD-BAC0-3F62DB5CA049}" presName="rootText" presStyleLbl="node2" presStyleIdx="0" presStyleCnt="3" custScaleY="236549" custLinFactNeighborX="-202" custLinFactNeighborY="1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94179-93A7-42A2-A913-A56C79A89063}" type="pres">
      <dgm:prSet presAssocID="{B32686C0-E7CC-45AD-BAC0-3F62DB5CA049}" presName="rootConnector" presStyleLbl="node2" presStyleIdx="0" presStyleCnt="3"/>
      <dgm:spPr/>
      <dgm:t>
        <a:bodyPr/>
        <a:lstStyle/>
        <a:p>
          <a:endParaRPr lang="ru-RU"/>
        </a:p>
      </dgm:t>
    </dgm:pt>
    <dgm:pt modelId="{4AC70667-1CF7-4CB6-A07E-CC9C2D4CE80C}" type="pres">
      <dgm:prSet presAssocID="{B32686C0-E7CC-45AD-BAC0-3F62DB5CA049}" presName="hierChild4" presStyleCnt="0"/>
      <dgm:spPr/>
    </dgm:pt>
    <dgm:pt modelId="{6B656C07-9D11-46EC-9A29-7B0EEC1D6803}" type="pres">
      <dgm:prSet presAssocID="{B32686C0-E7CC-45AD-BAC0-3F62DB5CA049}" presName="hierChild5" presStyleCnt="0"/>
      <dgm:spPr/>
    </dgm:pt>
    <dgm:pt modelId="{3B1AC04D-00B8-4FC5-A9C5-2757B6275474}" type="pres">
      <dgm:prSet presAssocID="{3044C6C6-80CF-45BF-8BF6-8AB3031A0D4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FAACFFB-AFB4-4911-BED9-4496043DB137}" type="pres">
      <dgm:prSet presAssocID="{0A99151C-4F3B-4FAE-9AFC-ECE6EB7F70E4}" presName="hierRoot2" presStyleCnt="0">
        <dgm:presLayoutVars>
          <dgm:hierBranch val="init"/>
        </dgm:presLayoutVars>
      </dgm:prSet>
      <dgm:spPr/>
    </dgm:pt>
    <dgm:pt modelId="{0C52FD11-9B44-46B1-8456-AFCAC8CF782A}" type="pres">
      <dgm:prSet presAssocID="{0A99151C-4F3B-4FAE-9AFC-ECE6EB7F70E4}" presName="rootComposite" presStyleCnt="0"/>
      <dgm:spPr/>
    </dgm:pt>
    <dgm:pt modelId="{1155516E-058E-4AC6-BBE3-9E0F8A52C203}" type="pres">
      <dgm:prSet presAssocID="{0A99151C-4F3B-4FAE-9AFC-ECE6EB7F70E4}" presName="rootText" presStyleLbl="node2" presStyleIdx="1" presStyleCnt="3" custScaleX="108488" custScaleY="240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37FA2F-5D55-4EC6-B102-21E185487BFC}" type="pres">
      <dgm:prSet presAssocID="{0A99151C-4F3B-4FAE-9AFC-ECE6EB7F70E4}" presName="rootConnector" presStyleLbl="node2" presStyleIdx="1" presStyleCnt="3"/>
      <dgm:spPr/>
      <dgm:t>
        <a:bodyPr/>
        <a:lstStyle/>
        <a:p>
          <a:endParaRPr lang="ru-RU"/>
        </a:p>
      </dgm:t>
    </dgm:pt>
    <dgm:pt modelId="{02CF0A1B-C7D3-4003-BAFE-D28162F1A5D6}" type="pres">
      <dgm:prSet presAssocID="{0A99151C-4F3B-4FAE-9AFC-ECE6EB7F70E4}" presName="hierChild4" presStyleCnt="0"/>
      <dgm:spPr/>
    </dgm:pt>
    <dgm:pt modelId="{85E1467B-D21B-4B71-B4AF-F001036AEC82}" type="pres">
      <dgm:prSet presAssocID="{0A99151C-4F3B-4FAE-9AFC-ECE6EB7F70E4}" presName="hierChild5" presStyleCnt="0"/>
      <dgm:spPr/>
    </dgm:pt>
    <dgm:pt modelId="{1DD7B191-FA55-45DA-AA15-2412B692897C}" type="pres">
      <dgm:prSet presAssocID="{2A1B20DA-D2C3-461F-83C7-3DD42F5BA44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D177C78-3D97-4595-9023-2BFFE3A3A866}" type="pres">
      <dgm:prSet presAssocID="{8A5917CF-E6ED-4CA6-9F29-E78436EA0394}" presName="hierRoot2" presStyleCnt="0">
        <dgm:presLayoutVars>
          <dgm:hierBranch val="init"/>
        </dgm:presLayoutVars>
      </dgm:prSet>
      <dgm:spPr/>
    </dgm:pt>
    <dgm:pt modelId="{EBDB9736-6CC3-4E5A-8721-8BCA1DB793CB}" type="pres">
      <dgm:prSet presAssocID="{8A5917CF-E6ED-4CA6-9F29-E78436EA0394}" presName="rootComposite" presStyleCnt="0"/>
      <dgm:spPr/>
    </dgm:pt>
    <dgm:pt modelId="{A4CFC3C2-E16A-41BB-8515-1C46F259A32F}" type="pres">
      <dgm:prSet presAssocID="{8A5917CF-E6ED-4CA6-9F29-E78436EA0394}" presName="rootText" presStyleLbl="node2" presStyleIdx="2" presStyleCnt="3" custScaleX="107753" custScaleY="240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66593B-327C-4B76-ADBD-0EDF5CB505D1}" type="pres">
      <dgm:prSet presAssocID="{8A5917CF-E6ED-4CA6-9F29-E78436EA0394}" presName="rootConnector" presStyleLbl="node2" presStyleIdx="2" presStyleCnt="3"/>
      <dgm:spPr/>
      <dgm:t>
        <a:bodyPr/>
        <a:lstStyle/>
        <a:p>
          <a:endParaRPr lang="ru-RU"/>
        </a:p>
      </dgm:t>
    </dgm:pt>
    <dgm:pt modelId="{4B9A170B-B87B-4240-80F8-D7E8D6FF8F68}" type="pres">
      <dgm:prSet presAssocID="{8A5917CF-E6ED-4CA6-9F29-E78436EA0394}" presName="hierChild4" presStyleCnt="0"/>
      <dgm:spPr/>
    </dgm:pt>
    <dgm:pt modelId="{6A224513-93B7-4606-AA27-AC19BB6B822B}" type="pres">
      <dgm:prSet presAssocID="{8A5917CF-E6ED-4CA6-9F29-E78436EA0394}" presName="hierChild5" presStyleCnt="0"/>
      <dgm:spPr/>
    </dgm:pt>
    <dgm:pt modelId="{BAECD490-FEC5-441E-97CC-1C4FB00869C6}" type="pres">
      <dgm:prSet presAssocID="{8CA310B1-9AF9-415F-A21A-765E896A8D26}" presName="hierChild3" presStyleCnt="0"/>
      <dgm:spPr/>
    </dgm:pt>
  </dgm:ptLst>
  <dgm:cxnLst>
    <dgm:cxn modelId="{27FDBA66-AF68-4763-A427-1643567BA134}" srcId="{8CA310B1-9AF9-415F-A21A-765E896A8D26}" destId="{8A5917CF-E6ED-4CA6-9F29-E78436EA0394}" srcOrd="2" destOrd="0" parTransId="{2A1B20DA-D2C3-461F-83C7-3DD42F5BA441}" sibTransId="{B7FBF4E8-8DD2-4774-9BA6-14F00B5FA5A7}"/>
    <dgm:cxn modelId="{08DE8154-67B7-4237-9FD1-D846683681F9}" type="presOf" srcId="{B32686C0-E7CC-45AD-BAC0-3F62DB5CA049}" destId="{33394179-93A7-42A2-A913-A56C79A89063}" srcOrd="1" destOrd="0" presId="urn:microsoft.com/office/officeart/2005/8/layout/orgChart1"/>
    <dgm:cxn modelId="{F44EE0A0-5C64-40C7-A153-D72BA84DC0FE}" type="presOf" srcId="{8A5917CF-E6ED-4CA6-9F29-E78436EA0394}" destId="{A4CFC3C2-E16A-41BB-8515-1C46F259A32F}" srcOrd="0" destOrd="0" presId="urn:microsoft.com/office/officeart/2005/8/layout/orgChart1"/>
    <dgm:cxn modelId="{74C89B66-646E-40B9-A2E7-CA21B95CBBC5}" srcId="{8CA310B1-9AF9-415F-A21A-765E896A8D26}" destId="{B32686C0-E7CC-45AD-BAC0-3F62DB5CA049}" srcOrd="0" destOrd="0" parTransId="{656E2BA0-B2AD-4903-82B9-27137C53FCAE}" sibTransId="{18281196-ADF5-47AE-90FB-0DB6F889E49A}"/>
    <dgm:cxn modelId="{6B581AB3-A466-4CA4-A61A-FF3B89FA07B8}" srcId="{B7BB8174-C896-436C-8770-D96A4BF82A8B}" destId="{8CA310B1-9AF9-415F-A21A-765E896A8D26}" srcOrd="0" destOrd="0" parTransId="{25F750C7-8C43-4B65-A9A6-AD1DD8D2E3DF}" sibTransId="{E96EE94B-FDD4-448F-87BC-BA2ABD3B2CAD}"/>
    <dgm:cxn modelId="{24ADCDE9-981E-45AF-8057-A8378510EBB3}" type="presOf" srcId="{2A1B20DA-D2C3-461F-83C7-3DD42F5BA441}" destId="{1DD7B191-FA55-45DA-AA15-2412B692897C}" srcOrd="0" destOrd="0" presId="urn:microsoft.com/office/officeart/2005/8/layout/orgChart1"/>
    <dgm:cxn modelId="{E248332C-0213-4997-AD86-87165A90BF0D}" type="presOf" srcId="{8CA310B1-9AF9-415F-A21A-765E896A8D26}" destId="{ED57ADDB-9BBF-4618-B0BE-F95C34C3FF8E}" srcOrd="1" destOrd="0" presId="urn:microsoft.com/office/officeart/2005/8/layout/orgChart1"/>
    <dgm:cxn modelId="{E9953261-019C-4BD1-965D-8B2288E13CAA}" type="presOf" srcId="{0A99151C-4F3B-4FAE-9AFC-ECE6EB7F70E4}" destId="{1155516E-058E-4AC6-BBE3-9E0F8A52C203}" srcOrd="0" destOrd="0" presId="urn:microsoft.com/office/officeart/2005/8/layout/orgChart1"/>
    <dgm:cxn modelId="{770C37B0-AEC7-414E-A114-A9875FAE6067}" type="presOf" srcId="{0A99151C-4F3B-4FAE-9AFC-ECE6EB7F70E4}" destId="{4137FA2F-5D55-4EC6-B102-21E185487BFC}" srcOrd="1" destOrd="0" presId="urn:microsoft.com/office/officeart/2005/8/layout/orgChart1"/>
    <dgm:cxn modelId="{D0CCA82F-2A47-43DB-A4E9-67EF82912446}" type="presOf" srcId="{8A5917CF-E6ED-4CA6-9F29-E78436EA0394}" destId="{F766593B-327C-4B76-ADBD-0EDF5CB505D1}" srcOrd="1" destOrd="0" presId="urn:microsoft.com/office/officeart/2005/8/layout/orgChart1"/>
    <dgm:cxn modelId="{AA1B9CAA-B666-47A6-87DB-946AFAA70330}" type="presOf" srcId="{B7BB8174-C896-436C-8770-D96A4BF82A8B}" destId="{595E9A5F-513C-411F-A47C-1F5BA070ECD8}" srcOrd="0" destOrd="0" presId="urn:microsoft.com/office/officeart/2005/8/layout/orgChart1"/>
    <dgm:cxn modelId="{24EB41C7-5B75-425B-AC18-71F7BE1599F0}" srcId="{8CA310B1-9AF9-415F-A21A-765E896A8D26}" destId="{0A99151C-4F3B-4FAE-9AFC-ECE6EB7F70E4}" srcOrd="1" destOrd="0" parTransId="{3044C6C6-80CF-45BF-8BF6-8AB3031A0D46}" sibTransId="{263DE006-4212-4C2D-B19B-B72AB0DC2B43}"/>
    <dgm:cxn modelId="{1FE85704-CC92-468F-8A8B-40184562F18D}" type="presOf" srcId="{8CA310B1-9AF9-415F-A21A-765E896A8D26}" destId="{B6AF6EAD-E470-4245-9040-7F2434E24649}" srcOrd="0" destOrd="0" presId="urn:microsoft.com/office/officeart/2005/8/layout/orgChart1"/>
    <dgm:cxn modelId="{655E52A2-F3FE-44BE-BC84-D4A825AE7D44}" type="presOf" srcId="{B32686C0-E7CC-45AD-BAC0-3F62DB5CA049}" destId="{634F5622-DD7B-4F33-B932-AC5BDC083E4D}" srcOrd="0" destOrd="0" presId="urn:microsoft.com/office/officeart/2005/8/layout/orgChart1"/>
    <dgm:cxn modelId="{BFB8DF74-7019-41A4-AA94-E1C3E6BBF9CE}" type="presOf" srcId="{656E2BA0-B2AD-4903-82B9-27137C53FCAE}" destId="{A44912C0-CCAC-4B1E-92B8-F9C0B06B8331}" srcOrd="0" destOrd="0" presId="urn:microsoft.com/office/officeart/2005/8/layout/orgChart1"/>
    <dgm:cxn modelId="{A090E14C-9C52-4731-9F63-5AD5D6793CB9}" type="presOf" srcId="{3044C6C6-80CF-45BF-8BF6-8AB3031A0D46}" destId="{3B1AC04D-00B8-4FC5-A9C5-2757B6275474}" srcOrd="0" destOrd="0" presId="urn:microsoft.com/office/officeart/2005/8/layout/orgChart1"/>
    <dgm:cxn modelId="{EE3C8DDC-18D8-4DAF-AA31-8C5F67074C09}" type="presParOf" srcId="{595E9A5F-513C-411F-A47C-1F5BA070ECD8}" destId="{A74C39A8-B7F2-40BE-9859-F541D8022CB5}" srcOrd="0" destOrd="0" presId="urn:microsoft.com/office/officeart/2005/8/layout/orgChart1"/>
    <dgm:cxn modelId="{C86435C1-EA5E-40B9-8394-4662117F01D9}" type="presParOf" srcId="{A74C39A8-B7F2-40BE-9859-F541D8022CB5}" destId="{65CD9817-4F7C-48D4-BF33-4DEEB133A8BE}" srcOrd="0" destOrd="0" presId="urn:microsoft.com/office/officeart/2005/8/layout/orgChart1"/>
    <dgm:cxn modelId="{570ABE30-EF81-4CD3-AC55-11A53A30308C}" type="presParOf" srcId="{65CD9817-4F7C-48D4-BF33-4DEEB133A8BE}" destId="{B6AF6EAD-E470-4245-9040-7F2434E24649}" srcOrd="0" destOrd="0" presId="urn:microsoft.com/office/officeart/2005/8/layout/orgChart1"/>
    <dgm:cxn modelId="{EB94F5DE-DA1F-44B5-BAEA-C9C58A3E06AE}" type="presParOf" srcId="{65CD9817-4F7C-48D4-BF33-4DEEB133A8BE}" destId="{ED57ADDB-9BBF-4618-B0BE-F95C34C3FF8E}" srcOrd="1" destOrd="0" presId="urn:microsoft.com/office/officeart/2005/8/layout/orgChart1"/>
    <dgm:cxn modelId="{85A23EFB-ABB7-4C68-9A54-E92111EEE15A}" type="presParOf" srcId="{A74C39A8-B7F2-40BE-9859-F541D8022CB5}" destId="{BF1992A0-4D29-40C1-BCBF-0AB014EF4109}" srcOrd="1" destOrd="0" presId="urn:microsoft.com/office/officeart/2005/8/layout/orgChart1"/>
    <dgm:cxn modelId="{D684E4F4-7F03-481E-82E4-FD8A4CB26A3F}" type="presParOf" srcId="{BF1992A0-4D29-40C1-BCBF-0AB014EF4109}" destId="{A44912C0-CCAC-4B1E-92B8-F9C0B06B8331}" srcOrd="0" destOrd="0" presId="urn:microsoft.com/office/officeart/2005/8/layout/orgChart1"/>
    <dgm:cxn modelId="{45A7EA7F-2488-4EFA-AC6E-8BFD244A7893}" type="presParOf" srcId="{BF1992A0-4D29-40C1-BCBF-0AB014EF4109}" destId="{6C151062-5FF2-4D92-8045-214FBED22810}" srcOrd="1" destOrd="0" presId="urn:microsoft.com/office/officeart/2005/8/layout/orgChart1"/>
    <dgm:cxn modelId="{A329D0FD-2268-44D0-91B2-30610B105FB7}" type="presParOf" srcId="{6C151062-5FF2-4D92-8045-214FBED22810}" destId="{110CDD0D-D4D4-40C3-A48E-E599B285A763}" srcOrd="0" destOrd="0" presId="urn:microsoft.com/office/officeart/2005/8/layout/orgChart1"/>
    <dgm:cxn modelId="{D1C5FAD2-CD4C-426F-802B-51F2DEE54133}" type="presParOf" srcId="{110CDD0D-D4D4-40C3-A48E-E599B285A763}" destId="{634F5622-DD7B-4F33-B932-AC5BDC083E4D}" srcOrd="0" destOrd="0" presId="urn:microsoft.com/office/officeart/2005/8/layout/orgChart1"/>
    <dgm:cxn modelId="{63D9B940-9C1E-4A5A-9267-374C423A5248}" type="presParOf" srcId="{110CDD0D-D4D4-40C3-A48E-E599B285A763}" destId="{33394179-93A7-42A2-A913-A56C79A89063}" srcOrd="1" destOrd="0" presId="urn:microsoft.com/office/officeart/2005/8/layout/orgChart1"/>
    <dgm:cxn modelId="{4D47D153-AFDF-47F6-8F49-53D391230657}" type="presParOf" srcId="{6C151062-5FF2-4D92-8045-214FBED22810}" destId="{4AC70667-1CF7-4CB6-A07E-CC9C2D4CE80C}" srcOrd="1" destOrd="0" presId="urn:microsoft.com/office/officeart/2005/8/layout/orgChart1"/>
    <dgm:cxn modelId="{BEB5308D-F43E-47ED-946A-87CA09F3E25A}" type="presParOf" srcId="{6C151062-5FF2-4D92-8045-214FBED22810}" destId="{6B656C07-9D11-46EC-9A29-7B0EEC1D6803}" srcOrd="2" destOrd="0" presId="urn:microsoft.com/office/officeart/2005/8/layout/orgChart1"/>
    <dgm:cxn modelId="{7BA56F61-CEBB-47F2-A0E1-6B25DACF98D2}" type="presParOf" srcId="{BF1992A0-4D29-40C1-BCBF-0AB014EF4109}" destId="{3B1AC04D-00B8-4FC5-A9C5-2757B6275474}" srcOrd="2" destOrd="0" presId="urn:microsoft.com/office/officeart/2005/8/layout/orgChart1"/>
    <dgm:cxn modelId="{EEE73395-62AC-41BE-A416-E21AEB3EA3A4}" type="presParOf" srcId="{BF1992A0-4D29-40C1-BCBF-0AB014EF4109}" destId="{FFAACFFB-AFB4-4911-BED9-4496043DB137}" srcOrd="3" destOrd="0" presId="urn:microsoft.com/office/officeart/2005/8/layout/orgChart1"/>
    <dgm:cxn modelId="{53B611AB-5A26-46DE-BF53-79C4A99C1112}" type="presParOf" srcId="{FFAACFFB-AFB4-4911-BED9-4496043DB137}" destId="{0C52FD11-9B44-46B1-8456-AFCAC8CF782A}" srcOrd="0" destOrd="0" presId="urn:microsoft.com/office/officeart/2005/8/layout/orgChart1"/>
    <dgm:cxn modelId="{D26DD61B-B378-4F7C-A267-FB5032198C42}" type="presParOf" srcId="{0C52FD11-9B44-46B1-8456-AFCAC8CF782A}" destId="{1155516E-058E-4AC6-BBE3-9E0F8A52C203}" srcOrd="0" destOrd="0" presId="urn:microsoft.com/office/officeart/2005/8/layout/orgChart1"/>
    <dgm:cxn modelId="{109161C0-C68D-4B31-9190-F1651D4579F3}" type="presParOf" srcId="{0C52FD11-9B44-46B1-8456-AFCAC8CF782A}" destId="{4137FA2F-5D55-4EC6-B102-21E185487BFC}" srcOrd="1" destOrd="0" presId="urn:microsoft.com/office/officeart/2005/8/layout/orgChart1"/>
    <dgm:cxn modelId="{82DDCA37-046D-46FC-9254-F4A6F96EBF5F}" type="presParOf" srcId="{FFAACFFB-AFB4-4911-BED9-4496043DB137}" destId="{02CF0A1B-C7D3-4003-BAFE-D28162F1A5D6}" srcOrd="1" destOrd="0" presId="urn:microsoft.com/office/officeart/2005/8/layout/orgChart1"/>
    <dgm:cxn modelId="{17C8419A-08AA-429B-961D-0CE1036CDFF6}" type="presParOf" srcId="{FFAACFFB-AFB4-4911-BED9-4496043DB137}" destId="{85E1467B-D21B-4B71-B4AF-F001036AEC82}" srcOrd="2" destOrd="0" presId="urn:microsoft.com/office/officeart/2005/8/layout/orgChart1"/>
    <dgm:cxn modelId="{CCC09881-245A-45FC-B74D-4303F7A98B28}" type="presParOf" srcId="{BF1992A0-4D29-40C1-BCBF-0AB014EF4109}" destId="{1DD7B191-FA55-45DA-AA15-2412B692897C}" srcOrd="4" destOrd="0" presId="urn:microsoft.com/office/officeart/2005/8/layout/orgChart1"/>
    <dgm:cxn modelId="{439B612E-2F32-491E-8AC0-E44BE9FA7849}" type="presParOf" srcId="{BF1992A0-4D29-40C1-BCBF-0AB014EF4109}" destId="{BD177C78-3D97-4595-9023-2BFFE3A3A866}" srcOrd="5" destOrd="0" presId="urn:microsoft.com/office/officeart/2005/8/layout/orgChart1"/>
    <dgm:cxn modelId="{A0F6443B-13F3-4BDF-9E0A-7A67A9E6C6BF}" type="presParOf" srcId="{BD177C78-3D97-4595-9023-2BFFE3A3A866}" destId="{EBDB9736-6CC3-4E5A-8721-8BCA1DB793CB}" srcOrd="0" destOrd="0" presId="urn:microsoft.com/office/officeart/2005/8/layout/orgChart1"/>
    <dgm:cxn modelId="{A70CA354-CD73-48E2-A131-1C58A280FB8E}" type="presParOf" srcId="{EBDB9736-6CC3-4E5A-8721-8BCA1DB793CB}" destId="{A4CFC3C2-E16A-41BB-8515-1C46F259A32F}" srcOrd="0" destOrd="0" presId="urn:microsoft.com/office/officeart/2005/8/layout/orgChart1"/>
    <dgm:cxn modelId="{3BFDE952-2D11-4144-A663-5724137D9FF8}" type="presParOf" srcId="{EBDB9736-6CC3-4E5A-8721-8BCA1DB793CB}" destId="{F766593B-327C-4B76-ADBD-0EDF5CB505D1}" srcOrd="1" destOrd="0" presId="urn:microsoft.com/office/officeart/2005/8/layout/orgChart1"/>
    <dgm:cxn modelId="{C9E6B168-C12B-433D-B7BE-2D45AFCBC571}" type="presParOf" srcId="{BD177C78-3D97-4595-9023-2BFFE3A3A866}" destId="{4B9A170B-B87B-4240-80F8-D7E8D6FF8F68}" srcOrd="1" destOrd="0" presId="urn:microsoft.com/office/officeart/2005/8/layout/orgChart1"/>
    <dgm:cxn modelId="{4685A6C2-37C0-46AF-BF34-FF157B075E3E}" type="presParOf" srcId="{BD177C78-3D97-4595-9023-2BFFE3A3A866}" destId="{6A224513-93B7-4606-AA27-AC19BB6B822B}" srcOrd="2" destOrd="0" presId="urn:microsoft.com/office/officeart/2005/8/layout/orgChart1"/>
    <dgm:cxn modelId="{A6CC678B-21B5-4BCD-A137-F5991A72D7B4}" type="presParOf" srcId="{A74C39A8-B7F2-40BE-9859-F541D8022CB5}" destId="{BAECD490-FEC5-441E-97CC-1C4FB0086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7B191-FA55-45DA-AA15-2412B692897C}">
      <dsp:nvSpPr>
        <dsp:cNvPr id="0" name=""/>
        <dsp:cNvSpPr/>
      </dsp:nvSpPr>
      <dsp:spPr>
        <a:xfrm>
          <a:off x="4528804" y="1264485"/>
          <a:ext cx="3171910" cy="681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681"/>
              </a:lnTo>
              <a:lnTo>
                <a:pt x="3171910" y="415681"/>
              </a:lnTo>
              <a:lnTo>
                <a:pt x="3171910" y="6812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AC04D-00B8-4FC5-A9C5-2757B6275474}">
      <dsp:nvSpPr>
        <dsp:cNvPr id="0" name=""/>
        <dsp:cNvSpPr/>
      </dsp:nvSpPr>
      <dsp:spPr>
        <a:xfrm>
          <a:off x="4435295" y="1264485"/>
          <a:ext cx="93508" cy="681223"/>
        </a:xfrm>
        <a:custGeom>
          <a:avLst/>
          <a:gdLst/>
          <a:ahLst/>
          <a:cxnLst/>
          <a:rect l="0" t="0" r="0" b="0"/>
          <a:pathLst>
            <a:path>
              <a:moveTo>
                <a:pt x="93508" y="0"/>
              </a:moveTo>
              <a:lnTo>
                <a:pt x="93508" y="415681"/>
              </a:lnTo>
              <a:lnTo>
                <a:pt x="0" y="415681"/>
              </a:lnTo>
              <a:lnTo>
                <a:pt x="0" y="681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912C0-CCAC-4B1E-92B8-F9C0B06B8331}">
      <dsp:nvSpPr>
        <dsp:cNvPr id="0" name=""/>
        <dsp:cNvSpPr/>
      </dsp:nvSpPr>
      <dsp:spPr>
        <a:xfrm>
          <a:off x="1264485" y="1264485"/>
          <a:ext cx="3264319" cy="694892"/>
        </a:xfrm>
        <a:custGeom>
          <a:avLst/>
          <a:gdLst/>
          <a:ahLst/>
          <a:cxnLst/>
          <a:rect l="0" t="0" r="0" b="0"/>
          <a:pathLst>
            <a:path>
              <a:moveTo>
                <a:pt x="3264319" y="0"/>
              </a:moveTo>
              <a:lnTo>
                <a:pt x="3264319" y="429350"/>
              </a:lnTo>
              <a:lnTo>
                <a:pt x="0" y="429350"/>
              </a:lnTo>
              <a:lnTo>
                <a:pt x="0" y="69489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F6EAD-E470-4245-9040-7F2434E24649}">
      <dsp:nvSpPr>
        <dsp:cNvPr id="0" name=""/>
        <dsp:cNvSpPr/>
      </dsp:nvSpPr>
      <dsp:spPr>
        <a:xfrm>
          <a:off x="203683" y="0"/>
          <a:ext cx="8650241" cy="1264485"/>
        </a:xfrm>
        <a:prstGeom prst="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Классификационные признаки</a:t>
          </a:r>
          <a:r>
            <a:rPr lang="ru-RU" sz="2000" kern="1200" dirty="0" smtClean="0">
              <a:solidFill>
                <a:schemeClr val="tx1"/>
              </a:solidFill>
            </a:rPr>
            <a:t>: (1)  степень вмешательства в рыночное распределение товаров и услуг; (2)   уровень дифференциации в обществе;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</a:rPr>
            <a:t>(3) модель государственного вмешательства  с социальную политику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03683" y="0"/>
        <a:ext cx="8650241" cy="1264485"/>
      </dsp:txXfrm>
    </dsp:sp>
    <dsp:sp modelId="{634F5622-DD7B-4F33-B932-AC5BDC083E4D}">
      <dsp:nvSpPr>
        <dsp:cNvPr id="0" name=""/>
        <dsp:cNvSpPr/>
      </dsp:nvSpPr>
      <dsp:spPr>
        <a:xfrm>
          <a:off x="0" y="1959377"/>
          <a:ext cx="2528970" cy="2991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Англо-Саксонская  либеральная модель:</a:t>
          </a:r>
        </a:p>
        <a:p>
          <a:pPr lvl="0" indent="1800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 – низкая;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2- высокое</a:t>
          </a:r>
        </a:p>
        <a:p>
          <a:pPr lvl="0" indent="18000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3 – осуществляется в форме регулирования рынков</a:t>
          </a:r>
          <a:endParaRPr lang="ru-RU" sz="1800" kern="1200" dirty="0"/>
        </a:p>
      </dsp:txBody>
      <dsp:txXfrm>
        <a:off x="0" y="1959377"/>
        <a:ext cx="2528970" cy="2991127"/>
      </dsp:txXfrm>
    </dsp:sp>
    <dsp:sp modelId="{1155516E-058E-4AC6-BBE3-9E0F8A52C203}">
      <dsp:nvSpPr>
        <dsp:cNvPr id="0" name=""/>
        <dsp:cNvSpPr/>
      </dsp:nvSpPr>
      <dsp:spPr>
        <a:xfrm>
          <a:off x="3063481" y="1945708"/>
          <a:ext cx="2743629" cy="3043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indent="3600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Скандинавская  социально-демократическая модель: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1 – высокая;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2 – низкое;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3- в форме прямого предоставления  финансового обеспечения</a:t>
          </a:r>
          <a:endParaRPr lang="ru-RU" sz="1800" kern="1200" dirty="0"/>
        </a:p>
      </dsp:txBody>
      <dsp:txXfrm>
        <a:off x="3063481" y="1945708"/>
        <a:ext cx="2743629" cy="3043109"/>
      </dsp:txXfrm>
    </dsp:sp>
    <dsp:sp modelId="{A4CFC3C2-E16A-41BB-8515-1C46F259A32F}">
      <dsp:nvSpPr>
        <dsp:cNvPr id="0" name=""/>
        <dsp:cNvSpPr/>
      </dsp:nvSpPr>
      <dsp:spPr>
        <a:xfrm>
          <a:off x="6338194" y="1945708"/>
          <a:ext cx="2725041" cy="3043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Консервативно-корпоративистская</a:t>
          </a:r>
          <a:r>
            <a:rPr lang="ru-RU" sz="1800" kern="1200" dirty="0" smtClean="0"/>
            <a:t> франко-германская модель: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1 – высокая;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2 – высокое;</a:t>
          </a:r>
        </a:p>
        <a:p>
          <a:pPr lvl="0" indent="18000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3 - в форме прямого предоставления  финансового обеспечения и регулирования рынков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6338194" y="1945708"/>
        <a:ext cx="2725041" cy="3043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0.31798</cdr:x>
      <cdr:y>0.32923</cdr:y>
    </cdr:from>
    <cdr:to>
      <cdr:x>0.3449</cdr:x>
      <cdr:y>0.50722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62199" y="1809750"/>
          <a:ext cx="242316" cy="97840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0.68694</cdr:x>
      <cdr:y>0.24023</cdr:y>
    </cdr:from>
    <cdr:to>
      <cdr:x>0.71386</cdr:x>
      <cdr:y>0.41822</cdr:y>
    </cdr:to>
    <cdr:sp macro="" textlink="">
      <cdr:nvSpPr>
        <cdr:cNvPr id="3" name="Стрелка вниз 2"/>
        <cdr:cNvSpPr/>
      </cdr:nvSpPr>
      <cdr:spPr>
        <a:xfrm xmlns:a="http://schemas.openxmlformats.org/drawingml/2006/main">
          <a:off x="6183249" y="1320546"/>
          <a:ext cx="242316" cy="97840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0.91269</cdr:x>
      <cdr:y>0.134</cdr:y>
    </cdr:from>
    <cdr:to>
      <cdr:x>0.93961</cdr:x>
      <cdr:y>0.31199</cdr:y>
    </cdr:to>
    <cdr:sp macro="" textlink="">
      <cdr:nvSpPr>
        <cdr:cNvPr id="4" name="Стрелка вниз 3"/>
        <cdr:cNvSpPr/>
      </cdr:nvSpPr>
      <cdr:spPr>
        <a:xfrm xmlns:a="http://schemas.openxmlformats.org/drawingml/2006/main">
          <a:off x="8215249" y="736600"/>
          <a:ext cx="242316" cy="97840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0.17659</cdr:x>
      <cdr:y>0.29804</cdr:y>
    </cdr:from>
    <cdr:to>
      <cdr:x>0.27818</cdr:x>
      <cdr:y>0.32923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89532" y="1638300"/>
          <a:ext cx="91440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0.10442</cdr:x>
      <cdr:y>0.26858</cdr:y>
    </cdr:from>
    <cdr:to>
      <cdr:x>0.27568</cdr:x>
      <cdr:y>0.32923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39927" y="1476375"/>
          <a:ext cx="1541526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Девальвационный шок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712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C0B850F5-FBFF-4083-8C84-A1E7E37A631B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8188"/>
            <a:ext cx="4943475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10" rIns="91019" bIns="455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69"/>
            <a:ext cx="5438140" cy="4443412"/>
          </a:xfrm>
          <a:prstGeom prst="rect">
            <a:avLst/>
          </a:prstGeom>
        </p:spPr>
        <p:txBody>
          <a:bodyPr vert="horz" lIns="91019" tIns="45510" rIns="91019" bIns="455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3712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6"/>
            <a:ext cx="2945659" cy="493712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24E44363-FE93-482B-8912-8DE798BAD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3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534" indent="-2844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7745" indent="-2275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2843" indent="-2275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7940" indent="-2275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3038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58136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233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68331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15B92E-15B0-4635-BC3E-64899EBDF101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534" indent="-2844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7745" indent="-2275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2843" indent="-2275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7940" indent="-2275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3038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58136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233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68331" indent="-22754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E64D9B-A0AB-4AFA-B16E-C96DE687BB6E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44363-FE93-482B-8912-8DE798BADE2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7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1434-4C85-4B5C-849D-191A2FBFF271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648C-DCE9-4E43-A15F-5E8E68A03255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A4356-1FDE-4938-9008-818594022776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мыслов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0" y="6313488"/>
            <a:ext cx="9144000" cy="0"/>
          </a:xfrm>
          <a:prstGeom prst="line">
            <a:avLst/>
          </a:prstGeom>
          <a:ln w="19050" cmpd="sng">
            <a:solidFill>
              <a:srgbClr val="FF0000">
                <a:alpha val="64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143000"/>
          </a:xfrm>
          <a:prstGeom prst="rect">
            <a:avLst/>
          </a:prstGeom>
          <a:gradFill flip="none" rotWithShape="1">
            <a:gsLst>
              <a:gs pos="0">
                <a:srgbClr val="005D00"/>
              </a:gs>
              <a:gs pos="100000">
                <a:srgbClr val="009B00"/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4000" tIns="36000" bIns="36000" rtlCol="0"/>
          <a:lstStyle>
            <a:lvl1pPr algn="just">
              <a:defRPr lang="ru-RU" sz="3200" b="1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28050" y="6389688"/>
            <a:ext cx="46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2232-FC7A-470F-A743-408AC5EAAB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24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7D47-32D0-42BE-95AB-41A191E53EB0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E523A-DED4-4A59-B1CF-0AEBB340157E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1A3-A409-4724-9450-8609140F0FB7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5E8A-9AD7-4BBC-9E74-319B769BE95C}" type="datetime1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BAD7-7A0F-4ED8-BB61-62F2EEDD9141}" type="datetime1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0AE1-AFA2-4916-83E9-5E5C036BD2FE}" type="datetime1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0C183-9BFB-4EDE-A337-30B2AC7A391C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4147-0EB2-4731-A81C-E5EEA61A6B0A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2555D58-36F1-490E-AEC6-6CB126479E41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685800"/>
            <a:ext cx="8640960" cy="16637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 err="1">
                <a:solidFill>
                  <a:srgbClr val="0070C0"/>
                </a:solidFill>
                <a:latin typeface="+mj-lt"/>
                <a:cs typeface="Arial" pitchFamily="34" charset="0"/>
              </a:rPr>
              <a:t>Овчарова</a:t>
            </a:r>
            <a:r>
              <a:rPr lang="ru-RU" altLang="ru-RU" sz="2000" b="1" dirty="0">
                <a:solidFill>
                  <a:srgbClr val="0070C0"/>
                </a:solidFill>
                <a:latin typeface="+mj-lt"/>
                <a:cs typeface="Arial" pitchFamily="34" charset="0"/>
              </a:rPr>
              <a:t> Л.Н. </a:t>
            </a:r>
            <a:r>
              <a:rPr lang="ru-RU" altLang="ru-RU" sz="20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директор  Независимого института социальной политики, </a:t>
            </a:r>
          </a:p>
          <a:p>
            <a:pPr algn="ctr">
              <a:tabLst>
                <a:tab pos="450850" algn="l"/>
              </a:tabLst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директор по социальным  </a:t>
            </a:r>
            <a:r>
              <a:rPr lang="ru-RU" altLang="ru-RU" b="1" dirty="0">
                <a:solidFill>
                  <a:srgbClr val="0070C0"/>
                </a:solidFill>
                <a:latin typeface="+mj-lt"/>
                <a:cs typeface="Arial" pitchFamily="34" charset="0"/>
              </a:rPr>
              <a:t>исследованиям НИУ </a:t>
            </a:r>
            <a:r>
              <a:rPr lang="ru-RU" altLang="ru-RU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ВШЭ</a:t>
            </a:r>
            <a:endParaRPr lang="ru-RU" altLang="ru-RU" b="1" dirty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en-US" altLang="ru-RU" b="1" dirty="0">
                <a:solidFill>
                  <a:srgbClr val="0070C0"/>
                </a:solidFill>
                <a:latin typeface="+mj-lt"/>
                <a:cs typeface="Arial" pitchFamily="34" charset="0"/>
              </a:rPr>
              <a:t> </a:t>
            </a:r>
            <a:endParaRPr lang="en-US" altLang="ru-RU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2636838"/>
            <a:ext cx="8229600" cy="35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CC"/>
              </a:solidFill>
              <a:latin typeface="a_Helver" pitchFamily="34" charset="-52"/>
            </a:endParaRP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533400" y="3013075"/>
            <a:ext cx="822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4000" b="1" dirty="0" smtClean="0">
                <a:latin typeface="+mj-lt"/>
              </a:rPr>
              <a:t>Социальная политика при сокращающихся расходах</a:t>
            </a:r>
            <a:endParaRPr lang="ru-RU" altLang="ru-RU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6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Какие меры </a:t>
            </a:r>
            <a:r>
              <a:rPr lang="ru-RU" sz="2800" dirty="0" smtClean="0"/>
              <a:t> не могут </a:t>
            </a:r>
            <a:r>
              <a:rPr lang="ru-RU" sz="2800" dirty="0" smtClean="0"/>
              <a:t>помочь формированию эффективной социальной политики при сокращающихся доходах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2438400"/>
            <a:ext cx="842962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b="1" dirty="0" smtClean="0"/>
              <a:t>Действует разрушительно</a:t>
            </a:r>
          </a:p>
          <a:p>
            <a:pPr algn="just"/>
            <a:r>
              <a:rPr lang="ru-RU" sz="2400" dirty="0" smtClean="0"/>
              <a:t>Государственное регулирование на основе принципа жесткого разграничения полномочий, что убивает межведомственное взаимодействие</a:t>
            </a:r>
            <a:r>
              <a:rPr lang="ru-RU" sz="2400" dirty="0" smtClean="0"/>
              <a:t>;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2983D86-B6D7-4808-92B8-31453B83275F}" type="slidenum">
              <a:rPr lang="ru-RU" altLang="ru-RU" sz="1400" smtClean="0"/>
              <a:pPr/>
              <a:t>11</a:t>
            </a:fld>
            <a:endParaRPr lang="ru-RU" altLang="ru-RU" sz="1400" smtClean="0"/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68288" y="2133600"/>
            <a:ext cx="1797050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/>
              <a:t>Социально-</a:t>
            </a:r>
          </a:p>
          <a:p>
            <a:r>
              <a:rPr lang="ru-RU" altLang="ru-RU" sz="1800"/>
              <a:t>экономические</a:t>
            </a:r>
          </a:p>
          <a:p>
            <a:r>
              <a:rPr lang="ru-RU" altLang="ru-RU" sz="1800"/>
              <a:t> ресурсы</a:t>
            </a:r>
          </a:p>
          <a:p>
            <a:r>
              <a:rPr lang="ru-RU" altLang="ru-RU" sz="1800"/>
              <a:t> выживания,</a:t>
            </a:r>
          </a:p>
          <a:p>
            <a:r>
              <a:rPr lang="ru-RU" altLang="ru-RU" sz="1800"/>
              <a:t>середина</a:t>
            </a:r>
          </a:p>
          <a:p>
            <a:r>
              <a:rPr lang="ru-RU" altLang="ru-RU" sz="1800"/>
              <a:t>1980-х</a:t>
            </a:r>
          </a:p>
          <a:p>
            <a:endParaRPr lang="ru-RU" altLang="ru-RU" sz="1800"/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2570163" y="2133600"/>
            <a:ext cx="1795462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/>
              <a:t>Ценности </a:t>
            </a:r>
          </a:p>
          <a:p>
            <a:r>
              <a:rPr lang="ru-RU" altLang="ru-RU" sz="1800"/>
              <a:t>самовыражения</a:t>
            </a:r>
          </a:p>
          <a:p>
            <a:r>
              <a:rPr lang="ru-RU" altLang="ru-RU" sz="1800"/>
              <a:t>Начало</a:t>
            </a:r>
          </a:p>
          <a:p>
            <a:r>
              <a:rPr lang="ru-RU" altLang="ru-RU" sz="1800"/>
              <a:t>1990-х</a:t>
            </a:r>
          </a:p>
          <a:p>
            <a:endParaRPr lang="ru-RU" altLang="ru-RU" sz="1800"/>
          </a:p>
          <a:p>
            <a:endParaRPr lang="ru-RU" altLang="ru-RU" sz="1800"/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995863" y="2133600"/>
            <a:ext cx="18161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 dirty="0"/>
              <a:t>«Порядочность»</a:t>
            </a:r>
          </a:p>
          <a:p>
            <a:r>
              <a:rPr lang="ru-RU" altLang="ru-RU" sz="1800" dirty="0"/>
              <a:t>элит </a:t>
            </a:r>
          </a:p>
          <a:p>
            <a:r>
              <a:rPr lang="ru-RU" altLang="ru-RU" sz="1800" dirty="0"/>
              <a:t>2000-2002</a:t>
            </a:r>
          </a:p>
          <a:p>
            <a:endParaRPr lang="ru-RU" altLang="ru-RU" sz="1800" dirty="0"/>
          </a:p>
          <a:p>
            <a:endParaRPr lang="ru-RU" altLang="ru-RU" sz="1800" dirty="0"/>
          </a:p>
          <a:p>
            <a:endParaRPr lang="ru-RU" altLang="ru-RU" sz="1800" dirty="0"/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7466013" y="2133600"/>
            <a:ext cx="14224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/>
              <a:t>Формальная</a:t>
            </a:r>
          </a:p>
          <a:p>
            <a:r>
              <a:rPr lang="ru-RU" altLang="ru-RU" sz="1800"/>
              <a:t>демократия</a:t>
            </a:r>
          </a:p>
          <a:p>
            <a:r>
              <a:rPr lang="ru-RU" altLang="ru-RU" sz="1800"/>
              <a:t>(2000-2002)</a:t>
            </a:r>
          </a:p>
          <a:p>
            <a:endParaRPr lang="ru-RU" altLang="ru-RU" sz="1800"/>
          </a:p>
          <a:p>
            <a:endParaRPr lang="ru-RU" altLang="ru-RU" sz="1800"/>
          </a:p>
          <a:p>
            <a:endParaRPr lang="ru-RU" altLang="ru-RU" sz="1800"/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1976438" y="2462213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0,78</a:t>
            </a:r>
          </a:p>
        </p:txBody>
      </p:sp>
      <p:sp>
        <p:nvSpPr>
          <p:cNvPr id="17416" name="TextBox 12"/>
          <p:cNvSpPr txBox="1">
            <a:spLocks noChangeArrowheads="1"/>
          </p:cNvSpPr>
          <p:nvPr/>
        </p:nvSpPr>
        <p:spPr bwMode="auto">
          <a:xfrm>
            <a:off x="6872288" y="2447925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0,82</a:t>
            </a:r>
          </a:p>
        </p:txBody>
      </p:sp>
      <p:sp>
        <p:nvSpPr>
          <p:cNvPr id="17417" name="TextBox 13"/>
          <p:cNvSpPr txBox="1">
            <a:spLocks noChangeArrowheads="1"/>
          </p:cNvSpPr>
          <p:nvPr/>
        </p:nvSpPr>
        <p:spPr bwMode="auto">
          <a:xfrm>
            <a:off x="4595052" y="3431219"/>
            <a:ext cx="4411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17418" name="TextBox 14"/>
          <p:cNvSpPr txBox="1">
            <a:spLocks noChangeArrowheads="1"/>
          </p:cNvSpPr>
          <p:nvPr/>
        </p:nvSpPr>
        <p:spPr bwMode="auto">
          <a:xfrm>
            <a:off x="3221038" y="4916488"/>
            <a:ext cx="417671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 dirty="0"/>
              <a:t>Демократическая традиция,</a:t>
            </a:r>
          </a:p>
          <a:p>
            <a:r>
              <a:rPr lang="ru-RU" altLang="ru-RU" sz="1800" dirty="0"/>
              <a:t>  до 1990 года </a:t>
            </a:r>
          </a:p>
        </p:txBody>
      </p:sp>
      <p:cxnSp>
        <p:nvCxnSpPr>
          <p:cNvPr id="17" name="Прямая со стрелкой 16"/>
          <p:cNvCxnSpPr>
            <a:endCxn id="17412" idx="1"/>
          </p:cNvCxnSpPr>
          <p:nvPr/>
        </p:nvCxnSpPr>
        <p:spPr>
          <a:xfrm>
            <a:off x="2065338" y="3009900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65625" y="3356992"/>
            <a:ext cx="630238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7414" idx="1"/>
          </p:cNvCxnSpPr>
          <p:nvPr/>
        </p:nvCxnSpPr>
        <p:spPr>
          <a:xfrm flipV="1">
            <a:off x="6811963" y="3010694"/>
            <a:ext cx="654050" cy="8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5712673" y="4465538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0,07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5676900" y="3887788"/>
            <a:ext cx="0" cy="1028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4" name="TextBox 36"/>
          <p:cNvSpPr txBox="1">
            <a:spLocks noChangeArrowheads="1"/>
          </p:cNvSpPr>
          <p:nvPr/>
        </p:nvSpPr>
        <p:spPr bwMode="auto">
          <a:xfrm>
            <a:off x="3309962" y="1087438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0,37</a:t>
            </a:r>
          </a:p>
        </p:txBody>
      </p:sp>
      <p:sp>
        <p:nvSpPr>
          <p:cNvPr id="17425" name="TextBox 37"/>
          <p:cNvSpPr txBox="1">
            <a:spLocks noChangeArrowheads="1"/>
          </p:cNvSpPr>
          <p:nvPr/>
        </p:nvSpPr>
        <p:spPr bwMode="auto">
          <a:xfrm>
            <a:off x="177800" y="287338"/>
            <a:ext cx="871061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800" b="1" dirty="0"/>
              <a:t> </a:t>
            </a:r>
            <a:r>
              <a:rPr lang="ru-RU" altLang="ru-RU" sz="2800" b="1" dirty="0" smtClean="0"/>
              <a:t>Последовательность человеческого развития?</a:t>
            </a:r>
            <a:endParaRPr lang="ru-RU" altLang="ru-RU" sz="2800" b="1" dirty="0"/>
          </a:p>
          <a:p>
            <a:pPr algn="ctr"/>
            <a:r>
              <a:rPr lang="ru-RU" altLang="ru-RU" sz="1800" b="1" dirty="0"/>
              <a:t>Пат-коэффициенты  последовательности человеческого развития </a:t>
            </a:r>
          </a:p>
        </p:txBody>
      </p:sp>
      <p:sp>
        <p:nvSpPr>
          <p:cNvPr id="17426" name="TextBox 41"/>
          <p:cNvSpPr txBox="1">
            <a:spLocks noChangeArrowheads="1"/>
          </p:cNvSpPr>
          <p:nvPr/>
        </p:nvSpPr>
        <p:spPr bwMode="auto">
          <a:xfrm>
            <a:off x="3563878" y="4322932"/>
            <a:ext cx="6048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0,13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4168776" y="3900092"/>
            <a:ext cx="0" cy="1004092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8" name="TextBox 3"/>
          <p:cNvSpPr txBox="1">
            <a:spLocks noChangeArrowheads="1"/>
          </p:cNvSpPr>
          <p:nvPr/>
        </p:nvSpPr>
        <p:spPr bwMode="auto">
          <a:xfrm>
            <a:off x="176213" y="5797550"/>
            <a:ext cx="865089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 dirty="0"/>
              <a:t> Источник: Рональд </a:t>
            </a:r>
            <a:r>
              <a:rPr lang="ru-RU" altLang="ru-RU" sz="1800" dirty="0" err="1"/>
              <a:t>Инглхарт</a:t>
            </a:r>
            <a:r>
              <a:rPr lang="ru-RU" altLang="ru-RU" sz="1800" dirty="0"/>
              <a:t>, </a:t>
            </a:r>
            <a:r>
              <a:rPr lang="ru-RU" altLang="ru-RU" sz="1800" dirty="0" err="1"/>
              <a:t>Кристиан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Вельцель</a:t>
            </a:r>
            <a:r>
              <a:rPr lang="ru-RU" altLang="ru-RU" sz="1800" dirty="0"/>
              <a:t>. Модернизация, культурные </a:t>
            </a:r>
            <a:endParaRPr lang="ru-RU" altLang="ru-RU" sz="1800" dirty="0" smtClean="0"/>
          </a:p>
          <a:p>
            <a:r>
              <a:rPr lang="ru-RU" altLang="ru-RU" sz="1800" dirty="0" smtClean="0"/>
              <a:t>изменения и </a:t>
            </a:r>
            <a:r>
              <a:rPr lang="ru-RU" altLang="ru-RU" sz="1800" dirty="0"/>
              <a:t>демократия. Последовательность человеческого развития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dirty="0" smtClean="0"/>
              <a:t> </a:t>
            </a:r>
            <a:r>
              <a:rPr lang="ru-RU" altLang="ru-RU" sz="1800" dirty="0"/>
              <a:t>М.: Новое издательство. </a:t>
            </a:r>
            <a:r>
              <a:rPr lang="ru-RU" altLang="ru-RU" sz="1800" dirty="0" smtClean="0"/>
              <a:t>2011</a:t>
            </a:r>
            <a:r>
              <a:rPr lang="ru-RU" altLang="ru-RU" sz="1800" dirty="0"/>
              <a:t>, стр. 324 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24744" y="1425992"/>
            <a:ext cx="0" cy="7076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33884" y="1433760"/>
            <a:ext cx="47521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86040" y="1433760"/>
            <a:ext cx="0" cy="6998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680745" y="1239838"/>
            <a:ext cx="27780" cy="29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94635" y="1239837"/>
            <a:ext cx="43418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035524" y="1239838"/>
            <a:ext cx="972" cy="29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08525" y="4164013"/>
            <a:ext cx="43279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924744" y="1914062"/>
            <a:ext cx="375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99791" y="1595130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0,33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stCxn id="17412" idx="3"/>
          </p:cNvCxnSpPr>
          <p:nvPr/>
        </p:nvCxnSpPr>
        <p:spPr>
          <a:xfrm flipV="1">
            <a:off x="4365625" y="3009900"/>
            <a:ext cx="3429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65625" y="2632869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0,53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V="1">
            <a:off x="7020272" y="4164013"/>
            <a:ext cx="0" cy="740171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03438" y="4402138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0,08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22529" y="1266873"/>
            <a:ext cx="301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Эффективная демократия</a:t>
            </a:r>
          </a:p>
          <a:p>
            <a:r>
              <a:rPr lang="ru-RU" dirty="0" smtClean="0"/>
              <a:t>(2000-2002)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3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12</a:t>
            </a:fld>
            <a:endParaRPr lang="en-US" sz="16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" y="6026150"/>
            <a:ext cx="8848724" cy="733425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ВВП, денежные доходы населения и индекс потребительских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цен, декабрь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151673"/>
              </p:ext>
            </p:extLst>
          </p:nvPr>
        </p:nvGraphicFramePr>
        <p:xfrm>
          <a:off x="76200" y="1066800"/>
          <a:ext cx="9001125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Стрелка вниз 1"/>
          <p:cNvSpPr/>
          <p:nvPr/>
        </p:nvSpPr>
        <p:spPr>
          <a:xfrm>
            <a:off x="1581531" y="2876550"/>
            <a:ext cx="242316" cy="978408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1" y="142875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Насколько </a:t>
            </a:r>
            <a:r>
              <a:rPr lang="ru-RU" b="1" dirty="0" smtClean="0">
                <a:solidFill>
                  <a:schemeClr val="tx2"/>
                </a:solidFill>
              </a:rPr>
              <a:t>сильны шоки инфляции, девальвации  и падения доходов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13</a:t>
            </a:fld>
            <a:endParaRPr lang="en-US" sz="16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504824"/>
          </a:xfrm>
        </p:spPr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</a:rPr>
              <a:t>Научные результаты  и мифы о  развитии: инфляция, девальвационные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шоки и падение доходов 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157644"/>
              </p:ext>
            </p:extLst>
          </p:nvPr>
        </p:nvGraphicFramePr>
        <p:xfrm>
          <a:off x="73816" y="942976"/>
          <a:ext cx="8991601" cy="5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6351587"/>
            <a:ext cx="88344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6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76200"/>
            <a:ext cx="8229600" cy="87630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800" b="1" dirty="0" smtClean="0">
                <a:latin typeface="Myriad Pro"/>
              </a:rPr>
              <a:t>Динамика структуры использования денежных доходов населения, %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615479"/>
              </p:ext>
            </p:extLst>
          </p:nvPr>
        </p:nvGraphicFramePr>
        <p:xfrm>
          <a:off x="119062" y="1139824"/>
          <a:ext cx="8905875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3"/>
          <p:cNvSpPr txBox="1">
            <a:spLocks/>
          </p:cNvSpPr>
          <p:nvPr/>
        </p:nvSpPr>
        <p:spPr>
          <a:xfrm>
            <a:off x="333375" y="6467474"/>
            <a:ext cx="8353425" cy="3905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200" i="1" dirty="0" smtClean="0"/>
              <a:t>Источник: данные Росстата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8743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3399" y="123825"/>
            <a:ext cx="8229600" cy="752475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b="1" dirty="0" smtClean="0"/>
              <a:t>Структура </a:t>
            </a:r>
            <a:r>
              <a:rPr lang="ru-RU" sz="2400" b="1" dirty="0"/>
              <a:t>потребительских расходов </a:t>
            </a:r>
            <a:r>
              <a:rPr lang="ru-RU" sz="2400" b="1" dirty="0" smtClean="0"/>
              <a:t>восьмой  </a:t>
            </a:r>
            <a:r>
              <a:rPr lang="ru-RU" sz="2400" b="1" dirty="0" err="1"/>
              <a:t>децильной</a:t>
            </a:r>
            <a:r>
              <a:rPr lang="ru-RU" sz="2400" b="1" dirty="0"/>
              <a:t> группы </a:t>
            </a:r>
            <a:r>
              <a:rPr lang="ru-RU" sz="2400" b="1" dirty="0" smtClean="0"/>
              <a:t>,</a:t>
            </a:r>
            <a:r>
              <a:rPr lang="ru-RU" sz="2400" i="1" dirty="0"/>
              <a:t> данные Росстата (</a:t>
            </a:r>
            <a:r>
              <a:rPr lang="ru-RU" sz="2400" i="1" dirty="0" err="1"/>
              <a:t>ОБДХ</a:t>
            </a:r>
            <a:r>
              <a:rPr lang="ru-RU" sz="2400" i="1" dirty="0"/>
              <a:t>)</a:t>
            </a:r>
          </a:p>
          <a:p>
            <a:endParaRPr lang="en-US" sz="2400" b="1" dirty="0">
              <a:latin typeface="Myriad Pro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636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02589"/>
              </p:ext>
            </p:extLst>
          </p:nvPr>
        </p:nvGraphicFramePr>
        <p:xfrm>
          <a:off x="200024" y="1028700"/>
          <a:ext cx="8562975" cy="5857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5999"/>
                <a:gridCol w="942872"/>
                <a:gridCol w="565190"/>
                <a:gridCol w="758021"/>
                <a:gridCol w="758021"/>
                <a:gridCol w="942872"/>
              </a:tblGrid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2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Потребительские расходы, 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 и безалкогольные напитки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одежду и обувь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топливо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Итого, минимально необходимые расходы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здравоохранение, в т. ч.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 marL="1828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медикаменты, медицинское оборудование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 marL="1828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амбулаторные услуги и услуги стационаров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транспорт, в т. ч.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 marL="1828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транспортных средств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 marL="1828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транспортных средств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 marL="1828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транспортные услуги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организацию отдыха и культурные мероприятия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гостиницы, кафе и рестораны, в т. ч.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 marL="1828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общественное питание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прочие товары и услуги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56" marR="62856" marT="87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2983D86-B6D7-4808-92B8-31453B83275F}" type="slidenum">
              <a:rPr lang="ru-RU" altLang="ru-RU" sz="1400" smtClean="0"/>
              <a:pPr/>
              <a:t>16</a:t>
            </a:fld>
            <a:endParaRPr lang="ru-RU" altLang="ru-RU" sz="1400" smtClean="0"/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68288" y="2133600"/>
            <a:ext cx="1797050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/>
              <a:t>Социально-</a:t>
            </a:r>
          </a:p>
          <a:p>
            <a:r>
              <a:rPr lang="ru-RU" altLang="ru-RU" sz="1800"/>
              <a:t>экономические</a:t>
            </a:r>
          </a:p>
          <a:p>
            <a:r>
              <a:rPr lang="ru-RU" altLang="ru-RU" sz="1800"/>
              <a:t> ресурсы</a:t>
            </a:r>
          </a:p>
          <a:p>
            <a:r>
              <a:rPr lang="ru-RU" altLang="ru-RU" sz="1800"/>
              <a:t> выживания,</a:t>
            </a:r>
          </a:p>
          <a:p>
            <a:r>
              <a:rPr lang="ru-RU" altLang="ru-RU" sz="1800"/>
              <a:t>середина</a:t>
            </a:r>
          </a:p>
          <a:p>
            <a:r>
              <a:rPr lang="ru-RU" altLang="ru-RU" sz="1800"/>
              <a:t>1980-х</a:t>
            </a:r>
          </a:p>
          <a:p>
            <a:endParaRPr lang="ru-RU" altLang="ru-RU" sz="1800"/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2570163" y="2133600"/>
            <a:ext cx="1795462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/>
              <a:t>Ценности </a:t>
            </a:r>
          </a:p>
          <a:p>
            <a:r>
              <a:rPr lang="ru-RU" altLang="ru-RU" sz="1800"/>
              <a:t>самовыражения</a:t>
            </a:r>
          </a:p>
          <a:p>
            <a:r>
              <a:rPr lang="ru-RU" altLang="ru-RU" sz="1800"/>
              <a:t>Начало</a:t>
            </a:r>
          </a:p>
          <a:p>
            <a:r>
              <a:rPr lang="ru-RU" altLang="ru-RU" sz="1800"/>
              <a:t>1990-х</a:t>
            </a:r>
          </a:p>
          <a:p>
            <a:endParaRPr lang="ru-RU" altLang="ru-RU" sz="1800"/>
          </a:p>
          <a:p>
            <a:endParaRPr lang="ru-RU" altLang="ru-RU" sz="1800"/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995863" y="2133600"/>
            <a:ext cx="18161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 dirty="0"/>
              <a:t>«Порядочность»</a:t>
            </a:r>
          </a:p>
          <a:p>
            <a:r>
              <a:rPr lang="ru-RU" altLang="ru-RU" sz="1800" dirty="0"/>
              <a:t>элит </a:t>
            </a:r>
          </a:p>
          <a:p>
            <a:r>
              <a:rPr lang="ru-RU" altLang="ru-RU" sz="1800" dirty="0"/>
              <a:t>2000-2002</a:t>
            </a:r>
          </a:p>
          <a:p>
            <a:endParaRPr lang="ru-RU" altLang="ru-RU" sz="1800" dirty="0"/>
          </a:p>
          <a:p>
            <a:endParaRPr lang="ru-RU" altLang="ru-RU" sz="1800" dirty="0"/>
          </a:p>
          <a:p>
            <a:endParaRPr lang="ru-RU" altLang="ru-RU" sz="1800" dirty="0"/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7466013" y="2133600"/>
            <a:ext cx="14224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/>
              <a:t>Формальная</a:t>
            </a:r>
          </a:p>
          <a:p>
            <a:r>
              <a:rPr lang="ru-RU" altLang="ru-RU" sz="1800"/>
              <a:t>демократия</a:t>
            </a:r>
          </a:p>
          <a:p>
            <a:r>
              <a:rPr lang="ru-RU" altLang="ru-RU" sz="1800"/>
              <a:t>(2000-2002)</a:t>
            </a:r>
          </a:p>
          <a:p>
            <a:endParaRPr lang="ru-RU" altLang="ru-RU" sz="1800"/>
          </a:p>
          <a:p>
            <a:endParaRPr lang="ru-RU" altLang="ru-RU" sz="1800"/>
          </a:p>
          <a:p>
            <a:endParaRPr lang="ru-RU" altLang="ru-RU" sz="1800"/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1976438" y="2462213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0,78</a:t>
            </a:r>
          </a:p>
        </p:txBody>
      </p:sp>
      <p:sp>
        <p:nvSpPr>
          <p:cNvPr id="17416" name="TextBox 12"/>
          <p:cNvSpPr txBox="1">
            <a:spLocks noChangeArrowheads="1"/>
          </p:cNvSpPr>
          <p:nvPr/>
        </p:nvSpPr>
        <p:spPr bwMode="auto">
          <a:xfrm>
            <a:off x="6872288" y="2447925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0,82</a:t>
            </a:r>
          </a:p>
        </p:txBody>
      </p:sp>
      <p:sp>
        <p:nvSpPr>
          <p:cNvPr id="17417" name="TextBox 13"/>
          <p:cNvSpPr txBox="1">
            <a:spLocks noChangeArrowheads="1"/>
          </p:cNvSpPr>
          <p:nvPr/>
        </p:nvSpPr>
        <p:spPr bwMode="auto">
          <a:xfrm>
            <a:off x="4595052" y="3431219"/>
            <a:ext cx="4411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17418" name="TextBox 14"/>
          <p:cNvSpPr txBox="1">
            <a:spLocks noChangeArrowheads="1"/>
          </p:cNvSpPr>
          <p:nvPr/>
        </p:nvSpPr>
        <p:spPr bwMode="auto">
          <a:xfrm>
            <a:off x="3221038" y="4916488"/>
            <a:ext cx="417671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 dirty="0"/>
              <a:t>Демократическая традиция,</a:t>
            </a:r>
          </a:p>
          <a:p>
            <a:r>
              <a:rPr lang="ru-RU" altLang="ru-RU" sz="1800" dirty="0"/>
              <a:t>  до 1990 года </a:t>
            </a:r>
          </a:p>
        </p:txBody>
      </p:sp>
      <p:cxnSp>
        <p:nvCxnSpPr>
          <p:cNvPr id="17" name="Прямая со стрелкой 16"/>
          <p:cNvCxnSpPr>
            <a:endCxn id="17412" idx="1"/>
          </p:cNvCxnSpPr>
          <p:nvPr/>
        </p:nvCxnSpPr>
        <p:spPr>
          <a:xfrm>
            <a:off x="2065338" y="3009900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65625" y="3356992"/>
            <a:ext cx="630238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7414" idx="1"/>
          </p:cNvCxnSpPr>
          <p:nvPr/>
        </p:nvCxnSpPr>
        <p:spPr>
          <a:xfrm flipV="1">
            <a:off x="6811963" y="3010694"/>
            <a:ext cx="654050" cy="8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5712673" y="4465538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0,07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5676900" y="3887788"/>
            <a:ext cx="0" cy="1028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4" name="TextBox 36"/>
          <p:cNvSpPr txBox="1">
            <a:spLocks noChangeArrowheads="1"/>
          </p:cNvSpPr>
          <p:nvPr/>
        </p:nvSpPr>
        <p:spPr bwMode="auto">
          <a:xfrm>
            <a:off x="3309962" y="1087438"/>
            <a:ext cx="543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0,37</a:t>
            </a:r>
          </a:p>
        </p:txBody>
      </p:sp>
      <p:sp>
        <p:nvSpPr>
          <p:cNvPr id="17425" name="TextBox 37"/>
          <p:cNvSpPr txBox="1">
            <a:spLocks noChangeArrowheads="1"/>
          </p:cNvSpPr>
          <p:nvPr/>
        </p:nvSpPr>
        <p:spPr bwMode="auto">
          <a:xfrm>
            <a:off x="177800" y="287338"/>
            <a:ext cx="871061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800" b="1" dirty="0"/>
              <a:t> </a:t>
            </a:r>
            <a:r>
              <a:rPr lang="ru-RU" altLang="ru-RU" sz="2800" b="1" dirty="0" smtClean="0"/>
              <a:t>Последовательность человеческого развития?</a:t>
            </a:r>
            <a:endParaRPr lang="ru-RU" altLang="ru-RU" sz="2800" b="1" dirty="0"/>
          </a:p>
          <a:p>
            <a:pPr algn="ctr"/>
            <a:r>
              <a:rPr lang="ru-RU" altLang="ru-RU" sz="1800" b="1" dirty="0"/>
              <a:t>Пат-коэффициенты  последовательности человеческого развития </a:t>
            </a:r>
          </a:p>
        </p:txBody>
      </p:sp>
      <p:sp>
        <p:nvSpPr>
          <p:cNvPr id="17426" name="TextBox 41"/>
          <p:cNvSpPr txBox="1">
            <a:spLocks noChangeArrowheads="1"/>
          </p:cNvSpPr>
          <p:nvPr/>
        </p:nvSpPr>
        <p:spPr bwMode="auto">
          <a:xfrm>
            <a:off x="3563878" y="4322932"/>
            <a:ext cx="6048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0,13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4168776" y="3900092"/>
            <a:ext cx="0" cy="1004092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8" name="TextBox 3"/>
          <p:cNvSpPr txBox="1">
            <a:spLocks noChangeArrowheads="1"/>
          </p:cNvSpPr>
          <p:nvPr/>
        </p:nvSpPr>
        <p:spPr bwMode="auto">
          <a:xfrm>
            <a:off x="176213" y="5797550"/>
            <a:ext cx="865089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800" dirty="0"/>
              <a:t> Источник: Рональд </a:t>
            </a:r>
            <a:r>
              <a:rPr lang="ru-RU" altLang="ru-RU" sz="1800" dirty="0" err="1"/>
              <a:t>Инглхарт</a:t>
            </a:r>
            <a:r>
              <a:rPr lang="ru-RU" altLang="ru-RU" sz="1800" dirty="0"/>
              <a:t>, </a:t>
            </a:r>
            <a:r>
              <a:rPr lang="ru-RU" altLang="ru-RU" sz="1800" dirty="0" err="1"/>
              <a:t>Кристиан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Вельцель</a:t>
            </a:r>
            <a:r>
              <a:rPr lang="ru-RU" altLang="ru-RU" sz="1800" dirty="0"/>
              <a:t>. Модернизация, культурные </a:t>
            </a:r>
            <a:endParaRPr lang="ru-RU" altLang="ru-RU" sz="1800" dirty="0" smtClean="0"/>
          </a:p>
          <a:p>
            <a:r>
              <a:rPr lang="ru-RU" altLang="ru-RU" sz="1800" dirty="0" smtClean="0"/>
              <a:t>изменения и </a:t>
            </a:r>
            <a:r>
              <a:rPr lang="ru-RU" altLang="ru-RU" sz="1800" dirty="0"/>
              <a:t>демократия. Последовательность человеческого развития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dirty="0" smtClean="0"/>
              <a:t> </a:t>
            </a:r>
            <a:r>
              <a:rPr lang="ru-RU" altLang="ru-RU" sz="1800" dirty="0"/>
              <a:t>М.: Новое издательство. </a:t>
            </a:r>
            <a:r>
              <a:rPr lang="ru-RU" altLang="ru-RU" sz="1800" dirty="0" smtClean="0"/>
              <a:t>2011</a:t>
            </a:r>
            <a:r>
              <a:rPr lang="ru-RU" altLang="ru-RU" sz="1800" dirty="0"/>
              <a:t>, стр. 324 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24744" y="1425992"/>
            <a:ext cx="0" cy="7076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33884" y="1433760"/>
            <a:ext cx="47521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86040" y="1433760"/>
            <a:ext cx="0" cy="6998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680745" y="1239838"/>
            <a:ext cx="27780" cy="29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94635" y="1239837"/>
            <a:ext cx="43418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035524" y="1239838"/>
            <a:ext cx="972" cy="29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08525" y="4164013"/>
            <a:ext cx="43279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924744" y="1914062"/>
            <a:ext cx="375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99791" y="1595130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0,33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stCxn id="17412" idx="3"/>
          </p:cNvCxnSpPr>
          <p:nvPr/>
        </p:nvCxnSpPr>
        <p:spPr>
          <a:xfrm flipV="1">
            <a:off x="4365625" y="3009900"/>
            <a:ext cx="3429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65625" y="2632869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0,53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V="1">
            <a:off x="7020272" y="4164013"/>
            <a:ext cx="0" cy="740171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03438" y="4402138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0,08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22529" y="1266873"/>
            <a:ext cx="301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Эффективная демократия</a:t>
            </a:r>
          </a:p>
          <a:p>
            <a:r>
              <a:rPr lang="ru-RU" dirty="0" smtClean="0"/>
              <a:t>(2000-2002)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6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Коридор возможностей   по </a:t>
            </a:r>
            <a:r>
              <a:rPr lang="ru-RU" dirty="0" err="1" smtClean="0"/>
              <a:t>соплатежам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Сегодня у 40% населения потребительские расходы на предметы первой необходимости составляют меньше 40% от всех расходов.</a:t>
            </a:r>
          </a:p>
          <a:p>
            <a:r>
              <a:rPr lang="ru-RU" sz="2400" dirty="0" smtClean="0"/>
              <a:t> Ограничение  со стороны неравенства :     </a:t>
            </a:r>
            <a:r>
              <a:rPr lang="ru-RU" sz="2400" dirty="0" err="1" smtClean="0"/>
              <a:t>соплатежи</a:t>
            </a:r>
            <a:r>
              <a:rPr lang="ru-RU" sz="2400" dirty="0" smtClean="0"/>
              <a:t> возможны только по схеме, богатые платят за себя, средний класс </a:t>
            </a:r>
            <a:r>
              <a:rPr lang="ru-RU" sz="2400" dirty="0" err="1" smtClean="0"/>
              <a:t>софинансирует</a:t>
            </a:r>
            <a:r>
              <a:rPr lang="ru-RU" sz="2400" dirty="0" smtClean="0"/>
              <a:t>, а за бедных платит государство.</a:t>
            </a:r>
          </a:p>
          <a:p>
            <a:r>
              <a:rPr lang="ru-RU" sz="2400" dirty="0" smtClean="0"/>
              <a:t> Ограничение со стороны низкого доверия: будут работать только те схемы, где риски распределены между государством, работодателем и работником.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1CD07-29D6-4A4D-ADEA-1E0E2DFE29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2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92226"/>
          </a:xfrm>
        </p:spPr>
        <p:txBody>
          <a:bodyPr/>
          <a:lstStyle/>
          <a:p>
            <a:r>
              <a:rPr lang="ru-RU" sz="3200" dirty="0" smtClean="0"/>
              <a:t>Коридор возможностей по переходу к социальной поддержке на основе нуждаемости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Тему, как и тему пенсионного возраста «затоптали»;</a:t>
            </a:r>
          </a:p>
          <a:p>
            <a:r>
              <a:rPr lang="ru-RU" dirty="0" smtClean="0"/>
              <a:t>Критериев нуждаемости нет;</a:t>
            </a:r>
          </a:p>
          <a:p>
            <a:r>
              <a:rPr lang="ru-RU" dirty="0" smtClean="0"/>
              <a:t>Льготы замещают низкую заработную плату;</a:t>
            </a:r>
          </a:p>
          <a:p>
            <a:r>
              <a:rPr lang="ru-RU" dirty="0" smtClean="0"/>
              <a:t>Меры </a:t>
            </a:r>
            <a:r>
              <a:rPr lang="ru-RU" smtClean="0"/>
              <a:t>социальной поддержки </a:t>
            </a:r>
            <a:r>
              <a:rPr lang="ru-RU" dirty="0" smtClean="0"/>
              <a:t>– любимый </a:t>
            </a:r>
            <a:r>
              <a:rPr lang="ru-RU" smtClean="0"/>
              <a:t>инструмент политиков.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4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4938" y="2092325"/>
            <a:ext cx="1008062" cy="18732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000" b="1">
                <a:cs typeface="Times New Roman" pitchFamily="18" charset="0"/>
              </a:rPr>
              <a:t>Клан</a:t>
            </a:r>
            <a:endParaRPr lang="en-US" altLang="ru-RU" sz="2000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47813" y="2092325"/>
            <a:ext cx="2374900" cy="18732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000" b="1">
                <a:cs typeface="Times New Roman" pitchFamily="18" charset="0"/>
              </a:rPr>
              <a:t>Расширенная семья, объединяющая родственников со стороны мужа и жены</a:t>
            </a:r>
            <a:r>
              <a:rPr lang="en-US" altLang="ru-RU" sz="2000">
                <a:cs typeface="Times New Roman" pitchFamily="18" charset="0"/>
              </a:rPr>
              <a:t> </a:t>
            </a:r>
            <a:endParaRPr lang="en-US" altLang="ru-RU" sz="20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00563" y="2165350"/>
            <a:ext cx="1727200" cy="18002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000" b="1">
                <a:cs typeface="Times New Roman" pitchFamily="18" charset="0"/>
              </a:rPr>
              <a:t>Нуклеарная </a:t>
            </a:r>
            <a:endParaRPr lang="en-US" altLang="ru-RU" sz="2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000" b="1">
                <a:cs typeface="Times New Roman" pitchFamily="18" charset="0"/>
              </a:rPr>
              <a:t>семья</a:t>
            </a:r>
            <a:endParaRPr lang="en-US" altLang="ru-RU" sz="2000" b="1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61138" y="2166938"/>
            <a:ext cx="1368425" cy="1798637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000" b="1">
                <a:cs typeface="Times New Roman" pitchFamily="18" charset="0"/>
              </a:rPr>
              <a:t>Индивид</a:t>
            </a:r>
            <a:endParaRPr lang="en-US" altLang="ru-RU" sz="2000" b="1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143000" y="300831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922713" y="3008313"/>
            <a:ext cx="576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227763" y="29829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-4763"/>
            <a:ext cx="9144000" cy="83185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Трансформация модели принятия решений относительно судьбы  конкретного человека  или семьи</a:t>
            </a:r>
            <a:endParaRPr lang="en-US" altLang="ru-RU" sz="2400" b="1">
              <a:solidFill>
                <a:schemeClr val="bg1"/>
              </a:solidFill>
            </a:endParaRP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862263" y="1119188"/>
            <a:ext cx="3454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Население</a:t>
            </a: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168275" y="4311650"/>
            <a:ext cx="4167188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Государственные институты</a:t>
            </a:r>
          </a:p>
        </p:txBody>
      </p:sp>
      <p:sp>
        <p:nvSpPr>
          <p:cNvPr id="8204" name="Line 20"/>
          <p:cNvSpPr>
            <a:spLocks noChangeShapeType="1"/>
          </p:cNvSpPr>
          <p:nvPr/>
        </p:nvSpPr>
        <p:spPr bwMode="auto">
          <a:xfrm flipV="1">
            <a:off x="2484438" y="3879850"/>
            <a:ext cx="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Text Box 26"/>
          <p:cNvSpPr txBox="1">
            <a:spLocks noChangeArrowheads="1"/>
          </p:cNvSpPr>
          <p:nvPr/>
        </p:nvSpPr>
        <p:spPr bwMode="auto">
          <a:xfrm>
            <a:off x="8464550" y="1055688"/>
            <a:ext cx="554038" cy="290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 Экономика</a:t>
            </a:r>
          </a:p>
        </p:txBody>
      </p:sp>
      <p:sp>
        <p:nvSpPr>
          <p:cNvPr id="8206" name="Line 28"/>
          <p:cNvSpPr>
            <a:spLocks noChangeShapeType="1"/>
          </p:cNvSpPr>
          <p:nvPr/>
        </p:nvSpPr>
        <p:spPr bwMode="auto">
          <a:xfrm flipH="1">
            <a:off x="8027988" y="3028950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31"/>
          <p:cNvSpPr>
            <a:spLocks noChangeShapeType="1"/>
          </p:cNvSpPr>
          <p:nvPr/>
        </p:nvSpPr>
        <p:spPr bwMode="auto">
          <a:xfrm>
            <a:off x="4794250" y="1697038"/>
            <a:ext cx="144463" cy="395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Прямоугольник 15"/>
          <p:cNvSpPr>
            <a:spLocks noChangeArrowheads="1"/>
          </p:cNvSpPr>
          <p:nvPr/>
        </p:nvSpPr>
        <p:spPr bwMode="auto">
          <a:xfrm>
            <a:off x="539750" y="5205413"/>
            <a:ext cx="8202613" cy="15700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itchFamily="18" charset="0"/>
              </a:rPr>
              <a:t>По мере ослабления родового и семейного влияния на  экономическую и социальную судьбу индивида оно  заменяется  социальными функциями государства, друзей и </a:t>
            </a:r>
            <a:r>
              <a:rPr lang="ru-RU" altLang="ru-RU" sz="2400"/>
              <a:t>институтов гражданского общества</a:t>
            </a:r>
          </a:p>
        </p:txBody>
      </p:sp>
      <p:sp>
        <p:nvSpPr>
          <p:cNvPr id="8209" name="TextBox 1"/>
          <p:cNvSpPr txBox="1">
            <a:spLocks noChangeArrowheads="1"/>
          </p:cNvSpPr>
          <p:nvPr/>
        </p:nvSpPr>
        <p:spPr bwMode="auto">
          <a:xfrm>
            <a:off x="4938713" y="4311650"/>
            <a:ext cx="3481387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Гражданское общество</a:t>
            </a:r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 flipV="1">
            <a:off x="5795963" y="3916363"/>
            <a:ext cx="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E302B6-E67C-4CCF-8300-3F1E2324A5E1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 algn="ctr">
              <a:defRPr/>
            </a:pPr>
            <a:r>
              <a:rPr err="1" smtClean="0">
                <a:latin typeface="+mn-lt"/>
              </a:rPr>
              <a:t>Классификация</a:t>
            </a:r>
            <a:r>
              <a:rPr smtClean="0">
                <a:latin typeface="+mn-lt"/>
              </a:rPr>
              <a:t> </a:t>
            </a:r>
            <a:r>
              <a:rPr err="1" smtClean="0">
                <a:latin typeface="+mn-lt"/>
              </a:rPr>
              <a:t>моделей</a:t>
            </a:r>
            <a:r>
              <a:rPr smtClean="0">
                <a:latin typeface="+mn-lt"/>
              </a:rPr>
              <a:t> </a:t>
            </a:r>
            <a:r>
              <a:rPr err="1" smtClean="0">
                <a:latin typeface="+mn-lt"/>
              </a:rPr>
              <a:t>социальной</a:t>
            </a:r>
            <a:r>
              <a:rPr smtClean="0">
                <a:latin typeface="+mn-lt"/>
              </a:rPr>
              <a:t> </a:t>
            </a:r>
            <a:r>
              <a:rPr err="1" smtClean="0">
                <a:latin typeface="+mn-lt"/>
              </a:rPr>
              <a:t>политики</a:t>
            </a:r>
            <a:r>
              <a:rPr smtClean="0">
                <a:latin typeface="+mn-lt"/>
              </a:rPr>
              <a:t> </a:t>
            </a:r>
            <a:r>
              <a:rPr err="1" smtClean="0">
                <a:latin typeface="+mn-lt"/>
              </a:rPr>
              <a:t>по</a:t>
            </a:r>
            <a:r>
              <a:rPr smtClean="0">
                <a:latin typeface="+mn-lt"/>
              </a:rPr>
              <a:t> </a:t>
            </a:r>
            <a:r>
              <a:rPr err="1" smtClean="0">
                <a:latin typeface="+mn-lt"/>
              </a:rPr>
              <a:t>Эспинг-Андерсену</a:t>
            </a:r>
            <a:endParaRPr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7336" y="1615364"/>
          <a:ext cx="9066663" cy="513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6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Диаграмма 1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2" y="712072"/>
            <a:ext cx="4419600" cy="24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Диаграмма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" y="712073"/>
            <a:ext cx="4437062" cy="249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025" y="127298"/>
            <a:ext cx="8032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сырьевой модели роста: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 неравенство обостряется в период рецессии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3608" y="729734"/>
            <a:ext cx="982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доходы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61088" y="764143"/>
            <a:ext cx="209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заработная плата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74839" y="1813719"/>
            <a:ext cx="41056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/>
              <a:t>Коэффициент дифференциации фондов</a:t>
            </a:r>
          </a:p>
        </p:txBody>
      </p:sp>
      <p:pic>
        <p:nvPicPr>
          <p:cNvPr id="10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3235960"/>
            <a:ext cx="6579870" cy="312039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9873" y="6465927"/>
            <a:ext cx="8664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неравенства доходов (коэффициента Джини) в странах ОЭСР и России</a:t>
            </a:r>
          </a:p>
        </p:txBody>
      </p:sp>
    </p:spTree>
    <p:extLst>
      <p:ext uri="{BB962C8B-B14F-4D97-AF65-F5344CB8AC3E}">
        <p14:creationId xmlns:p14="http://schemas.microsoft.com/office/powerpoint/2010/main" val="24243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13649"/>
              </p:ext>
            </p:extLst>
          </p:nvPr>
        </p:nvGraphicFramePr>
        <p:xfrm>
          <a:off x="770062" y="1187406"/>
          <a:ext cx="8088187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414"/>
                <a:gridCol w="1992030"/>
                <a:gridCol w="1874851"/>
                <a:gridCol w="2049892"/>
              </a:tblGrid>
              <a:tr h="73157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Медианное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богатство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взрослого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Джини по доходам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Джини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богатству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4854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Украина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marL="0" marR="0" indent="450215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marL="0" marR="0" indent="450215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0,401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0, 897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46708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0,247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,892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53352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0,408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0,846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Гонконг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31454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Индонезия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0,343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Филиппины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0,445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0,835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marL="0" marR="0" indent="450215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Таиланд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  <a:tr h="365786">
                <a:tc>
                  <a:txBody>
                    <a:bodyPr/>
                    <a:lstStyle/>
                    <a:p>
                      <a:pPr marL="0" marR="0" indent="450215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Бразилия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0,570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859" marR="42859" marT="0" marB="0" anchor="ctr"/>
                </a:tc>
              </a:tr>
            </a:tbl>
          </a:graphicData>
        </a:graphic>
      </p:graphicFrame>
      <p:sp>
        <p:nvSpPr>
          <p:cNvPr id="31820" name="Rectangle 1"/>
          <p:cNvSpPr>
            <a:spLocks noChangeArrowheads="1"/>
          </p:cNvSpPr>
          <p:nvPr/>
        </p:nvSpPr>
        <p:spPr bwMode="auto">
          <a:xfrm>
            <a:off x="179512" y="-12923"/>
            <a:ext cx="88120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dirty="0"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sz="2000" b="1" dirty="0">
                <a:ea typeface="Calibri" pitchFamily="34" charset="0"/>
                <a:cs typeface="Calibri" pitchFamily="34" charset="0"/>
              </a:rPr>
              <a:t>Неравенство </a:t>
            </a:r>
            <a:r>
              <a:rPr lang="ru-RU" altLang="ru-RU" sz="2000" b="1" dirty="0" smtClean="0">
                <a:ea typeface="Calibri" pitchFamily="34" charset="0"/>
                <a:cs typeface="Calibri" pitchFamily="34" charset="0"/>
              </a:rPr>
              <a:t>богатства</a:t>
            </a:r>
          </a:p>
          <a:p>
            <a:pPr indent="0" algn="just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sz="1600" dirty="0">
                <a:ea typeface="Calibri" pitchFamily="34" charset="0"/>
                <a:cs typeface="Calibri" pitchFamily="34" charset="0"/>
              </a:rPr>
              <a:t>Все показатели в долларах США, конвертированных по </a:t>
            </a:r>
            <a:r>
              <a:rPr lang="ru-RU" altLang="ru-RU" sz="1600" dirty="0" smtClean="0">
                <a:ea typeface="Calibri" pitchFamily="34" charset="0"/>
                <a:cs typeface="Calibri" pitchFamily="34" charset="0"/>
              </a:rPr>
              <a:t>курсу  </a:t>
            </a:r>
            <a:r>
              <a:rPr lang="ru-RU" altLang="ru-RU" sz="1600" dirty="0">
                <a:ea typeface="Calibri" pitchFamily="34" charset="0"/>
                <a:cs typeface="Calibri" pitchFamily="34" charset="0"/>
              </a:rPr>
              <a:t>валюты на середину 2014 г.; данные </a:t>
            </a:r>
            <a:r>
              <a:rPr lang="en-GB" altLang="ru-RU" sz="1600" dirty="0">
                <a:ea typeface="Calibri" pitchFamily="34" charset="0"/>
                <a:cs typeface="Calibri" pitchFamily="34" charset="0"/>
              </a:rPr>
              <a:t>Global Wealth </a:t>
            </a:r>
            <a:r>
              <a:rPr lang="en-GB" altLang="ru-RU" sz="1600" dirty="0" err="1">
                <a:ea typeface="Calibri" pitchFamily="34" charset="0"/>
                <a:cs typeface="Calibri" pitchFamily="34" charset="0"/>
              </a:rPr>
              <a:t>Databook</a:t>
            </a:r>
            <a:r>
              <a:rPr lang="en-GB" altLang="ru-RU" sz="1600" dirty="0">
                <a:ea typeface="Calibri" pitchFamily="34" charset="0"/>
                <a:cs typeface="Calibri" pitchFamily="34" charset="0"/>
              </a:rPr>
              <a:t> 2014. </a:t>
            </a:r>
            <a:r>
              <a:rPr lang="en-GB" altLang="ru-RU" sz="1600" dirty="0" smtClean="0">
                <a:ea typeface="Calibri" pitchFamily="34" charset="0"/>
                <a:cs typeface="Calibri" pitchFamily="34" charset="0"/>
              </a:rPr>
              <a:t>Thought </a:t>
            </a:r>
            <a:r>
              <a:rPr lang="en-GB" altLang="ru-RU" sz="1600" dirty="0">
                <a:ea typeface="Calibri" pitchFamily="34" charset="0"/>
                <a:cs typeface="Calibri" pitchFamily="34" charset="0"/>
              </a:rPr>
              <a:t>leadership from Credit Suisse Research and the world’s foremost </a:t>
            </a:r>
            <a:r>
              <a:rPr lang="en-GB" altLang="ru-RU" sz="1600" dirty="0" smtClean="0">
                <a:ea typeface="Calibri" pitchFamily="34" charset="0"/>
                <a:cs typeface="Calibri" pitchFamily="34" charset="0"/>
              </a:rPr>
              <a:t>experts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5401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55217"/>
              </p:ext>
            </p:extLst>
          </p:nvPr>
        </p:nvGraphicFramePr>
        <p:xfrm>
          <a:off x="0" y="0"/>
          <a:ext cx="8763000" cy="6614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257800"/>
                <a:gridCol w="800100"/>
                <a:gridCol w="676275"/>
                <a:gridCol w="676275"/>
                <a:gridCol w="600075"/>
                <a:gridCol w="752475"/>
              </a:tblGrid>
              <a:tr h="2350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на социальную политику в России, % ВВП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Социальная политика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том числе: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Образование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Здравоохранение</a:t>
                      </a:r>
                      <a:r>
                        <a:rPr lang="en-US" sz="1600" baseline="300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Физкультура и спорт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Культура и</a:t>
                      </a:r>
                      <a:r>
                        <a:rPr lang="ru-RU" sz="1600">
                          <a:effectLst/>
                        </a:rPr>
                        <a:t> кинематография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Средства массовой информации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Социальная защита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Социальная защита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12,5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3507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 пенсий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>
                    <a:solidFill>
                      <a:schemeClr val="accent2"/>
                    </a:solidFill>
                  </a:tcPr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Пенсии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Программы социального страхования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Программы в области содействия занятости населения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470152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Программы социальной помощи, </a:t>
                      </a:r>
                    </a:p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том числе: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Льготы (в натуральной форме или в денежном эквиваленте)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47015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Ежемесячные и единовременные денежные выплаты всем категориям льготников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Адресные социальные программы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465417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Отдельные виды нестраховой социальной поддержки семей с детьми </a:t>
                      </a:r>
                      <a:r>
                        <a:rPr lang="ru-RU" sz="1600" baseline="30000">
                          <a:effectLst/>
                        </a:rPr>
                        <a:t>9)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виды пособий и социальной помощи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Социальное обслуживание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  <a:tr h="235076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расходы на социальную защиту</a:t>
                      </a:r>
                      <a:r>
                        <a:rPr lang="ru-RU" sz="1600" baseline="300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91" marR="58191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74713" y="157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0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Какие меры могут помочь формированию эффективной социальной </a:t>
            </a:r>
            <a:r>
              <a:rPr lang="ru-RU" sz="2800" dirty="0" smtClean="0"/>
              <a:t>политики, но они нереалистичны 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114550"/>
            <a:ext cx="842962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/>
              <a:t>Мифы</a:t>
            </a:r>
          </a:p>
          <a:p>
            <a:pPr algn="just"/>
            <a:r>
              <a:rPr lang="ru-RU" sz="2400" dirty="0"/>
              <a:t>Расширение доходной </a:t>
            </a:r>
            <a:r>
              <a:rPr lang="ru-RU" sz="2400" dirty="0" smtClean="0"/>
              <a:t>базы за счет развития малого и среднего бизнеса;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Расширения доходной базы за счет  налогов;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Расширение доходной базы за счет сокращения неформальной занятости.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Какие меры могут помочь формированию эффективной социальной политики при сокращающихся доходах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600200"/>
            <a:ext cx="842962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Высокий потенциал реалистичности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err="1" smtClean="0"/>
              <a:t>Соплатежи</a:t>
            </a:r>
            <a:r>
              <a:rPr lang="ru-RU" sz="2400" dirty="0" smtClean="0"/>
              <a:t> населения;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/>
              <a:t>Институциональные реформы в отраслях социальной сферы, болезненные для персонала и требующие квалифицированных  </a:t>
            </a:r>
            <a:r>
              <a:rPr lang="ru-RU" sz="2400" dirty="0" smtClean="0"/>
              <a:t>управленцев.</a:t>
            </a:r>
            <a:endParaRPr lang="ru-RU" sz="2400" dirty="0"/>
          </a:p>
          <a:p>
            <a:pPr algn="just"/>
            <a:endParaRPr lang="ru-RU" sz="24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Какие меры могут помочь формированию эффективной социальной политики при сокращающихся доходах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600200"/>
            <a:ext cx="842962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Средний потенциал реализации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 smtClean="0"/>
          </a:p>
          <a:p>
            <a:pPr algn="just"/>
            <a:r>
              <a:rPr lang="ru-RU" sz="2400" dirty="0" smtClean="0"/>
              <a:t>Социальная поддержка преимущественно нуждающихся;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/>
              <a:t>Расширение негосударственного сегмента социальной </a:t>
            </a:r>
            <a:r>
              <a:rPr lang="ru-RU" sz="2400" dirty="0" smtClean="0"/>
              <a:t>политики (разгосударствление, развитие НКО, благотворительность, </a:t>
            </a:r>
            <a:r>
              <a:rPr lang="ru-RU" sz="2400" dirty="0" err="1" smtClean="0"/>
              <a:t>волонтерство</a:t>
            </a:r>
            <a:r>
              <a:rPr lang="ru-RU" sz="2400" dirty="0" smtClean="0"/>
              <a:t>).</a:t>
            </a:r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1156</Words>
  <Application>Microsoft Office PowerPoint</Application>
  <PresentationFormat>Экран (4:3)</PresentationFormat>
  <Paragraphs>475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Презентация PowerPoint</vt:lpstr>
      <vt:lpstr>Презентация PowerPoint</vt:lpstr>
      <vt:lpstr>Классификация моделей социальной политики по Эспинг-Андерсену</vt:lpstr>
      <vt:lpstr>Презентация PowerPoint</vt:lpstr>
      <vt:lpstr>Презентация PowerPoint</vt:lpstr>
      <vt:lpstr>Презентация PowerPoint</vt:lpstr>
      <vt:lpstr>Какие меры могут помочь формированию эффективной социальной политики, но они нереалистичны </vt:lpstr>
      <vt:lpstr>Какие меры могут помочь формированию эффективной социальной политики при сокращающихся доходах</vt:lpstr>
      <vt:lpstr>Какие меры могут помочь формированию эффективной социальной политики при сокращающихся доходах</vt:lpstr>
      <vt:lpstr>Какие меры  не могут помочь формированию эффективной социальной политики при сокращающихся доходах</vt:lpstr>
      <vt:lpstr>Презентация PowerPoint</vt:lpstr>
      <vt:lpstr>ВВП, денежные доходы населения и индекс потребительских цен, декабрь </vt:lpstr>
      <vt:lpstr>Научные результаты  и мифы о  развитии: инфляция, девальвационные  шоки и падение доходов </vt:lpstr>
      <vt:lpstr>Презентация PowerPoint</vt:lpstr>
      <vt:lpstr>Презентация PowerPoint</vt:lpstr>
      <vt:lpstr>Презентация PowerPoint</vt:lpstr>
      <vt:lpstr>Коридор возможностей   по соплатежам </vt:lpstr>
      <vt:lpstr>Коридор возможностей по переходу к социальной поддержке на основе нуждаемости 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247</cp:revision>
  <cp:lastPrinted>2015-10-05T06:06:30Z</cp:lastPrinted>
  <dcterms:created xsi:type="dcterms:W3CDTF">2010-09-30T06:45:29Z</dcterms:created>
  <dcterms:modified xsi:type="dcterms:W3CDTF">2015-10-05T08:24:03Z</dcterms:modified>
</cp:coreProperties>
</file>