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9" r:id="rId3"/>
    <p:sldId id="263" r:id="rId4"/>
    <p:sldId id="264" r:id="rId5"/>
    <p:sldId id="261" r:id="rId6"/>
    <p:sldId id="258" r:id="rId7"/>
  </p:sldIdLst>
  <p:sldSz cx="9144000" cy="6858000" type="screen4x3"/>
  <p:notesSz cx="6797675" cy="987425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F82"/>
    <a:srgbClr val="21386F"/>
    <a:srgbClr val="1C2A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465" autoAdjust="0"/>
  </p:normalViewPr>
  <p:slideViewPr>
    <p:cSldViewPr snapToGrid="0" snapToObjects="1">
      <p:cViewPr>
        <p:scale>
          <a:sx n="50" d="100"/>
          <a:sy n="50" d="100"/>
        </p:scale>
        <p:origin x="-1002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biryukova\Dropbox\03_1_STATISTICAL_DATABASES\&#1057;&#1083;&#1072;&#1081;&#1076;&#1099;_&#1051;&#1053;_&#1044;&#1086;&#1093;&#1086;&#1076;&#1099;_&#1041;&#1077;&#1076;&#1085;&#1086;&#1089;&#1090;&#1100;_&#1080;&#1089;&#1093;&#1086;&#1076;&#1085;&#1099;&#1077;%20&#1076;&#1072;&#1085;&#1085;&#1099;&#1077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0"/>
    <c:plotArea>
      <c:layout>
        <c:manualLayout>
          <c:layoutTarget val="inner"/>
          <c:xMode val="edge"/>
          <c:yMode val="edge"/>
          <c:x val="5.8655303691802572E-2"/>
          <c:y val="3.4693912123238337E-2"/>
          <c:w val="0.89092880577427824"/>
          <c:h val="0.82040898079657687"/>
        </c:manualLayout>
      </c:layout>
      <c:barChart>
        <c:barDir val="col"/>
        <c:grouping val="clustered"/>
        <c:varyColors val="0"/>
        <c:ser>
          <c:idx val="4"/>
          <c:order val="4"/>
          <c:tx>
            <c:strRef>
              <c:f>'1 - доходы'!$F$31</c:f>
              <c:strCache>
                <c:ptCount val="1"/>
                <c:pt idx="0">
                  <c:v>Реальный рост ВВП, в % к 1991 г.</c:v>
                </c:pt>
              </c:strCache>
            </c:strRef>
          </c:tx>
          <c:spPr>
            <a:solidFill>
              <a:srgbClr val="ACE0F2"/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c:spPr>
          <c:invertIfNegative val="0"/>
          <c:dLbls>
            <c:numFmt formatCode="0" sourceLinked="0"/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'1 - доходы'!$A$32:$A$55</c:f>
              <c:numCache>
                <c:formatCode>General</c:formatCode>
                <c:ptCount val="24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</c:numCache>
            </c:numRef>
          </c:cat>
          <c:val>
            <c:numRef>
              <c:f>'1 - доходы'!$F$32:$F$55</c:f>
              <c:numCache>
                <c:formatCode>0.0</c:formatCode>
                <c:ptCount val="24"/>
                <c:pt idx="0">
                  <c:v>100</c:v>
                </c:pt>
                <c:pt idx="1">
                  <c:v>85.5</c:v>
                </c:pt>
                <c:pt idx="2">
                  <c:v>78.061499999999995</c:v>
                </c:pt>
                <c:pt idx="3">
                  <c:v>68.147689499999998</c:v>
                </c:pt>
                <c:pt idx="4">
                  <c:v>65.353634230500006</c:v>
                </c:pt>
                <c:pt idx="5">
                  <c:v>62.995827586937622</c:v>
                </c:pt>
                <c:pt idx="6">
                  <c:v>63.865891491185906</c:v>
                </c:pt>
                <c:pt idx="7">
                  <c:v>60.452346372515258</c:v>
                </c:pt>
                <c:pt idx="8">
                  <c:v>64.291735341938278</c:v>
                </c:pt>
                <c:pt idx="9">
                  <c:v>70.750262694018517</c:v>
                </c:pt>
                <c:pt idx="10">
                  <c:v>74.352242889115786</c:v>
                </c:pt>
                <c:pt idx="11">
                  <c:v>77.879351424530995</c:v>
                </c:pt>
                <c:pt idx="12">
                  <c:v>83.561315458097738</c:v>
                </c:pt>
                <c:pt idx="13">
                  <c:v>89.55763300011759</c:v>
                </c:pt>
                <c:pt idx="14">
                  <c:v>95.267995177173034</c:v>
                </c:pt>
                <c:pt idx="15">
                  <c:v>103.03560635590128</c:v>
                </c:pt>
                <c:pt idx="16">
                  <c:v>111.82977800228674</c:v>
                </c:pt>
                <c:pt idx="17">
                  <c:v>117.67653885052266</c:v>
                </c:pt>
                <c:pt idx="18">
                  <c:v>108.446216140625</c:v>
                </c:pt>
                <c:pt idx="19">
                  <c:v>113.10940343467188</c:v>
                </c:pt>
                <c:pt idx="20">
                  <c:v>117.97310778236277</c:v>
                </c:pt>
                <c:pt idx="21">
                  <c:v>121.9841934469631</c:v>
                </c:pt>
                <c:pt idx="22">
                  <c:v>123.56998796177362</c:v>
                </c:pt>
                <c:pt idx="23">
                  <c:v>124.31140788954426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7"/>
        <c:axId val="67880832"/>
        <c:axId val="67882368"/>
      </c:barChart>
      <c:lineChart>
        <c:grouping val="standard"/>
        <c:varyColors val="0"/>
        <c:ser>
          <c:idx val="0"/>
          <c:order val="0"/>
          <c:tx>
            <c:strRef>
              <c:f>'1 - доходы'!$B$31</c:f>
              <c:strCache>
                <c:ptCount val="1"/>
                <c:pt idx="0">
                  <c:v>Реальные денежные доходы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dLbls>
            <c:dLbl>
              <c:idx val="7"/>
              <c:layout>
                <c:manualLayout>
                  <c:x val="-2.2222222222222223E-2"/>
                  <c:y val="-1.40487787610488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2"/>
              <c:layout>
                <c:manualLayout>
                  <c:x val="-3.3333333333333437E-2"/>
                  <c:y val="-2.10731681415733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3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'1 - доходы'!$A$32:$A$55</c:f>
              <c:numCache>
                <c:formatCode>General</c:formatCode>
                <c:ptCount val="24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</c:numCache>
            </c:numRef>
          </c:cat>
          <c:val>
            <c:numRef>
              <c:f>'1 - доходы'!$B$32:$B$55</c:f>
              <c:numCache>
                <c:formatCode>0.0</c:formatCode>
                <c:ptCount val="24"/>
                <c:pt idx="0">
                  <c:v>100</c:v>
                </c:pt>
                <c:pt idx="1">
                  <c:v>43.566926214312197</c:v>
                </c:pt>
                <c:pt idx="2">
                  <c:v>56.149293287263333</c:v>
                </c:pt>
                <c:pt idx="3">
                  <c:v>57.917151675537134</c:v>
                </c:pt>
                <c:pt idx="4">
                  <c:v>45.671905726332248</c:v>
                </c:pt>
                <c:pt idx="5">
                  <c:v>54.179268024298679</c:v>
                </c:pt>
                <c:pt idx="6">
                  <c:v>59.32166022124111</c:v>
                </c:pt>
                <c:pt idx="7">
                  <c:v>42.628431386206749</c:v>
                </c:pt>
                <c:pt idx="8">
                  <c:v>47.657856211981866</c:v>
                </c:pt>
                <c:pt idx="9">
                  <c:v>51.56105194698165</c:v>
                </c:pt>
                <c:pt idx="10">
                  <c:v>56.013537380054899</c:v>
                </c:pt>
                <c:pt idx="11">
                  <c:v>62.972514029103877</c:v>
                </c:pt>
                <c:pt idx="12">
                  <c:v>75.558455382531236</c:v>
                </c:pt>
                <c:pt idx="13">
                  <c:v>84.867922883999981</c:v>
                </c:pt>
                <c:pt idx="14">
                  <c:v>100.77987848139233</c:v>
                </c:pt>
                <c:pt idx="15">
                  <c:v>116.09996165340048</c:v>
                </c:pt>
                <c:pt idx="16">
                  <c:v>131.30337578057402</c:v>
                </c:pt>
                <c:pt idx="17">
                  <c:v>117.82567680848786</c:v>
                </c:pt>
                <c:pt idx="18">
                  <c:v>132.71705016878013</c:v>
                </c:pt>
                <c:pt idx="19">
                  <c:v>140.49752473882998</c:v>
                </c:pt>
                <c:pt idx="20">
                  <c:v>148.37617756195226</c:v>
                </c:pt>
                <c:pt idx="21">
                  <c:v>156.73783941900348</c:v>
                </c:pt>
                <c:pt idx="22">
                  <c:v>164.60396387566695</c:v>
                </c:pt>
                <c:pt idx="23">
                  <c:v>152.59706053230985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'1 - доходы'!$C$31</c:f>
              <c:strCache>
                <c:ptCount val="1"/>
                <c:pt idx="0">
                  <c:v>Реальная з/п без учета скрытой оплаты труда</c:v>
                </c:pt>
              </c:strCache>
            </c:strRef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23"/>
              <c:layout>
                <c:manualLayout>
                  <c:x val="-1.3888888888888889E-3"/>
                  <c:y val="1.40487787610488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'1 - доходы'!$A$32:$A$55</c:f>
              <c:numCache>
                <c:formatCode>General</c:formatCode>
                <c:ptCount val="24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</c:numCache>
            </c:numRef>
          </c:cat>
          <c:val>
            <c:numRef>
              <c:f>'1 - доходы'!$C$32:$C$55</c:f>
              <c:numCache>
                <c:formatCode>0.0</c:formatCode>
                <c:ptCount val="24"/>
                <c:pt idx="0">
                  <c:v>100</c:v>
                </c:pt>
                <c:pt idx="1">
                  <c:v>51.427291346646186</c:v>
                </c:pt>
                <c:pt idx="2">
                  <c:v>48.020076472992038</c:v>
                </c:pt>
                <c:pt idx="3">
                  <c:v>37.64321681731095</c:v>
                </c:pt>
                <c:pt idx="4">
                  <c:v>33.985449106537949</c:v>
                </c:pt>
                <c:pt idx="5">
                  <c:v>38.518685561677778</c:v>
                </c:pt>
                <c:pt idx="6">
                  <c:v>41.080646176013282</c:v>
                </c:pt>
                <c:pt idx="7">
                  <c:v>27.237225322853138</c:v>
                </c:pt>
                <c:pt idx="8">
                  <c:v>30.738871543787344</c:v>
                </c:pt>
                <c:pt idx="9">
                  <c:v>33.884643428989612</c:v>
                </c:pt>
                <c:pt idx="10">
                  <c:v>42.88884529177647</c:v>
                </c:pt>
                <c:pt idx="11">
                  <c:v>47.084511842045643</c:v>
                </c:pt>
                <c:pt idx="12">
                  <c:v>53.806181684755636</c:v>
                </c:pt>
                <c:pt idx="13">
                  <c:v>57.713797345169226</c:v>
                </c:pt>
                <c:pt idx="14">
                  <c:v>66.945724542840452</c:v>
                </c:pt>
                <c:pt idx="15">
                  <c:v>77.39255252024347</c:v>
                </c:pt>
                <c:pt idx="16">
                  <c:v>90.149008123335463</c:v>
                </c:pt>
                <c:pt idx="17">
                  <c:v>92.791373115133069</c:v>
                </c:pt>
                <c:pt idx="18">
                  <c:v>94.42413492701553</c:v>
                </c:pt>
                <c:pt idx="19">
                  <c:v>101.33211673665083</c:v>
                </c:pt>
                <c:pt idx="20">
                  <c:v>111.80162370064039</c:v>
                </c:pt>
                <c:pt idx="21">
                  <c:v>116.51865029851103</c:v>
                </c:pt>
                <c:pt idx="22">
                  <c:v>119.00620045558237</c:v>
                </c:pt>
                <c:pt idx="23">
                  <c:v>113.12465599718331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'1 - доходы'!$D$31</c:f>
              <c:strCache>
                <c:ptCount val="1"/>
                <c:pt idx="0">
                  <c:v>Реальная з/п с учетом скрытой оплаты труда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none"/>
          </c:marker>
          <c:dLbls>
            <c:dLbl>
              <c:idx val="23"/>
              <c:layout>
                <c:manualLayout>
                  <c:x val="0"/>
                  <c:y val="9.36585250736592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'1 - доходы'!$A$32:$A$55</c:f>
              <c:numCache>
                <c:formatCode>General</c:formatCode>
                <c:ptCount val="24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</c:numCache>
            </c:numRef>
          </c:cat>
          <c:val>
            <c:numRef>
              <c:f>'1 - доходы'!$D$32:$D$55</c:f>
              <c:numCache>
                <c:formatCode>0.0</c:formatCode>
                <c:ptCount val="24"/>
                <c:pt idx="0">
                  <c:v>100</c:v>
                </c:pt>
                <c:pt idx="1">
                  <c:v>51.427291346646186</c:v>
                </c:pt>
                <c:pt idx="2">
                  <c:v>54.518327614383153</c:v>
                </c:pt>
                <c:pt idx="3">
                  <c:v>45.504526623108951</c:v>
                </c:pt>
                <c:pt idx="4">
                  <c:v>40.93574880706219</c:v>
                </c:pt>
                <c:pt idx="5">
                  <c:v>49.076443897038729</c:v>
                </c:pt>
                <c:pt idx="6">
                  <c:v>52.970197658457373</c:v>
                </c:pt>
                <c:pt idx="7">
                  <c:v>34.642766890543648</c:v>
                </c:pt>
                <c:pt idx="8">
                  <c:v>42.195522701377456</c:v>
                </c:pt>
                <c:pt idx="9">
                  <c:v>46.787132194887789</c:v>
                </c:pt>
                <c:pt idx="10">
                  <c:v>57.8140905622326</c:v>
                </c:pt>
                <c:pt idx="11">
                  <c:v>62.495150944814405</c:v>
                </c:pt>
                <c:pt idx="12">
                  <c:v>71.172197995708501</c:v>
                </c:pt>
                <c:pt idx="13">
                  <c:v>76.341001779324387</c:v>
                </c:pt>
                <c:pt idx="14">
                  <c:v>94.331187151317025</c:v>
                </c:pt>
                <c:pt idx="15">
                  <c:v>111.35707432246143</c:v>
                </c:pt>
                <c:pt idx="16">
                  <c:v>126.91410817495239</c:v>
                </c:pt>
                <c:pt idx="17">
                  <c:v>122.81903717850047</c:v>
                </c:pt>
                <c:pt idx="18">
                  <c:v>132.64997373546262</c:v>
                </c:pt>
                <c:pt idx="19">
                  <c:v>137.99438468401809</c:v>
                </c:pt>
                <c:pt idx="20">
                  <c:v>148.70346034563536</c:v>
                </c:pt>
                <c:pt idx="21">
                  <c:v>151.64997514997708</c:v>
                </c:pt>
                <c:pt idx="22">
                  <c:v>153.7372762117779</c:v>
                </c:pt>
                <c:pt idx="23">
                  <c:v>147.06205279633832</c:v>
                </c:pt>
              </c:numCache>
            </c:numRef>
          </c:val>
          <c:smooth val="1"/>
        </c:ser>
        <c:ser>
          <c:idx val="3"/>
          <c:order val="3"/>
          <c:tx>
            <c:strRef>
              <c:f>'1 - доходы'!$E$31</c:f>
              <c:strCache>
                <c:ptCount val="1"/>
                <c:pt idx="0">
                  <c:v>Реальная пенсия</c:v>
                </c:pt>
              </c:strCache>
            </c:strRef>
          </c:tx>
          <c:spPr>
            <a:ln>
              <a:solidFill>
                <a:schemeClr val="accent3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23"/>
              <c:layout>
                <c:manualLayout>
                  <c:x val="0"/>
                  <c:y val="-1.40487787610488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'1 - доходы'!$A$32:$A$55</c:f>
              <c:numCache>
                <c:formatCode>General</c:formatCode>
                <c:ptCount val="24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</c:numCache>
            </c:numRef>
          </c:cat>
          <c:val>
            <c:numRef>
              <c:f>'1 - доходы'!$E$32:$E$55</c:f>
              <c:numCache>
                <c:formatCode>0.0</c:formatCode>
                <c:ptCount val="24"/>
                <c:pt idx="0">
                  <c:v>100</c:v>
                </c:pt>
                <c:pt idx="1">
                  <c:v>42.494522928155931</c:v>
                </c:pt>
                <c:pt idx="2">
                  <c:v>50.845573936944156</c:v>
                </c:pt>
                <c:pt idx="3">
                  <c:v>46.162428969067719</c:v>
                </c:pt>
                <c:pt idx="4">
                  <c:v>44.104463090326988</c:v>
                </c:pt>
                <c:pt idx="5">
                  <c:v>47.69991294856834</c:v>
                </c:pt>
                <c:pt idx="6">
                  <c:v>48.749408958013781</c:v>
                </c:pt>
                <c:pt idx="7">
                  <c:v>29.133545052306449</c:v>
                </c:pt>
                <c:pt idx="8">
                  <c:v>27.625982223709265</c:v>
                </c:pt>
                <c:pt idx="9">
                  <c:v>36.288566296508392</c:v>
                </c:pt>
                <c:pt idx="10">
                  <c:v>42.287939126898422</c:v>
                </c:pt>
                <c:pt idx="11">
                  <c:v>47.210153763491022</c:v>
                </c:pt>
                <c:pt idx="12">
                  <c:v>50.370149938895317</c:v>
                </c:pt>
                <c:pt idx="13">
                  <c:v>52.291546197544683</c:v>
                </c:pt>
                <c:pt idx="14">
                  <c:v>59.063888121254159</c:v>
                </c:pt>
                <c:pt idx="15">
                  <c:v>60.664222961354476</c:v>
                </c:pt>
                <c:pt idx="16">
                  <c:v>69.900972890232723</c:v>
                </c:pt>
                <c:pt idx="17">
                  <c:v>76.547247102796817</c:v>
                </c:pt>
                <c:pt idx="18">
                  <c:v>95.606303501025067</c:v>
                </c:pt>
                <c:pt idx="19">
                  <c:v>108.09141612697198</c:v>
                </c:pt>
                <c:pt idx="20">
                  <c:v>110.98708337050356</c:v>
                </c:pt>
                <c:pt idx="21">
                  <c:v>115.22101157549423</c:v>
                </c:pt>
                <c:pt idx="22">
                  <c:v>118.54563186333773</c:v>
                </c:pt>
                <c:pt idx="23">
                  <c:v>115.42837353624708</c:v>
                </c:pt>
              </c:numCache>
            </c:numRef>
          </c:val>
          <c:smooth val="1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67880832"/>
        <c:axId val="67882368"/>
      </c:lineChart>
      <c:catAx>
        <c:axId val="67880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400"/>
            </a:pPr>
            <a:endParaRPr lang="ru-RU"/>
          </a:p>
        </c:txPr>
        <c:crossAx val="678823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7882368"/>
        <c:scaling>
          <c:orientation val="minMax"/>
          <c:max val="167"/>
          <c:min val="0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400"/>
            </a:pPr>
            <a:endParaRPr lang="ru-RU"/>
          </a:p>
        </c:txPr>
        <c:crossAx val="67880832"/>
        <c:crosses val="autoZero"/>
        <c:crossBetween val="between"/>
        <c:majorUnit val="100"/>
      </c:valAx>
    </c:plotArea>
    <c:legend>
      <c:legendPos val="r"/>
      <c:layout>
        <c:manualLayout>
          <c:xMode val="edge"/>
          <c:yMode val="edge"/>
          <c:x val="7.1530858160734866E-3"/>
          <c:y val="3.4930942508968083E-2"/>
          <c:w val="0.5373160542432196"/>
          <c:h val="0.1872814672824776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4B5EE8-D2DF-4741-A1E5-E3D367C8DE26}" type="datetimeFigureOut">
              <a:rPr lang="ru-RU" smtClean="0"/>
              <a:t>03.10.2015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D30FB8-AC07-4BBD-9274-19E334C57A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955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44363-FE93-482B-8912-8DE798BADE2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125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B43D1-82CB-47B9-95F7-D33685BDFA51}" type="datetime1">
              <a:rPr lang="en-US"/>
              <a:pPr>
                <a:defRPr/>
              </a:pPr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7FFD-70CD-4C5C-8117-5884EA760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801E5-81BD-44E5-8E20-462C2C5FEFE5}" type="datetime1">
              <a:rPr lang="en-US"/>
              <a:pPr>
                <a:defRPr/>
              </a:pPr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BE88E-3ED5-4852-8D89-B50379241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6D683-A615-41BD-A4D8-17705CB114A0}" type="datetime1">
              <a:rPr lang="en-US"/>
              <a:pPr>
                <a:defRPr/>
              </a:pPr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4C045-341C-4E2D-AF88-1D9C50388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7838C-AED8-4BA5-8652-AEE276FCC083}" type="datetime1">
              <a:rPr lang="en-US"/>
              <a:pPr>
                <a:defRPr/>
              </a:pPr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5F501-F5CC-4E12-934E-78BB5E4DA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F4A4C-A39D-40F9-985D-C7DCB93C0DB5}" type="datetime1">
              <a:rPr lang="en-US"/>
              <a:pPr>
                <a:defRPr/>
              </a:pPr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318A3-27E7-4D27-924C-4173717FF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A3BEA-EE38-406D-A93D-A1B7A0C50F31}" type="datetime1">
              <a:rPr lang="en-US"/>
              <a:pPr>
                <a:defRPr/>
              </a:pPr>
              <a:t>10/3/2015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1699C-A097-4533-BEFF-B1452833F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AF676-6045-4445-B3A3-69CE264AAD80}" type="datetime1">
              <a:rPr lang="en-US"/>
              <a:pPr>
                <a:defRPr/>
              </a:pPr>
              <a:t>10/3/2015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8C458-4B9D-4501-AB19-9D129E281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E988B-86FF-4F79-A487-7C318366F71F}" type="datetime1">
              <a:rPr lang="en-US"/>
              <a:pPr>
                <a:defRPr/>
              </a:pPr>
              <a:t>10/3/2015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1CD07-29D6-4A4D-ADEA-1E0E2DFE2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96C13-5674-4527-A7EC-B9690D91A02D}" type="datetime1">
              <a:rPr lang="en-US"/>
              <a:pPr>
                <a:defRPr/>
              </a:pPr>
              <a:t>10/3/2015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36B3D-EFD3-47A2-82AF-07B5235D98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9FD65-7BC8-484C-874A-A3895B64CC55}" type="datetime1">
              <a:rPr lang="en-US"/>
              <a:pPr>
                <a:defRPr/>
              </a:pPr>
              <a:t>10/3/2015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45757-2996-489D-9DE7-5C2053F78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B2E26-330E-4C2F-B5E7-B7743EB347D8}" type="datetime1">
              <a:rPr lang="en-US"/>
              <a:pPr>
                <a:defRPr/>
              </a:pPr>
              <a:t>10/3/2015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0040B-1B69-4DF3-82DE-71CA80F2D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FBE2B9D-1697-4090-97E9-0A438BE077E8}" type="datetime1">
              <a:rPr lang="en-US"/>
              <a:pPr>
                <a:defRPr/>
              </a:pPr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B1F37826-9FC6-4A47-B435-94C6280B7F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0" y="1708150"/>
            <a:ext cx="9144000" cy="2206625"/>
          </a:xfrm>
        </p:spPr>
        <p:txBody>
          <a:bodyPr/>
          <a:lstStyle/>
          <a:p>
            <a:pPr eaLnBrk="1" hangingPunct="1"/>
            <a:r>
              <a:rPr lang="ru-RU" sz="3000" b="1" dirty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Досрочные пенсии по старости по условиям труда: текущее состояние, возможности и направления их реформирования</a:t>
            </a:r>
            <a:endParaRPr lang="en-US" sz="3000" b="1" dirty="0" smtClean="0">
              <a:solidFill>
                <a:srgbClr val="21386F"/>
              </a:solidFill>
              <a:latin typeface="Myriad Pro Semibold"/>
              <a:ea typeface="ＭＳ Ｐゴシック"/>
              <a:cs typeface="ＭＳ Ｐゴシック"/>
            </a:endParaRP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142875" y="3883025"/>
            <a:ext cx="8696325" cy="908050"/>
          </a:xfrm>
        </p:spPr>
        <p:txBody>
          <a:bodyPr/>
          <a:lstStyle/>
          <a:p>
            <a:pPr algn="r" eaLnBrk="1" hangingPunct="1"/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yriad Pro"/>
                <a:ea typeface="ＭＳ Ｐゴシック"/>
                <a:cs typeface="ＭＳ Ｐゴシック"/>
              </a:rPr>
              <a:t>Овчарова Лилия Николаевна,</a:t>
            </a:r>
          </a:p>
          <a:p>
            <a:pPr algn="r" eaLnBrk="1" hangingPunct="1"/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Myriad Pro"/>
                <a:ea typeface="ＭＳ Ｐゴシック"/>
                <a:cs typeface="ＭＳ Ｐゴシック"/>
              </a:rPr>
              <a:t>д</a:t>
            </a: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yriad Pro"/>
                <a:ea typeface="ＭＳ Ｐゴシック"/>
                <a:cs typeface="ＭＳ Ｐゴシック"/>
              </a:rPr>
              <a:t>.э.н., директор по социальным исследованиям НИУ ВШЭ</a:t>
            </a:r>
          </a:p>
          <a:p>
            <a:pPr algn="r" eaLnBrk="1" hangingPunct="1"/>
            <a:r>
              <a:rPr kumimoji="1"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yriad Pro"/>
                <a:ea typeface="ＭＳ Ｐゴシック"/>
                <a:cs typeface="ＭＳ Ｐゴシック"/>
              </a:rPr>
              <a:t>Синявская О.В.,</a:t>
            </a:r>
          </a:p>
          <a:p>
            <a:pPr algn="r" eaLnBrk="1" hangingPunct="1"/>
            <a:r>
              <a:rPr kumimoji="1" lang="ru-RU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Myriad Pro"/>
                <a:ea typeface="ＭＳ Ｐゴシック"/>
                <a:cs typeface="ＭＳ Ｐゴシック"/>
              </a:rPr>
              <a:t>к</a:t>
            </a:r>
            <a:r>
              <a:rPr kumimoji="1"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yriad Pro"/>
                <a:ea typeface="ＭＳ Ｐゴシック"/>
                <a:cs typeface="ＭＳ Ｐゴシック"/>
              </a:rPr>
              <a:t>.э.н., вед.н.с. ЦАДУЖ НИУ ВШЭ</a:t>
            </a:r>
          </a:p>
          <a:p>
            <a:pPr algn="r" eaLnBrk="1" hangingPunct="1"/>
            <a:r>
              <a:rPr kumimoji="1"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yriad Pro"/>
                <a:ea typeface="ＭＳ Ｐゴシック"/>
                <a:cs typeface="ＭＳ Ｐゴシック"/>
              </a:rPr>
              <a:t>Ермолина А.А.,</a:t>
            </a:r>
          </a:p>
          <a:p>
            <a:pPr algn="r" eaLnBrk="1" hangingPunct="1"/>
            <a:r>
              <a:rPr kumimoji="1" lang="ru-RU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Myriad Pro"/>
                <a:ea typeface="ＭＳ Ｐゴシック"/>
                <a:cs typeface="ＭＳ Ｐゴシック"/>
              </a:rPr>
              <a:t>а</a:t>
            </a:r>
            <a:r>
              <a:rPr kumimoji="1"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yriad Pro"/>
                <a:ea typeface="ＭＳ Ｐゴシック"/>
                <a:cs typeface="ＭＳ Ｐゴシック"/>
              </a:rPr>
              <a:t>налитик ЦАДУЖ </a:t>
            </a:r>
            <a:r>
              <a:rPr kumimoji="1" lang="ru-RU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Myriad Pro"/>
                <a:ea typeface="ＭＳ Ｐゴシック"/>
                <a:cs typeface="ＭＳ Ｐゴシック"/>
              </a:rPr>
              <a:t>НИУ ВШЭ </a:t>
            </a:r>
            <a:endParaRPr kumimoji="1" lang="ru-RU" sz="1400" dirty="0" smtClean="0">
              <a:solidFill>
                <a:schemeClr val="tx2">
                  <a:lumMod val="60000"/>
                  <a:lumOff val="40000"/>
                </a:schemeClr>
              </a:solidFill>
              <a:latin typeface="Myriad Pro"/>
              <a:ea typeface="ＭＳ Ｐゴシック"/>
              <a:cs typeface="ＭＳ Ｐゴシック"/>
            </a:endParaRPr>
          </a:p>
        </p:txBody>
      </p:sp>
      <p:sp>
        <p:nvSpPr>
          <p:cNvPr id="13316" name="Subtitle 2"/>
          <p:cNvSpPr txBox="1">
            <a:spLocks/>
          </p:cNvSpPr>
          <p:nvPr/>
        </p:nvSpPr>
        <p:spPr bwMode="auto">
          <a:xfrm>
            <a:off x="1371600" y="6467475"/>
            <a:ext cx="64008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4</a:t>
            </a:r>
          </a:p>
          <a:p>
            <a:pPr algn="ctr">
              <a:spcBef>
                <a:spcPct val="20000"/>
              </a:spcBef>
            </a:pPr>
            <a:r>
              <a:rPr lang="en-US" sz="800" dirty="0">
                <a:solidFill>
                  <a:schemeClr val="bg1"/>
                </a:solidFill>
              </a:rPr>
              <a:t>www.hse.ru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4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48" y="428625"/>
            <a:ext cx="7715251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 smtClean="0">
                <a:solidFill>
                  <a:schemeClr val="bg1"/>
                </a:solidFill>
                <a:latin typeface="Myriad Pro"/>
              </a:rPr>
              <a:t>Досрочные пенсионеры – текущая ситуация</a:t>
            </a:r>
            <a:endParaRPr lang="en-US" sz="2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144" y="1220562"/>
            <a:ext cx="905685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Удельный вес работников с правом на досрочную пенсию по условиям труда – </a:t>
            </a:r>
            <a:r>
              <a:rPr lang="en-US" sz="2400" b="1" dirty="0" smtClean="0"/>
              <a:t>1</a:t>
            </a:r>
            <a:r>
              <a:rPr lang="ru-RU" sz="2400" b="1" dirty="0" smtClean="0"/>
              <a:t>7,8%</a:t>
            </a:r>
            <a:r>
              <a:rPr lang="ru-RU" sz="2400" dirty="0" smtClean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400" dirty="0"/>
              <a:t>д</a:t>
            </a:r>
            <a:r>
              <a:rPr lang="ru-RU" sz="2400" dirty="0" smtClean="0"/>
              <a:t>обыча полезных ископаемых – 45,8%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обрабатывающие производства – 18,1%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строительство – 14,8%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транспорт – 18,7%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связь – 0,8%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Пенсионеры по старости в трудоспособном возрасте </a:t>
            </a:r>
            <a:r>
              <a:rPr lang="ru-RU" sz="2400" b="1" dirty="0" smtClean="0"/>
              <a:t>↓</a:t>
            </a:r>
            <a:r>
              <a:rPr lang="ru-RU" sz="2400" dirty="0" smtClean="0"/>
              <a:t> –</a:t>
            </a:r>
            <a:r>
              <a:rPr lang="ru-RU" sz="2400" b="1" dirty="0" smtClean="0"/>
              <a:t> 2,96 </a:t>
            </a:r>
            <a:r>
              <a:rPr lang="ru-RU" sz="2400" b="1" dirty="0"/>
              <a:t>млн. чел.</a:t>
            </a:r>
            <a:r>
              <a:rPr lang="en-US" sz="2400" b="1" dirty="0"/>
              <a:t> </a:t>
            </a:r>
            <a:r>
              <a:rPr lang="en-US" sz="2400" dirty="0" smtClean="0"/>
              <a:t>(</a:t>
            </a:r>
            <a:r>
              <a:rPr lang="en-US" sz="2400" b="1" dirty="0" smtClean="0"/>
              <a:t>8,6% </a:t>
            </a:r>
            <a:r>
              <a:rPr lang="ru-RU" sz="2400" dirty="0" smtClean="0"/>
              <a:t>от всех пенсионеров по старости)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400" dirty="0"/>
              <a:t>в</a:t>
            </a:r>
            <a:r>
              <a:rPr lang="ru-RU" sz="2400" dirty="0" smtClean="0"/>
              <a:t> т.ч. </a:t>
            </a:r>
            <a:r>
              <a:rPr lang="ru-RU" sz="2400" b="1" dirty="0" smtClean="0"/>
              <a:t>7,5%</a:t>
            </a:r>
            <a:r>
              <a:rPr lang="ru-RU" sz="2400" dirty="0" smtClean="0"/>
              <a:t> среди новых назначений пенсий.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400" b="1" dirty="0" smtClean="0"/>
              <a:t>74,3% </a:t>
            </a:r>
            <a:r>
              <a:rPr lang="ru-RU" sz="2400" u="sng" dirty="0" smtClean="0"/>
              <a:t>работают, </a:t>
            </a:r>
            <a:r>
              <a:rPr lang="ru-RU" sz="2400" dirty="0" smtClean="0"/>
              <a:t>из них ¾ - на тех же  рабочих местах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400" dirty="0"/>
              <a:t>Среди мужчин доля досрочных пенсионеров значительно выше (42% против 58%)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ru-RU" sz="2400" u="sng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945962" y="6395813"/>
            <a:ext cx="219803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 smtClean="0"/>
              <a:t>Источник: данные Росстата, конец 2014 г.</a:t>
            </a:r>
            <a:endParaRPr lang="ru-RU" sz="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4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49" y="428625"/>
            <a:ext cx="7248526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 smtClean="0">
                <a:solidFill>
                  <a:schemeClr val="bg1"/>
                </a:solidFill>
                <a:latin typeface="Myriad Pro"/>
              </a:rPr>
              <a:t>Реформа досрочных пенсий – с 2013</a:t>
            </a:r>
            <a:endParaRPr lang="en-US" sz="2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194" y="1286222"/>
            <a:ext cx="9056856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 smtClean="0"/>
              <a:t>Расходы на досрочные пенсии – </a:t>
            </a:r>
            <a:r>
              <a:rPr lang="ru-RU" sz="2200" b="1" dirty="0" smtClean="0"/>
              <a:t>0,5-0,6% ВВП </a:t>
            </a:r>
            <a:r>
              <a:rPr lang="ru-RU" sz="2200" dirty="0" smtClean="0"/>
              <a:t>( максимальный вклад -  работа в условиях Крайнего Севера)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 smtClean="0"/>
              <a:t>До 2013 г.: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ru-RU" sz="2200" dirty="0" smtClean="0"/>
              <a:t>нет дополнительных платежей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ru-RU" sz="2200" dirty="0" smtClean="0">
                <a:solidFill>
                  <a:srgbClr val="C00000"/>
                </a:solidFill>
              </a:rPr>
              <a:t>издержки – за счет государства и </a:t>
            </a:r>
            <a:r>
              <a:rPr lang="ru-RU" sz="2200" u="sng" dirty="0" smtClean="0">
                <a:solidFill>
                  <a:srgbClr val="C00000"/>
                </a:solidFill>
              </a:rPr>
              <a:t>всех</a:t>
            </a:r>
            <a:r>
              <a:rPr lang="ru-RU" sz="2200" dirty="0" smtClean="0">
                <a:solidFill>
                  <a:srgbClr val="C00000"/>
                </a:solidFill>
              </a:rPr>
              <a:t> работодателей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b="1" dirty="0" smtClean="0">
                <a:solidFill>
                  <a:schemeClr val="tx2"/>
                </a:solidFill>
              </a:rPr>
              <a:t>РЕФОРМА</a:t>
            </a:r>
            <a:r>
              <a:rPr lang="ru-RU" sz="2200" dirty="0" smtClean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200" dirty="0" smtClean="0"/>
              <a:t>С </a:t>
            </a:r>
            <a:r>
              <a:rPr lang="ru-RU" sz="2200" dirty="0"/>
              <a:t>2013 г.:</a:t>
            </a: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ru-RU" sz="2200" dirty="0"/>
              <a:t>дополнительные тарифы страховых </a:t>
            </a:r>
            <a:r>
              <a:rPr lang="ru-RU" sz="2200" dirty="0" smtClean="0"/>
              <a:t>взносов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200" dirty="0"/>
              <a:t>С </a:t>
            </a:r>
            <a:r>
              <a:rPr lang="ru-RU" sz="2200" dirty="0" smtClean="0"/>
              <a:t>2014 </a:t>
            </a:r>
            <a:r>
              <a:rPr lang="ru-RU" sz="2200" dirty="0"/>
              <a:t>г.:</a:t>
            </a: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ru-RU" sz="2200" dirty="0" smtClean="0"/>
              <a:t>специальная оценка условий труда</a:t>
            </a:r>
            <a:endParaRPr lang="ru-RU" sz="2200" dirty="0"/>
          </a:p>
          <a:p>
            <a:pPr lvl="1"/>
            <a:endParaRPr lang="ru-RU" sz="2000" dirty="0" smtClean="0"/>
          </a:p>
          <a:p>
            <a:pPr marL="0" lvl="1" algn="r"/>
            <a:r>
              <a:rPr lang="ru-RU" sz="2000" dirty="0" smtClean="0"/>
              <a:t>Задача </a:t>
            </a:r>
            <a:r>
              <a:rPr lang="ru-RU" sz="2000" b="1" dirty="0" smtClean="0"/>
              <a:t>реформы </a:t>
            </a:r>
            <a:r>
              <a:rPr lang="ru-RU" sz="2000" dirty="0" smtClean="0"/>
              <a:t>– </a:t>
            </a:r>
            <a:r>
              <a:rPr lang="ru-RU" sz="2000" dirty="0" smtClean="0">
                <a:solidFill>
                  <a:srgbClr val="C00000"/>
                </a:solidFill>
              </a:rPr>
              <a:t>финансирование досрочных пенсий </a:t>
            </a:r>
            <a:r>
              <a:rPr lang="ru-RU" sz="2000" u="sng" dirty="0" smtClean="0">
                <a:solidFill>
                  <a:srgbClr val="C00000"/>
                </a:solidFill>
              </a:rPr>
              <a:t>работодателями</a:t>
            </a:r>
            <a:r>
              <a:rPr lang="ru-RU" sz="2000" dirty="0" smtClean="0">
                <a:solidFill>
                  <a:srgbClr val="C00000"/>
                </a:solidFill>
              </a:rPr>
              <a:t> с особыми условиями труда</a:t>
            </a:r>
            <a:endParaRPr lang="ru-RU" sz="2000" dirty="0">
              <a:solidFill>
                <a:srgbClr val="C00000"/>
              </a:solidFill>
            </a:endParaRPr>
          </a:p>
          <a:p>
            <a:pPr marL="0" lvl="1"/>
            <a:r>
              <a:rPr lang="ru-RU" sz="2200" dirty="0" smtClean="0"/>
              <a:t>Работники? Государство?</a:t>
            </a:r>
            <a:endParaRPr lang="ru-RU" sz="2200" dirty="0"/>
          </a:p>
        </p:txBody>
      </p:sp>
      <p:sp>
        <p:nvSpPr>
          <p:cNvPr id="2" name="Стрелка вниз 1"/>
          <p:cNvSpPr/>
          <p:nvPr/>
        </p:nvSpPr>
        <p:spPr>
          <a:xfrm>
            <a:off x="6946097" y="4336493"/>
            <a:ext cx="381000" cy="639763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5408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350" y="131763"/>
            <a:ext cx="8877300" cy="792161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tx2"/>
                </a:solidFill>
              </a:rPr>
              <a:t>Динамика реальных денежных доходов и заработной платы, декабрь</a:t>
            </a:r>
            <a:br>
              <a:rPr lang="ru-RU" sz="2000" b="1" dirty="0" smtClean="0">
                <a:solidFill>
                  <a:schemeClr val="tx2"/>
                </a:solidFill>
              </a:rPr>
            </a:br>
            <a:endParaRPr lang="ru-RU" sz="2000" b="1" dirty="0">
              <a:solidFill>
                <a:schemeClr val="tx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z="1600" smtClean="0"/>
              <a:pPr>
                <a:defRPr/>
              </a:pPr>
              <a:t>4</a:t>
            </a:fld>
            <a:endParaRPr lang="en-US" sz="1600"/>
          </a:p>
        </p:txBody>
      </p:sp>
      <p:graphicFrame>
        <p:nvGraphicFramePr>
          <p:cNvPr id="5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9303634"/>
              </p:ext>
            </p:extLst>
          </p:nvPr>
        </p:nvGraphicFramePr>
        <p:xfrm>
          <a:off x="133350" y="628650"/>
          <a:ext cx="8705850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" y="5349875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12-15%%  доходов население направляет на формирование сбережений;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среднем  только 40%  расходов – это расходы на минимально необходимые нужды;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Важная проблема  - низкий уровень доверия финансовым инструментам без страховки  со стороны государства</a:t>
            </a:r>
          </a:p>
        </p:txBody>
      </p:sp>
    </p:spTree>
    <p:extLst>
      <p:ext uri="{BB962C8B-B14F-4D97-AF65-F5344CB8AC3E}">
        <p14:creationId xmlns:p14="http://schemas.microsoft.com/office/powerpoint/2010/main" val="77366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4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49" y="428625"/>
            <a:ext cx="5019676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 smtClean="0">
                <a:solidFill>
                  <a:schemeClr val="bg1"/>
                </a:solidFill>
                <a:latin typeface="Myriad Pro"/>
              </a:rPr>
              <a:t>Что еще можно сделать?</a:t>
            </a:r>
            <a:endParaRPr lang="en-US" sz="2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21875" y="6445706"/>
            <a:ext cx="189346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 smtClean="0"/>
              <a:t>Источник: данные Росстата, 2013 г.</a:t>
            </a:r>
            <a:endParaRPr lang="ru-RU" sz="800" dirty="0"/>
          </a:p>
        </p:txBody>
      </p:sp>
      <p:sp>
        <p:nvSpPr>
          <p:cNvPr id="11" name="Объект 5"/>
          <p:cNvSpPr txBox="1">
            <a:spLocks/>
          </p:cNvSpPr>
          <p:nvPr/>
        </p:nvSpPr>
        <p:spPr>
          <a:xfrm>
            <a:off x="349250" y="1458119"/>
            <a:ext cx="8550909" cy="50800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Особые условия труда в частном секторе: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добровольное негосударственное пенсионное обеспечение</a:t>
            </a:r>
          </a:p>
          <a:p>
            <a:pPr marL="0" indent="0" algn="just">
              <a:buFont typeface="Arial" charset="0"/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		взносы: Работник + Работодатель + Государство</a:t>
            </a:r>
          </a:p>
          <a:p>
            <a:pPr algn="just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Бюджетники → вместо досрочных пенсий –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зарплата в рамках эффективного контракта</a:t>
            </a:r>
          </a:p>
          <a:p>
            <a:pPr algn="just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Крайний Север → Государство + Работодатель + Работник?</a:t>
            </a:r>
          </a:p>
          <a:p>
            <a:pPr algn="just"/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Улучшение условий труда</a:t>
            </a:r>
          </a:p>
          <a:p>
            <a:pPr algn="just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Информационное обеспечение населения </a:t>
            </a:r>
            <a:r>
              <a:rPr lang="ru-RU" sz="2400" smtClean="0">
                <a:latin typeface="Arial" panose="020B0604020202020204" pitchFamily="34" charset="0"/>
                <a:cs typeface="Arial" panose="020B0604020202020204" pitchFamily="34" charset="0"/>
              </a:rPr>
              <a:t>и экспертов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989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ubtitle 2"/>
          <p:cNvSpPr>
            <a:spLocks noGrp="1"/>
          </p:cNvSpPr>
          <p:nvPr>
            <p:ph type="subTitle" idx="1"/>
          </p:nvPr>
        </p:nvSpPr>
        <p:spPr>
          <a:xfrm>
            <a:off x="1371600" y="4468813"/>
            <a:ext cx="6400800" cy="908050"/>
          </a:xfrm>
        </p:spPr>
        <p:txBody>
          <a:bodyPr/>
          <a:lstStyle/>
          <a:p>
            <a:r>
              <a:rPr lang="ru-RU" sz="1200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101000, Россия, Москва, Мясницкая ул., д. 20</a:t>
            </a:r>
          </a:p>
          <a:p>
            <a:r>
              <a:rPr lang="ru-RU" sz="1200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Тел.: (495) 621-7983, факс: (495) 628-7931</a:t>
            </a:r>
            <a:endParaRPr lang="en-US" sz="1200" smtClean="0">
              <a:solidFill>
                <a:srgbClr val="003F82"/>
              </a:solidFill>
              <a:latin typeface="Myriad Pro"/>
              <a:ea typeface="ＭＳ Ｐゴシック"/>
              <a:cs typeface="ＭＳ Ｐゴシック"/>
            </a:endParaRPr>
          </a:p>
          <a:p>
            <a:r>
              <a:rPr lang="en-US" sz="1200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www.hse.ru</a:t>
            </a:r>
            <a:endParaRPr lang="ru-RU" sz="1200" smtClean="0">
              <a:solidFill>
                <a:srgbClr val="003F82"/>
              </a:solidFill>
              <a:latin typeface="Myriad Pro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369</Words>
  <Application>Microsoft Office PowerPoint</Application>
  <PresentationFormat>Экран (4:3)</PresentationFormat>
  <Paragraphs>72</Paragraphs>
  <Slides>6</Slides>
  <Notes>1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Досрочные пенсии по старости по условиям труда: текущее состояние, возможности и направления их реформирования</vt:lpstr>
      <vt:lpstr>Презентация PowerPoint</vt:lpstr>
      <vt:lpstr>Презентация PowerPoint</vt:lpstr>
      <vt:lpstr>Динамика реальных денежных доходов и заработной платы, декабрь </vt:lpstr>
      <vt:lpstr>Презентация PowerPoint</vt:lpstr>
      <vt:lpstr>Презентация PowerPoint</vt:lpstr>
    </vt:vector>
  </TitlesOfParts>
  <Company>hse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vkremlev</dc:creator>
  <cp:lastModifiedBy>User</cp:lastModifiedBy>
  <cp:revision>41</cp:revision>
  <cp:lastPrinted>2015-10-02T19:44:58Z</cp:lastPrinted>
  <dcterms:created xsi:type="dcterms:W3CDTF">2010-09-30T06:45:29Z</dcterms:created>
  <dcterms:modified xsi:type="dcterms:W3CDTF">2015-10-03T06:07:22Z</dcterms:modified>
</cp:coreProperties>
</file>