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3"/>
  </p:notesMasterIdLst>
  <p:handoutMasterIdLst>
    <p:handoutMasterId r:id="rId4"/>
  </p:handoutMasterIdLst>
  <p:sldIdLst>
    <p:sldId id="256" r:id="rId2"/>
  </p:sldIdLst>
  <p:sldSz cx="30267275" cy="42794238"/>
  <p:notesSz cx="7010400" cy="9296400"/>
  <p:defaultTextStyle>
    <a:defPPr>
      <a:defRPr lang="en-US"/>
    </a:defPPr>
    <a:lvl1pPr marL="0" algn="l" defTabSz="3573084" rtl="0" eaLnBrk="1" latinLnBrk="0" hangingPunct="1">
      <a:defRPr sz="7000" kern="1200">
        <a:solidFill>
          <a:schemeClr val="tx1"/>
        </a:solidFill>
        <a:latin typeface="+mn-lt"/>
        <a:ea typeface="+mn-ea"/>
        <a:cs typeface="+mn-cs"/>
      </a:defRPr>
    </a:lvl1pPr>
    <a:lvl2pPr marL="1786542" algn="l" defTabSz="3573084" rtl="0" eaLnBrk="1" latinLnBrk="0" hangingPunct="1">
      <a:defRPr sz="7000" kern="1200">
        <a:solidFill>
          <a:schemeClr val="tx1"/>
        </a:solidFill>
        <a:latin typeface="+mn-lt"/>
        <a:ea typeface="+mn-ea"/>
        <a:cs typeface="+mn-cs"/>
      </a:defRPr>
    </a:lvl2pPr>
    <a:lvl3pPr marL="3573084" algn="l" defTabSz="3573084" rtl="0" eaLnBrk="1" latinLnBrk="0" hangingPunct="1">
      <a:defRPr sz="7000" kern="1200">
        <a:solidFill>
          <a:schemeClr val="tx1"/>
        </a:solidFill>
        <a:latin typeface="+mn-lt"/>
        <a:ea typeface="+mn-ea"/>
        <a:cs typeface="+mn-cs"/>
      </a:defRPr>
    </a:lvl3pPr>
    <a:lvl4pPr marL="5359626" algn="l" defTabSz="3573084" rtl="0" eaLnBrk="1" latinLnBrk="0" hangingPunct="1">
      <a:defRPr sz="7000" kern="1200">
        <a:solidFill>
          <a:schemeClr val="tx1"/>
        </a:solidFill>
        <a:latin typeface="+mn-lt"/>
        <a:ea typeface="+mn-ea"/>
        <a:cs typeface="+mn-cs"/>
      </a:defRPr>
    </a:lvl4pPr>
    <a:lvl5pPr marL="7146173" algn="l" defTabSz="3573084" rtl="0" eaLnBrk="1" latinLnBrk="0" hangingPunct="1">
      <a:defRPr sz="7000" kern="1200">
        <a:solidFill>
          <a:schemeClr val="tx1"/>
        </a:solidFill>
        <a:latin typeface="+mn-lt"/>
        <a:ea typeface="+mn-ea"/>
        <a:cs typeface="+mn-cs"/>
      </a:defRPr>
    </a:lvl5pPr>
    <a:lvl6pPr marL="8932714" algn="l" defTabSz="3573084" rtl="0" eaLnBrk="1" latinLnBrk="0" hangingPunct="1">
      <a:defRPr sz="7000" kern="1200">
        <a:solidFill>
          <a:schemeClr val="tx1"/>
        </a:solidFill>
        <a:latin typeface="+mn-lt"/>
        <a:ea typeface="+mn-ea"/>
        <a:cs typeface="+mn-cs"/>
      </a:defRPr>
    </a:lvl6pPr>
    <a:lvl7pPr marL="10719260" algn="l" defTabSz="3573084" rtl="0" eaLnBrk="1" latinLnBrk="0" hangingPunct="1">
      <a:defRPr sz="7000" kern="1200">
        <a:solidFill>
          <a:schemeClr val="tx1"/>
        </a:solidFill>
        <a:latin typeface="+mn-lt"/>
        <a:ea typeface="+mn-ea"/>
        <a:cs typeface="+mn-cs"/>
      </a:defRPr>
    </a:lvl7pPr>
    <a:lvl8pPr marL="12505802" algn="l" defTabSz="3573084" rtl="0" eaLnBrk="1" latinLnBrk="0" hangingPunct="1">
      <a:defRPr sz="7000" kern="1200">
        <a:solidFill>
          <a:schemeClr val="tx1"/>
        </a:solidFill>
        <a:latin typeface="+mn-lt"/>
        <a:ea typeface="+mn-ea"/>
        <a:cs typeface="+mn-cs"/>
      </a:defRPr>
    </a:lvl8pPr>
    <a:lvl9pPr marL="14292344" algn="l" defTabSz="3573084" rtl="0" eaLnBrk="1" latinLnBrk="0" hangingPunct="1">
      <a:defRPr sz="7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535"/>
    <a:srgbClr val="51253A"/>
    <a:srgbClr val="03495C"/>
    <a:srgbClr val="ECEDD1"/>
    <a:srgbClr val="613318"/>
    <a:srgbClr val="ADD632"/>
    <a:srgbClr val="FFCC00"/>
    <a:srgbClr val="000000"/>
    <a:srgbClr val="00334D"/>
    <a:srgbClr val="BD4F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18" autoAdjust="0"/>
    <p:restoredTop sz="98191" autoAdjust="0"/>
  </p:normalViewPr>
  <p:slideViewPr>
    <p:cSldViewPr snapToGrid="0">
      <p:cViewPr>
        <p:scale>
          <a:sx n="40" d="100"/>
          <a:sy n="40" d="100"/>
        </p:scale>
        <p:origin x="-1932" y="6864"/>
      </p:cViewPr>
      <p:guideLst>
        <p:guide orient="horz" pos="3241"/>
        <p:guide pos="132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D:\&#1056;&#1072;&#1073;&#1086;&#1090;&#1072;\&#1048;&#1085;&#1076;&#1077;&#1082;&#1089;%20&#1072;&#1082;&#1090;&#1080;&#1074;&#1085;&#1086;&#1075;&#1086;%20&#1089;&#1090;&#1072;&#1088;&#1077;&#1085;&#1080;&#1103;\&#1056;&#1072;&#1089;&#1095;&#1077;&#1090;&#1099;\&#1069;&#1083;&#1072;&#1089;&#1090;&#1080;&#1095;&#1085;&#1086;&#1089;&#1090;&#110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'Physical safety'!$E$1</c:f>
              <c:strCache>
                <c:ptCount val="1"/>
                <c:pt idx="0">
                  <c:v>How often, if at all, do you worry about becoming a victim of violent crime?</c:v>
                </c:pt>
              </c:strCache>
            </c:strRef>
          </c:tx>
          <c:invertIfNegative val="0"/>
          <c:cat>
            <c:strRef>
              <c:f>'Physical safety'!$A$2:$A$25</c:f>
              <c:strCache>
                <c:ptCount val="24"/>
                <c:pt idx="0">
                  <c:v>Austria</c:v>
                </c:pt>
                <c:pt idx="1">
                  <c:v>Belgium</c:v>
                </c:pt>
                <c:pt idx="2">
                  <c:v>Bulgaria</c:v>
                </c:pt>
                <c:pt idx="3">
                  <c:v>Cyprus</c:v>
                </c:pt>
                <c:pt idx="4">
                  <c:v>Czech Republic</c:v>
                </c:pt>
                <c:pt idx="5">
                  <c:v>Denmark</c:v>
                </c:pt>
                <c:pt idx="6">
                  <c:v>Estonia</c:v>
                </c:pt>
                <c:pt idx="7">
                  <c:v>Finland</c:v>
                </c:pt>
                <c:pt idx="8">
                  <c:v>France</c:v>
                </c:pt>
                <c:pt idx="9">
                  <c:v>Germany</c:v>
                </c:pt>
                <c:pt idx="10">
                  <c:v>Greece</c:v>
                </c:pt>
                <c:pt idx="11">
                  <c:v>Hungary</c:v>
                </c:pt>
                <c:pt idx="12">
                  <c:v>Ireland</c:v>
                </c:pt>
                <c:pt idx="13">
                  <c:v>Latvia</c:v>
                </c:pt>
                <c:pt idx="14">
                  <c:v>Netherlands</c:v>
                </c:pt>
                <c:pt idx="15">
                  <c:v>Poland</c:v>
                </c:pt>
                <c:pt idx="16">
                  <c:v>Portugal</c:v>
                </c:pt>
                <c:pt idx="17">
                  <c:v>Romania</c:v>
                </c:pt>
                <c:pt idx="18">
                  <c:v>Russia</c:v>
                </c:pt>
                <c:pt idx="19">
                  <c:v>Slovakia</c:v>
                </c:pt>
                <c:pt idx="20">
                  <c:v>Slovenia</c:v>
                </c:pt>
                <c:pt idx="21">
                  <c:v>Spain</c:v>
                </c:pt>
                <c:pt idx="22">
                  <c:v>Sweden</c:v>
                </c:pt>
                <c:pt idx="23">
                  <c:v>United Kingdom</c:v>
                </c:pt>
              </c:strCache>
            </c:strRef>
          </c:cat>
          <c:val>
            <c:numRef>
              <c:f>'Physical safety'!$B$2:$B$25</c:f>
              <c:numCache>
                <c:formatCode>0.0</c:formatCode>
                <c:ptCount val="24"/>
                <c:pt idx="0">
                  <c:v>83.9</c:v>
                </c:pt>
                <c:pt idx="1">
                  <c:v>78.150000000000006</c:v>
                </c:pt>
                <c:pt idx="2">
                  <c:v>62.72</c:v>
                </c:pt>
                <c:pt idx="3">
                  <c:v>83.29</c:v>
                </c:pt>
                <c:pt idx="4">
                  <c:v>89.81</c:v>
                </c:pt>
                <c:pt idx="5">
                  <c:v>92.13</c:v>
                </c:pt>
                <c:pt idx="6">
                  <c:v>77.37</c:v>
                </c:pt>
                <c:pt idx="7">
                  <c:v>86.52</c:v>
                </c:pt>
                <c:pt idx="8">
                  <c:v>65.91</c:v>
                </c:pt>
                <c:pt idx="9">
                  <c:v>88.98</c:v>
                </c:pt>
                <c:pt idx="10">
                  <c:v>54.21</c:v>
                </c:pt>
                <c:pt idx="11">
                  <c:v>87.38</c:v>
                </c:pt>
                <c:pt idx="12">
                  <c:v>81.55</c:v>
                </c:pt>
                <c:pt idx="13">
                  <c:v>83.47</c:v>
                </c:pt>
                <c:pt idx="14">
                  <c:v>88.22</c:v>
                </c:pt>
                <c:pt idx="15">
                  <c:v>95.13</c:v>
                </c:pt>
                <c:pt idx="16">
                  <c:v>61.95</c:v>
                </c:pt>
                <c:pt idx="17">
                  <c:v>69.510000000000005</c:v>
                </c:pt>
                <c:pt idx="18">
                  <c:v>80.7</c:v>
                </c:pt>
                <c:pt idx="19">
                  <c:v>56.17</c:v>
                </c:pt>
                <c:pt idx="20">
                  <c:v>95.01</c:v>
                </c:pt>
                <c:pt idx="21">
                  <c:v>64.680000000000007</c:v>
                </c:pt>
                <c:pt idx="22">
                  <c:v>85.21</c:v>
                </c:pt>
                <c:pt idx="23">
                  <c:v>85.5</c:v>
                </c:pt>
              </c:numCache>
            </c:numRef>
          </c:val>
        </c:ser>
        <c:ser>
          <c:idx val="1"/>
          <c:order val="1"/>
          <c:tx>
            <c:strRef>
              <c:f>'Physical safety'!$F$1</c:f>
              <c:strCache>
                <c:ptCount val="1"/>
                <c:pt idx="0">
                  <c:v>How safe do you – or – would you – feel walking alone in this area after dark?</c:v>
                </c:pt>
              </c:strCache>
            </c:strRef>
          </c:tx>
          <c:invertIfNegative val="0"/>
          <c:cat>
            <c:strRef>
              <c:f>'Physical safety'!$A$2:$A$25</c:f>
              <c:strCache>
                <c:ptCount val="24"/>
                <c:pt idx="0">
                  <c:v>Austria</c:v>
                </c:pt>
                <c:pt idx="1">
                  <c:v>Belgium</c:v>
                </c:pt>
                <c:pt idx="2">
                  <c:v>Bulgaria</c:v>
                </c:pt>
                <c:pt idx="3">
                  <c:v>Cyprus</c:v>
                </c:pt>
                <c:pt idx="4">
                  <c:v>Czech Republic</c:v>
                </c:pt>
                <c:pt idx="5">
                  <c:v>Denmark</c:v>
                </c:pt>
                <c:pt idx="6">
                  <c:v>Estonia</c:v>
                </c:pt>
                <c:pt idx="7">
                  <c:v>Finland</c:v>
                </c:pt>
                <c:pt idx="8">
                  <c:v>France</c:v>
                </c:pt>
                <c:pt idx="9">
                  <c:v>Germany</c:v>
                </c:pt>
                <c:pt idx="10">
                  <c:v>Greece</c:v>
                </c:pt>
                <c:pt idx="11">
                  <c:v>Hungary</c:v>
                </c:pt>
                <c:pt idx="12">
                  <c:v>Ireland</c:v>
                </c:pt>
                <c:pt idx="13">
                  <c:v>Latvia</c:v>
                </c:pt>
                <c:pt idx="14">
                  <c:v>Netherlands</c:v>
                </c:pt>
                <c:pt idx="15">
                  <c:v>Poland</c:v>
                </c:pt>
                <c:pt idx="16">
                  <c:v>Portugal</c:v>
                </c:pt>
                <c:pt idx="17">
                  <c:v>Romania</c:v>
                </c:pt>
                <c:pt idx="18">
                  <c:v>Russia</c:v>
                </c:pt>
                <c:pt idx="19">
                  <c:v>Slovakia</c:v>
                </c:pt>
                <c:pt idx="20">
                  <c:v>Slovenia</c:v>
                </c:pt>
                <c:pt idx="21">
                  <c:v>Spain</c:v>
                </c:pt>
                <c:pt idx="22">
                  <c:v>Sweden</c:v>
                </c:pt>
                <c:pt idx="23">
                  <c:v>United Kingdom</c:v>
                </c:pt>
              </c:strCache>
            </c:strRef>
          </c:cat>
          <c:val>
            <c:numRef>
              <c:f>'Physical safety'!$C$2:$C$25</c:f>
              <c:numCache>
                <c:formatCode>0.0</c:formatCode>
                <c:ptCount val="24"/>
                <c:pt idx="0">
                  <c:v>68.650000000000006</c:v>
                </c:pt>
                <c:pt idx="1">
                  <c:v>76.489999999999995</c:v>
                </c:pt>
                <c:pt idx="2">
                  <c:v>51.92</c:v>
                </c:pt>
                <c:pt idx="3">
                  <c:v>71.709999999999994</c:v>
                </c:pt>
                <c:pt idx="4">
                  <c:v>66.040000000000006</c:v>
                </c:pt>
                <c:pt idx="5">
                  <c:v>85.99</c:v>
                </c:pt>
                <c:pt idx="6">
                  <c:v>64.11</c:v>
                </c:pt>
                <c:pt idx="7">
                  <c:v>86.16</c:v>
                </c:pt>
                <c:pt idx="8">
                  <c:v>68.14</c:v>
                </c:pt>
                <c:pt idx="9">
                  <c:v>75.709999999999994</c:v>
                </c:pt>
                <c:pt idx="10">
                  <c:v>46.65</c:v>
                </c:pt>
                <c:pt idx="11">
                  <c:v>59.47</c:v>
                </c:pt>
                <c:pt idx="12">
                  <c:v>71.930000000000007</c:v>
                </c:pt>
                <c:pt idx="13">
                  <c:v>39.86</c:v>
                </c:pt>
                <c:pt idx="14">
                  <c:v>80.34</c:v>
                </c:pt>
                <c:pt idx="15">
                  <c:v>79.900000000000006</c:v>
                </c:pt>
                <c:pt idx="16">
                  <c:v>66.39</c:v>
                </c:pt>
                <c:pt idx="17">
                  <c:v>63.57</c:v>
                </c:pt>
                <c:pt idx="18">
                  <c:v>57.1</c:v>
                </c:pt>
                <c:pt idx="19">
                  <c:v>62.17</c:v>
                </c:pt>
                <c:pt idx="20">
                  <c:v>90.87</c:v>
                </c:pt>
                <c:pt idx="21">
                  <c:v>74.36</c:v>
                </c:pt>
                <c:pt idx="22">
                  <c:v>81.16</c:v>
                </c:pt>
                <c:pt idx="23">
                  <c:v>67.44</c:v>
                </c:pt>
              </c:numCache>
            </c:numRef>
          </c:val>
        </c:ser>
        <c:dLbls>
          <c:showLegendKey val="0"/>
          <c:showVal val="0"/>
          <c:showCatName val="0"/>
          <c:showSerName val="0"/>
          <c:showPercent val="0"/>
          <c:showBubbleSize val="0"/>
        </c:dLbls>
        <c:gapWidth val="150"/>
        <c:axId val="83538944"/>
        <c:axId val="80669504"/>
      </c:barChart>
      <c:catAx>
        <c:axId val="83538944"/>
        <c:scaling>
          <c:orientation val="minMax"/>
        </c:scaling>
        <c:delete val="0"/>
        <c:axPos val="b"/>
        <c:majorTickMark val="out"/>
        <c:minorTickMark val="none"/>
        <c:tickLblPos val="nextTo"/>
        <c:crossAx val="80669504"/>
        <c:crosses val="autoZero"/>
        <c:auto val="1"/>
        <c:lblAlgn val="ctr"/>
        <c:lblOffset val="100"/>
        <c:noMultiLvlLbl val="0"/>
      </c:catAx>
      <c:valAx>
        <c:axId val="80669504"/>
        <c:scaling>
          <c:orientation val="minMax"/>
        </c:scaling>
        <c:delete val="0"/>
        <c:axPos val="l"/>
        <c:majorGridlines/>
        <c:title>
          <c:tx>
            <c:rich>
              <a:bodyPr rot="-5400000" vert="horz"/>
              <a:lstStyle/>
              <a:p>
                <a:pPr>
                  <a:defRPr/>
                </a:pPr>
                <a:r>
                  <a:rPr lang="en-US"/>
                  <a:t>Percentage</a:t>
                </a:r>
                <a:endParaRPr lang="ru-RU"/>
              </a:p>
            </c:rich>
          </c:tx>
          <c:layout/>
          <c:overlay val="0"/>
        </c:title>
        <c:numFmt formatCode="0" sourceLinked="0"/>
        <c:majorTickMark val="out"/>
        <c:minorTickMark val="none"/>
        <c:tickLblPos val="nextTo"/>
        <c:crossAx val="83538944"/>
        <c:crosses val="autoZero"/>
        <c:crossBetween val="between"/>
      </c:valAx>
    </c:plotArea>
    <c:legend>
      <c:legendPos val="t"/>
      <c:layout>
        <c:manualLayout>
          <c:xMode val="edge"/>
          <c:yMode val="edge"/>
          <c:x val="1.1187787130835639E-2"/>
          <c:y val="4.1761387242518148E-2"/>
          <c:w val="0.97619929644487813"/>
          <c:h val="0.10195311657597171"/>
        </c:manualLayout>
      </c:layout>
      <c:overlay val="0"/>
    </c:legend>
    <c:plotVisOnly val="1"/>
    <c:dispBlanksAs val="gap"/>
    <c:showDLblsOverMax val="0"/>
  </c:chart>
  <c:spPr>
    <a:solidFill>
      <a:sysClr val="window" lastClr="FFFFFF"/>
    </a:solidFill>
  </c:spPr>
  <c:txPr>
    <a:bodyPr/>
    <a:lstStyle/>
    <a:p>
      <a:pPr>
        <a:defRPr sz="2400"/>
      </a:pPr>
      <a:endParaRPr lang="ru-RU"/>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radarChart>
        <c:radarStyle val="marker"/>
        <c:varyColors val="0"/>
        <c:ser>
          <c:idx val="0"/>
          <c:order val="0"/>
          <c:tx>
            <c:strRef>
              <c:f>'График сравнения с ЕС'!$A$2</c:f>
              <c:strCache>
                <c:ptCount val="1"/>
                <c:pt idx="0">
                  <c:v>The best practice</c:v>
                </c:pt>
              </c:strCache>
            </c:strRef>
          </c:tx>
          <c:marker>
            <c:symbol val="none"/>
          </c:marker>
          <c:dLbls>
            <c:delete val="1"/>
          </c:dLbls>
          <c:cat>
            <c:strRef>
              <c:f>'График сравнения с ЕС'!$B$1:$E$1</c:f>
              <c:strCache>
                <c:ptCount val="4"/>
                <c:pt idx="0">
                  <c:v>Employment</c:v>
                </c:pt>
                <c:pt idx="1">
                  <c:v>Participation in society</c:v>
                </c:pt>
                <c:pt idx="2">
                  <c:v>Independent and secure living</c:v>
                </c:pt>
                <c:pt idx="3">
                  <c:v>Capacity and enabling environment for active ageing </c:v>
                </c:pt>
              </c:strCache>
            </c:strRef>
          </c:cat>
          <c:val>
            <c:numRef>
              <c:f>'График сравнения с ЕС'!$B$2:$E$2</c:f>
              <c:numCache>
                <c:formatCode>General</c:formatCode>
                <c:ptCount val="4"/>
                <c:pt idx="0">
                  <c:v>41.6</c:v>
                </c:pt>
                <c:pt idx="1">
                  <c:v>25.2</c:v>
                </c:pt>
                <c:pt idx="2">
                  <c:v>78.900000000000006</c:v>
                </c:pt>
                <c:pt idx="3">
                  <c:v>68.599999999999994</c:v>
                </c:pt>
              </c:numCache>
            </c:numRef>
          </c:val>
        </c:ser>
        <c:ser>
          <c:idx val="1"/>
          <c:order val="1"/>
          <c:tx>
            <c:strRef>
              <c:f>'График сравнения с ЕС'!$A$3</c:f>
              <c:strCache>
                <c:ptCount val="1"/>
                <c:pt idx="0">
                  <c:v>EU</c:v>
                </c:pt>
              </c:strCache>
            </c:strRef>
          </c:tx>
          <c:marker>
            <c:symbol val="none"/>
          </c:marker>
          <c:dLbls>
            <c:delete val="1"/>
          </c:dLbls>
          <c:cat>
            <c:strRef>
              <c:f>'График сравнения с ЕС'!$B$1:$E$1</c:f>
              <c:strCache>
                <c:ptCount val="4"/>
                <c:pt idx="0">
                  <c:v>Employment</c:v>
                </c:pt>
                <c:pt idx="1">
                  <c:v>Participation in society</c:v>
                </c:pt>
                <c:pt idx="2">
                  <c:v>Independent and secure living</c:v>
                </c:pt>
                <c:pt idx="3">
                  <c:v>Capacity and enabling environment for active ageing </c:v>
                </c:pt>
              </c:strCache>
            </c:strRef>
          </c:cat>
          <c:val>
            <c:numRef>
              <c:f>'График сравнения с ЕС'!$B$3:$E$3</c:f>
              <c:numCache>
                <c:formatCode>General</c:formatCode>
                <c:ptCount val="4"/>
                <c:pt idx="0">
                  <c:v>27</c:v>
                </c:pt>
                <c:pt idx="1">
                  <c:v>18.100000000000001</c:v>
                </c:pt>
                <c:pt idx="2">
                  <c:v>70.099999999999994</c:v>
                </c:pt>
                <c:pt idx="3">
                  <c:v>53.9</c:v>
                </c:pt>
              </c:numCache>
            </c:numRef>
          </c:val>
        </c:ser>
        <c:ser>
          <c:idx val="2"/>
          <c:order val="2"/>
          <c:tx>
            <c:strRef>
              <c:f>'График сравнения с ЕС'!$A$4</c:f>
              <c:strCache>
                <c:ptCount val="1"/>
                <c:pt idx="0">
                  <c:v>Russia</c:v>
                </c:pt>
              </c:strCache>
            </c:strRef>
          </c:tx>
          <c:spPr>
            <a:ln w="50800"/>
          </c:spPr>
          <c:marker>
            <c:symbol val="none"/>
          </c:marker>
          <c:dLbls>
            <c:delete val="1"/>
          </c:dLbls>
          <c:cat>
            <c:strRef>
              <c:f>'График сравнения с ЕС'!$B$1:$E$1</c:f>
              <c:strCache>
                <c:ptCount val="4"/>
                <c:pt idx="0">
                  <c:v>Employment</c:v>
                </c:pt>
                <c:pt idx="1">
                  <c:v>Participation in society</c:v>
                </c:pt>
                <c:pt idx="2">
                  <c:v>Independent and secure living</c:v>
                </c:pt>
                <c:pt idx="3">
                  <c:v>Capacity and enabling environment for active ageing </c:v>
                </c:pt>
              </c:strCache>
            </c:strRef>
          </c:cat>
          <c:val>
            <c:numRef>
              <c:f>'График сравнения с ЕС'!$B$4:$E$4</c:f>
              <c:numCache>
                <c:formatCode>General</c:formatCode>
                <c:ptCount val="4"/>
                <c:pt idx="0">
                  <c:v>25.1</c:v>
                </c:pt>
                <c:pt idx="1">
                  <c:v>15.7</c:v>
                </c:pt>
                <c:pt idx="2">
                  <c:v>59.3</c:v>
                </c:pt>
                <c:pt idx="3">
                  <c:v>54.9</c:v>
                </c:pt>
              </c:numCache>
            </c:numRef>
          </c:val>
        </c:ser>
        <c:dLbls>
          <c:showLegendKey val="0"/>
          <c:showVal val="1"/>
          <c:showCatName val="0"/>
          <c:showSerName val="0"/>
          <c:showPercent val="0"/>
          <c:showBubbleSize val="0"/>
        </c:dLbls>
        <c:axId val="83540992"/>
        <c:axId val="90024192"/>
      </c:radarChart>
      <c:catAx>
        <c:axId val="83540992"/>
        <c:scaling>
          <c:orientation val="minMax"/>
        </c:scaling>
        <c:delete val="0"/>
        <c:axPos val="b"/>
        <c:majorGridlines/>
        <c:majorTickMark val="none"/>
        <c:minorTickMark val="none"/>
        <c:tickLblPos val="nextTo"/>
        <c:spPr>
          <a:ln w="9525">
            <a:noFill/>
          </a:ln>
        </c:spPr>
        <c:crossAx val="90024192"/>
        <c:crosses val="autoZero"/>
        <c:auto val="1"/>
        <c:lblAlgn val="ctr"/>
        <c:lblOffset val="100"/>
        <c:noMultiLvlLbl val="0"/>
      </c:catAx>
      <c:valAx>
        <c:axId val="90024192"/>
        <c:scaling>
          <c:orientation val="minMax"/>
        </c:scaling>
        <c:delete val="0"/>
        <c:axPos val="l"/>
        <c:majorGridlines/>
        <c:numFmt formatCode="General" sourceLinked="1"/>
        <c:majorTickMark val="none"/>
        <c:minorTickMark val="none"/>
        <c:tickLblPos val="nextTo"/>
        <c:txPr>
          <a:bodyPr rot="0" vert="horz"/>
          <a:lstStyle/>
          <a:p>
            <a:pPr>
              <a:defRPr sz="1600"/>
            </a:pPr>
            <a:endParaRPr lang="ru-RU"/>
          </a:p>
        </c:txPr>
        <c:crossAx val="83540992"/>
        <c:crosses val="autoZero"/>
        <c:crossBetween val="between"/>
        <c:majorUnit val="20"/>
      </c:valAx>
      <c:spPr>
        <a:noFill/>
        <a:ln w="25400">
          <a:noFill/>
        </a:ln>
      </c:spPr>
    </c:plotArea>
    <c:legend>
      <c:legendPos val="t"/>
      <c:layout/>
      <c:overlay val="0"/>
    </c:legend>
    <c:plotVisOnly val="1"/>
    <c:dispBlanksAs val="gap"/>
    <c:showDLblsOverMax val="0"/>
  </c:chart>
  <c:txPr>
    <a:bodyPr/>
    <a:lstStyle/>
    <a:p>
      <a:pPr>
        <a:defRPr sz="2400"/>
      </a:pPr>
      <a:endParaRPr lang="ru-RU"/>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5" rIns="93170" bIns="4658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0" tIns="46585" rIns="93170" bIns="46585" rtlCol="0"/>
          <a:lstStyle>
            <a:lvl1pPr algn="r">
              <a:defRPr sz="1200"/>
            </a:lvl1pPr>
          </a:lstStyle>
          <a:p>
            <a:fld id="{302F586B-0015-43FB-918D-31E1A09780E3}" type="datetimeFigureOut">
              <a:rPr lang="en-US" smtClean="0"/>
              <a:t>9/21/2015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0" tIns="46585" rIns="93170" bIns="4658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0" tIns="46585" rIns="93170" bIns="46585" rtlCol="0" anchor="b"/>
          <a:lstStyle>
            <a:lvl1pPr algn="r">
              <a:defRPr sz="1200"/>
            </a:lvl1pPr>
          </a:lstStyle>
          <a:p>
            <a:fld id="{5F29C2D4-4424-41A2-A90C-29D31B733A95}" type="slidenum">
              <a:rPr lang="en-US" smtClean="0"/>
              <a:t>‹#›</a:t>
            </a:fld>
            <a:endParaRPr lang="en-US"/>
          </a:p>
        </p:txBody>
      </p:sp>
    </p:spTree>
    <p:extLst>
      <p:ext uri="{BB962C8B-B14F-4D97-AF65-F5344CB8AC3E}">
        <p14:creationId xmlns:p14="http://schemas.microsoft.com/office/powerpoint/2010/main" val="3955513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CEAF96C-0DD1-4DCA-AB4B-687076CBD6E7}" type="datetimeFigureOut">
              <a:rPr lang="en-US" smtClean="0"/>
              <a:t>9/21/2015</a:t>
            </a:fld>
            <a:endParaRPr lang="en-US"/>
          </a:p>
        </p:txBody>
      </p:sp>
      <p:sp>
        <p:nvSpPr>
          <p:cNvPr id="4" name="Slide Image Placeholder 3"/>
          <p:cNvSpPr>
            <a:spLocks noGrp="1" noRot="1" noChangeAspect="1"/>
          </p:cNvSpPr>
          <p:nvPr>
            <p:ph type="sldImg" idx="2"/>
          </p:nvPr>
        </p:nvSpPr>
        <p:spPr>
          <a:xfrm>
            <a:off x="2271713" y="696913"/>
            <a:ext cx="246697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9DA5243-CE1B-4274-BAA7-73DD5174F0FC}" type="slidenum">
              <a:rPr lang="en-US" smtClean="0"/>
              <a:t>‹#›</a:t>
            </a:fld>
            <a:endParaRPr lang="en-US"/>
          </a:p>
        </p:txBody>
      </p:sp>
    </p:spTree>
    <p:extLst>
      <p:ext uri="{BB962C8B-B14F-4D97-AF65-F5344CB8AC3E}">
        <p14:creationId xmlns:p14="http://schemas.microsoft.com/office/powerpoint/2010/main" val="3507094979"/>
      </p:ext>
    </p:extLst>
  </p:cSld>
  <p:clrMap bg1="lt1" tx1="dk1" bg2="lt2" tx2="dk2" accent1="accent1" accent2="accent2" accent3="accent3" accent4="accent4" accent5="accent5" accent6="accent6" hlink="hlink" folHlink="folHlink"/>
  <p:notesStyle>
    <a:lvl1pPr marL="0" algn="l" defTabSz="869777" rtl="0" eaLnBrk="1" latinLnBrk="0" hangingPunct="1">
      <a:defRPr sz="1100" kern="1200">
        <a:solidFill>
          <a:schemeClr val="tx1"/>
        </a:solidFill>
        <a:latin typeface="+mn-lt"/>
        <a:ea typeface="+mn-ea"/>
        <a:cs typeface="+mn-cs"/>
      </a:defRPr>
    </a:lvl1pPr>
    <a:lvl2pPr marL="434889" algn="l" defTabSz="869777" rtl="0" eaLnBrk="1" latinLnBrk="0" hangingPunct="1">
      <a:defRPr sz="1100" kern="1200">
        <a:solidFill>
          <a:schemeClr val="tx1"/>
        </a:solidFill>
        <a:latin typeface="+mn-lt"/>
        <a:ea typeface="+mn-ea"/>
        <a:cs typeface="+mn-cs"/>
      </a:defRPr>
    </a:lvl2pPr>
    <a:lvl3pPr marL="869777" algn="l" defTabSz="869777" rtl="0" eaLnBrk="1" latinLnBrk="0" hangingPunct="1">
      <a:defRPr sz="1100" kern="1200">
        <a:solidFill>
          <a:schemeClr val="tx1"/>
        </a:solidFill>
        <a:latin typeface="+mn-lt"/>
        <a:ea typeface="+mn-ea"/>
        <a:cs typeface="+mn-cs"/>
      </a:defRPr>
    </a:lvl3pPr>
    <a:lvl4pPr marL="1304666" algn="l" defTabSz="869777" rtl="0" eaLnBrk="1" latinLnBrk="0" hangingPunct="1">
      <a:defRPr sz="1100" kern="1200">
        <a:solidFill>
          <a:schemeClr val="tx1"/>
        </a:solidFill>
        <a:latin typeface="+mn-lt"/>
        <a:ea typeface="+mn-ea"/>
        <a:cs typeface="+mn-cs"/>
      </a:defRPr>
    </a:lvl4pPr>
    <a:lvl5pPr marL="1739555" algn="l" defTabSz="869777" rtl="0" eaLnBrk="1" latinLnBrk="0" hangingPunct="1">
      <a:defRPr sz="1100" kern="1200">
        <a:solidFill>
          <a:schemeClr val="tx1"/>
        </a:solidFill>
        <a:latin typeface="+mn-lt"/>
        <a:ea typeface="+mn-ea"/>
        <a:cs typeface="+mn-cs"/>
      </a:defRPr>
    </a:lvl5pPr>
    <a:lvl6pPr marL="2174443" algn="l" defTabSz="869777" rtl="0" eaLnBrk="1" latinLnBrk="0" hangingPunct="1">
      <a:defRPr sz="1100" kern="1200">
        <a:solidFill>
          <a:schemeClr val="tx1"/>
        </a:solidFill>
        <a:latin typeface="+mn-lt"/>
        <a:ea typeface="+mn-ea"/>
        <a:cs typeface="+mn-cs"/>
      </a:defRPr>
    </a:lvl6pPr>
    <a:lvl7pPr marL="2609332" algn="l" defTabSz="869777" rtl="0" eaLnBrk="1" latinLnBrk="0" hangingPunct="1">
      <a:defRPr sz="1100" kern="1200">
        <a:solidFill>
          <a:schemeClr val="tx1"/>
        </a:solidFill>
        <a:latin typeface="+mn-lt"/>
        <a:ea typeface="+mn-ea"/>
        <a:cs typeface="+mn-cs"/>
      </a:defRPr>
    </a:lvl7pPr>
    <a:lvl8pPr marL="3044220" algn="l" defTabSz="869777" rtl="0" eaLnBrk="1" latinLnBrk="0" hangingPunct="1">
      <a:defRPr sz="1100" kern="1200">
        <a:solidFill>
          <a:schemeClr val="tx1"/>
        </a:solidFill>
        <a:latin typeface="+mn-lt"/>
        <a:ea typeface="+mn-ea"/>
        <a:cs typeface="+mn-cs"/>
      </a:defRPr>
    </a:lvl8pPr>
    <a:lvl9pPr marL="3479109" algn="l" defTabSz="86977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696913"/>
            <a:ext cx="2466975"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DA5243-CE1B-4274-BAA7-73DD5174F0FC}" type="slidenum">
              <a:rPr lang="en-US" smtClean="0"/>
              <a:t>1</a:t>
            </a:fld>
            <a:endParaRPr lang="en-US"/>
          </a:p>
        </p:txBody>
      </p:sp>
    </p:spTree>
    <p:extLst>
      <p:ext uri="{BB962C8B-B14F-4D97-AF65-F5344CB8AC3E}">
        <p14:creationId xmlns:p14="http://schemas.microsoft.com/office/powerpoint/2010/main" val="276074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5"/>
          <p:cNvSpPr>
            <a:spLocks noGrp="1"/>
          </p:cNvSpPr>
          <p:nvPr>
            <p:ph type="body" sz="quarter" idx="15" hasCustomPrompt="1"/>
          </p:nvPr>
        </p:nvSpPr>
        <p:spPr>
          <a:xfrm>
            <a:off x="-25813" y="306469"/>
            <a:ext cx="30293088" cy="3789073"/>
          </a:xfrm>
        </p:spPr>
        <p:txBody>
          <a:bodyPr>
            <a:noAutofit/>
          </a:bodyPr>
          <a:lstStyle>
            <a:lvl1pPr marL="0" marR="0" indent="0" algn="ctr" defTabSz="3577545" rtl="0" eaLnBrk="1" fontAlgn="auto" latinLnBrk="0" hangingPunct="1">
              <a:lnSpc>
                <a:spcPct val="100000"/>
              </a:lnSpc>
              <a:spcBef>
                <a:spcPts val="1427"/>
              </a:spcBef>
              <a:spcAft>
                <a:spcPts val="0"/>
              </a:spcAft>
              <a:buClrTx/>
              <a:buSzTx/>
              <a:buFontTx/>
              <a:buNone/>
              <a:tabLst/>
              <a:defRPr sz="5800" baseline="0">
                <a:solidFill>
                  <a:schemeClr val="tx2">
                    <a:lumMod val="50000"/>
                  </a:schemeClr>
                </a:solidFill>
                <a:latin typeface="Arial" pitchFamily="34" charset="0"/>
                <a:cs typeface="Arial" pitchFamily="34" charset="0"/>
              </a:defRPr>
            </a:lvl1pPr>
            <a:lvl2pPr marL="1788773" indent="0">
              <a:buFontTx/>
              <a:buNone/>
              <a:defRPr/>
            </a:lvl2pPr>
            <a:lvl3pPr marL="3577545" indent="0">
              <a:buFontTx/>
              <a:buNone/>
              <a:defRPr/>
            </a:lvl3pPr>
            <a:lvl4pPr marL="5366318" indent="0">
              <a:buFontTx/>
              <a:buNone/>
              <a:defRPr/>
            </a:lvl4pPr>
            <a:lvl5pPr marL="7155090" indent="0">
              <a:buFontTx/>
              <a:buNone/>
              <a:defRPr/>
            </a:lvl5pPr>
          </a:lstStyle>
          <a:p>
            <a:pPr marL="0" marR="0" lvl="0" indent="0" algn="ctr" defTabSz="3577545" rtl="0" eaLnBrk="1" fontAlgn="auto" latinLnBrk="0" hangingPunct="1">
              <a:lnSpc>
                <a:spcPct val="100000"/>
              </a:lnSpc>
              <a:spcBef>
                <a:spcPct val="20000"/>
              </a:spcBef>
              <a:spcAft>
                <a:spcPts val="0"/>
              </a:spcAft>
              <a:buClrTx/>
              <a:buSzTx/>
              <a:buFontTx/>
              <a:buNone/>
              <a:tabLst/>
              <a:defRPr/>
            </a:pPr>
            <a:r>
              <a:rPr lang="en-US" dirty="0" smtClean="0"/>
              <a:t>This is a Scientific Poster Template created by </a:t>
            </a:r>
            <a:r>
              <a:rPr lang="en-US" dirty="0" err="1" smtClean="0"/>
              <a:t>Graphicsland</a:t>
            </a:r>
            <a:r>
              <a:rPr lang="en-US" dirty="0" smtClean="0"/>
              <a:t> </a:t>
            </a:r>
            <a:br>
              <a:rPr lang="en-US" dirty="0" smtClean="0"/>
            </a:br>
            <a:r>
              <a:rPr lang="en-US" dirty="0" smtClean="0"/>
              <a:t>&amp; MakeSigns.com. Your poster title would go on these lines. </a:t>
            </a:r>
          </a:p>
        </p:txBody>
      </p:sp>
      <p:sp>
        <p:nvSpPr>
          <p:cNvPr id="3" name="Text Placeholder 5"/>
          <p:cNvSpPr>
            <a:spLocks noGrp="1"/>
          </p:cNvSpPr>
          <p:nvPr>
            <p:ph type="body" sz="quarter" idx="16" hasCustomPrompt="1"/>
          </p:nvPr>
        </p:nvSpPr>
        <p:spPr>
          <a:xfrm>
            <a:off x="-25813" y="3461300"/>
            <a:ext cx="30293088" cy="2202645"/>
          </a:xfrm>
        </p:spPr>
        <p:txBody>
          <a:bodyPr>
            <a:noAutofit/>
          </a:bodyPr>
          <a:lstStyle>
            <a:lvl1pPr marL="0" marR="0" indent="0" algn="ctr" defTabSz="3577545" rtl="0" eaLnBrk="1" fontAlgn="auto" latinLnBrk="0" hangingPunct="1">
              <a:lnSpc>
                <a:spcPct val="100000"/>
              </a:lnSpc>
              <a:spcBef>
                <a:spcPts val="571"/>
              </a:spcBef>
              <a:spcAft>
                <a:spcPts val="0"/>
              </a:spcAft>
              <a:buClrTx/>
              <a:buSzTx/>
              <a:buFontTx/>
              <a:buNone/>
              <a:tabLst/>
              <a:defRPr sz="6300" baseline="0">
                <a:solidFill>
                  <a:schemeClr val="tx2">
                    <a:lumMod val="50000"/>
                  </a:schemeClr>
                </a:solidFill>
                <a:latin typeface="Arial" pitchFamily="34" charset="0"/>
                <a:cs typeface="Arial" pitchFamily="34" charset="0"/>
              </a:defRPr>
            </a:lvl1pPr>
            <a:lvl2pPr marL="1788773" indent="0">
              <a:buFontTx/>
              <a:buNone/>
              <a:defRPr/>
            </a:lvl2pPr>
            <a:lvl3pPr marL="3577545" indent="0">
              <a:buFontTx/>
              <a:buNone/>
              <a:defRPr/>
            </a:lvl3pPr>
            <a:lvl4pPr marL="5366318" indent="0">
              <a:buFontTx/>
              <a:buNone/>
              <a:defRPr/>
            </a:lvl4pPr>
            <a:lvl5pPr marL="7155090" indent="0">
              <a:buFontTx/>
              <a:buNone/>
              <a:defRPr/>
            </a:lvl5pPr>
          </a:lstStyle>
          <a:p>
            <a:pPr algn="ctr">
              <a:spcBef>
                <a:spcPts val="600"/>
              </a:spcBef>
            </a:pPr>
            <a:r>
              <a:rPr lang="en-US" sz="5700" dirty="0" smtClean="0">
                <a:solidFill>
                  <a:schemeClr val="tx2">
                    <a:lumMod val="50000"/>
                  </a:schemeClr>
                </a:solidFill>
                <a:latin typeface="Franklin Gothic Medium" pitchFamily="34" charset="0"/>
              </a:rPr>
              <a:t>Author’s Name Here</a:t>
            </a:r>
            <a:br>
              <a:rPr lang="en-US" sz="5700" dirty="0" smtClean="0">
                <a:solidFill>
                  <a:schemeClr val="tx2">
                    <a:lumMod val="50000"/>
                  </a:schemeClr>
                </a:solidFill>
                <a:latin typeface="Franklin Gothic Medium" pitchFamily="34" charset="0"/>
              </a:rPr>
            </a:br>
            <a:r>
              <a:rPr lang="en-US" sz="5700" dirty="0" smtClean="0">
                <a:solidFill>
                  <a:schemeClr val="tx2">
                    <a:lumMod val="50000"/>
                  </a:schemeClr>
                </a:solidFill>
                <a:latin typeface="Arial" pitchFamily="34" charset="0"/>
                <a:cs typeface="Arial" pitchFamily="34" charset="0"/>
              </a:rPr>
              <a:t>University</a:t>
            </a:r>
            <a:r>
              <a:rPr lang="en-US" sz="5700" dirty="0" smtClean="0">
                <a:solidFill>
                  <a:schemeClr val="tx2">
                    <a:lumMod val="50000"/>
                  </a:schemeClr>
                </a:solidFill>
                <a:latin typeface="Franklin Gothic Medium" pitchFamily="34" charset="0"/>
              </a:rPr>
              <a:t> Name Here</a:t>
            </a:r>
            <a:endParaRPr lang="en-US" sz="5700" dirty="0">
              <a:solidFill>
                <a:schemeClr val="tx2">
                  <a:lumMod val="50000"/>
                </a:schemeClr>
              </a:solidFill>
              <a:latin typeface="Franklin Gothic Medium" pitchFamily="34" charset="0"/>
            </a:endParaRPr>
          </a:p>
        </p:txBody>
      </p:sp>
    </p:spTree>
    <p:extLst>
      <p:ext uri="{BB962C8B-B14F-4D97-AF65-F5344CB8AC3E}">
        <p14:creationId xmlns:p14="http://schemas.microsoft.com/office/powerpoint/2010/main" val="25695573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00552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3774" y="1713757"/>
            <a:ext cx="6810137" cy="3651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364" y="1713757"/>
            <a:ext cx="19925956" cy="3651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43487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99531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5" y="27499270"/>
            <a:ext cx="25727184" cy="8499411"/>
          </a:xfrm>
        </p:spPr>
        <p:txBody>
          <a:bodyPr anchor="t"/>
          <a:lstStyle>
            <a:lvl1pPr algn="l">
              <a:defRPr sz="157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5" y="18138026"/>
            <a:ext cx="25727184" cy="9361236"/>
          </a:xfrm>
        </p:spPr>
        <p:txBody>
          <a:bodyPr anchor="b"/>
          <a:lstStyle>
            <a:lvl1pPr marL="0" indent="0">
              <a:buNone/>
              <a:defRPr sz="7800">
                <a:solidFill>
                  <a:schemeClr val="tx1">
                    <a:tint val="75000"/>
                  </a:schemeClr>
                </a:solidFill>
              </a:defRPr>
            </a:lvl1pPr>
            <a:lvl2pPr marL="1788773" indent="0">
              <a:buNone/>
              <a:defRPr sz="7000">
                <a:solidFill>
                  <a:schemeClr val="tx1">
                    <a:tint val="75000"/>
                  </a:schemeClr>
                </a:solidFill>
              </a:defRPr>
            </a:lvl2pPr>
            <a:lvl3pPr marL="3577545" indent="0">
              <a:buNone/>
              <a:defRPr sz="6300">
                <a:solidFill>
                  <a:schemeClr val="tx1">
                    <a:tint val="75000"/>
                  </a:schemeClr>
                </a:solidFill>
              </a:defRPr>
            </a:lvl3pPr>
            <a:lvl4pPr marL="5366318" indent="0">
              <a:buNone/>
              <a:defRPr sz="5500">
                <a:solidFill>
                  <a:schemeClr val="tx1">
                    <a:tint val="75000"/>
                  </a:schemeClr>
                </a:solidFill>
              </a:defRPr>
            </a:lvl4pPr>
            <a:lvl5pPr marL="7155091" indent="0">
              <a:buNone/>
              <a:defRPr sz="5500">
                <a:solidFill>
                  <a:schemeClr val="tx1">
                    <a:tint val="75000"/>
                  </a:schemeClr>
                </a:solidFill>
              </a:defRPr>
            </a:lvl5pPr>
            <a:lvl6pPr marL="8943863" indent="0">
              <a:buNone/>
              <a:defRPr sz="5500">
                <a:solidFill>
                  <a:schemeClr val="tx1">
                    <a:tint val="75000"/>
                  </a:schemeClr>
                </a:solidFill>
              </a:defRPr>
            </a:lvl6pPr>
            <a:lvl7pPr marL="10732636" indent="0">
              <a:buNone/>
              <a:defRPr sz="5500">
                <a:solidFill>
                  <a:schemeClr val="tx1">
                    <a:tint val="75000"/>
                  </a:schemeClr>
                </a:solidFill>
              </a:defRPr>
            </a:lvl7pPr>
            <a:lvl8pPr marL="12521409" indent="0">
              <a:buNone/>
              <a:defRPr sz="5500">
                <a:solidFill>
                  <a:schemeClr val="tx1">
                    <a:tint val="75000"/>
                  </a:schemeClr>
                </a:solidFill>
              </a:defRPr>
            </a:lvl8pPr>
            <a:lvl9pPr marL="14310182" indent="0">
              <a:buNone/>
              <a:defRPr sz="5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14984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364" y="9985324"/>
            <a:ext cx="13368046" cy="28242220"/>
          </a:xfrm>
        </p:spPr>
        <p:txBody>
          <a:bodyPr/>
          <a:lstStyle>
            <a:lvl1pPr>
              <a:defRPr sz="10900"/>
            </a:lvl1pPr>
            <a:lvl2pPr>
              <a:defRPr sz="94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5865" y="9985324"/>
            <a:ext cx="13368046" cy="28242220"/>
          </a:xfrm>
        </p:spPr>
        <p:txBody>
          <a:bodyPr/>
          <a:lstStyle>
            <a:lvl1pPr>
              <a:defRPr sz="10900"/>
            </a:lvl1pPr>
            <a:lvl2pPr>
              <a:defRPr sz="94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EE5B7-680E-44FF-962F-3113FAB5030E}"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55832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369" y="9579177"/>
            <a:ext cx="13373303" cy="3992144"/>
          </a:xfrm>
        </p:spPr>
        <p:txBody>
          <a:bodyPr anchor="b"/>
          <a:lstStyle>
            <a:lvl1pPr marL="0" indent="0">
              <a:buNone/>
              <a:defRPr sz="9400" b="1"/>
            </a:lvl1pPr>
            <a:lvl2pPr marL="1788773" indent="0">
              <a:buNone/>
              <a:defRPr sz="7800" b="1"/>
            </a:lvl2pPr>
            <a:lvl3pPr marL="3577545" indent="0">
              <a:buNone/>
              <a:defRPr sz="7000" b="1"/>
            </a:lvl3pPr>
            <a:lvl4pPr marL="5366318" indent="0">
              <a:buNone/>
              <a:defRPr sz="6300" b="1"/>
            </a:lvl4pPr>
            <a:lvl5pPr marL="7155091" indent="0">
              <a:buNone/>
              <a:defRPr sz="6300" b="1"/>
            </a:lvl5pPr>
            <a:lvl6pPr marL="8943863" indent="0">
              <a:buNone/>
              <a:defRPr sz="6300" b="1"/>
            </a:lvl6pPr>
            <a:lvl7pPr marL="10732636" indent="0">
              <a:buNone/>
              <a:defRPr sz="6300" b="1"/>
            </a:lvl7pPr>
            <a:lvl8pPr marL="12521409" indent="0">
              <a:buNone/>
              <a:defRPr sz="6300" b="1"/>
            </a:lvl8pPr>
            <a:lvl9pPr marL="14310182" indent="0">
              <a:buNone/>
              <a:defRPr sz="6300" b="1"/>
            </a:lvl9pPr>
          </a:lstStyle>
          <a:p>
            <a:pPr lvl="0"/>
            <a:r>
              <a:rPr lang="en-US" smtClean="0"/>
              <a:t>Click to edit Master text styles</a:t>
            </a:r>
          </a:p>
        </p:txBody>
      </p:sp>
      <p:sp>
        <p:nvSpPr>
          <p:cNvPr id="4" name="Content Placeholder 3"/>
          <p:cNvSpPr>
            <a:spLocks noGrp="1"/>
          </p:cNvSpPr>
          <p:nvPr>
            <p:ph sz="half" idx="2"/>
          </p:nvPr>
        </p:nvSpPr>
        <p:spPr>
          <a:xfrm>
            <a:off x="1513369" y="13571321"/>
            <a:ext cx="13373303" cy="24656221"/>
          </a:xfrm>
        </p:spPr>
        <p:txBody>
          <a:bodyPr/>
          <a:lstStyle>
            <a:lvl1pPr>
              <a:defRPr sz="9400"/>
            </a:lvl1pPr>
            <a:lvl2pPr>
              <a:defRPr sz="78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356" y="9579177"/>
            <a:ext cx="13378556" cy="3992144"/>
          </a:xfrm>
        </p:spPr>
        <p:txBody>
          <a:bodyPr anchor="b"/>
          <a:lstStyle>
            <a:lvl1pPr marL="0" indent="0">
              <a:buNone/>
              <a:defRPr sz="9400" b="1"/>
            </a:lvl1pPr>
            <a:lvl2pPr marL="1788773" indent="0">
              <a:buNone/>
              <a:defRPr sz="7800" b="1"/>
            </a:lvl2pPr>
            <a:lvl3pPr marL="3577545" indent="0">
              <a:buNone/>
              <a:defRPr sz="7000" b="1"/>
            </a:lvl3pPr>
            <a:lvl4pPr marL="5366318" indent="0">
              <a:buNone/>
              <a:defRPr sz="6300" b="1"/>
            </a:lvl4pPr>
            <a:lvl5pPr marL="7155091" indent="0">
              <a:buNone/>
              <a:defRPr sz="6300" b="1"/>
            </a:lvl5pPr>
            <a:lvl6pPr marL="8943863" indent="0">
              <a:buNone/>
              <a:defRPr sz="6300" b="1"/>
            </a:lvl6pPr>
            <a:lvl7pPr marL="10732636" indent="0">
              <a:buNone/>
              <a:defRPr sz="6300" b="1"/>
            </a:lvl7pPr>
            <a:lvl8pPr marL="12521409" indent="0">
              <a:buNone/>
              <a:defRPr sz="6300" b="1"/>
            </a:lvl8pPr>
            <a:lvl9pPr marL="14310182" indent="0">
              <a:buNone/>
              <a:defRPr sz="6300" b="1"/>
            </a:lvl9pPr>
          </a:lstStyle>
          <a:p>
            <a:pPr lvl="0"/>
            <a:r>
              <a:rPr lang="en-US" smtClean="0"/>
              <a:t>Click to edit Master text styles</a:t>
            </a:r>
          </a:p>
        </p:txBody>
      </p:sp>
      <p:sp>
        <p:nvSpPr>
          <p:cNvPr id="6" name="Content Placeholder 5"/>
          <p:cNvSpPr>
            <a:spLocks noGrp="1"/>
          </p:cNvSpPr>
          <p:nvPr>
            <p:ph sz="quarter" idx="4"/>
          </p:nvPr>
        </p:nvSpPr>
        <p:spPr>
          <a:xfrm>
            <a:off x="15375356" y="13571321"/>
            <a:ext cx="13378556" cy="24656221"/>
          </a:xfrm>
        </p:spPr>
        <p:txBody>
          <a:bodyPr/>
          <a:lstStyle>
            <a:lvl1pPr>
              <a:defRPr sz="9400"/>
            </a:lvl1pPr>
            <a:lvl2pPr>
              <a:defRPr sz="78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EE5B7-680E-44FF-962F-3113FAB5030E}"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13403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E5B7-680E-44FF-962F-3113FAB5030E}"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33511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398481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72" y="1703845"/>
            <a:ext cx="9957725" cy="7251246"/>
          </a:xfrm>
        </p:spPr>
        <p:txBody>
          <a:bodyPr anchor="b"/>
          <a:lstStyle>
            <a:lvl1pPr algn="l">
              <a:defRPr sz="7800" b="1"/>
            </a:lvl1pPr>
          </a:lstStyle>
          <a:p>
            <a:r>
              <a:rPr lang="en-US" smtClean="0"/>
              <a:t>Click to edit Master title style</a:t>
            </a:r>
            <a:endParaRPr lang="en-US"/>
          </a:p>
        </p:txBody>
      </p:sp>
      <p:sp>
        <p:nvSpPr>
          <p:cNvPr id="3" name="Content Placeholder 2"/>
          <p:cNvSpPr>
            <a:spLocks noGrp="1"/>
          </p:cNvSpPr>
          <p:nvPr>
            <p:ph idx="1"/>
          </p:nvPr>
        </p:nvSpPr>
        <p:spPr>
          <a:xfrm>
            <a:off x="11833664" y="1703847"/>
            <a:ext cx="16920247" cy="36523697"/>
          </a:xfrm>
        </p:spPr>
        <p:txBody>
          <a:bodyPr/>
          <a:lstStyle>
            <a:lvl1pPr>
              <a:defRPr sz="12600"/>
            </a:lvl1pPr>
            <a:lvl2pPr>
              <a:defRPr sz="10900"/>
            </a:lvl2pPr>
            <a:lvl3pPr>
              <a:defRPr sz="94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372" y="8955093"/>
            <a:ext cx="9957725" cy="29272451"/>
          </a:xfrm>
        </p:spPr>
        <p:txBody>
          <a:bodyPr/>
          <a:lstStyle>
            <a:lvl1pPr marL="0" indent="0">
              <a:buNone/>
              <a:defRPr sz="5500"/>
            </a:lvl1pPr>
            <a:lvl2pPr marL="1788773" indent="0">
              <a:buNone/>
              <a:defRPr sz="4700"/>
            </a:lvl2pPr>
            <a:lvl3pPr marL="3577545" indent="0">
              <a:buNone/>
              <a:defRPr sz="3900"/>
            </a:lvl3pPr>
            <a:lvl4pPr marL="5366318" indent="0">
              <a:buNone/>
              <a:defRPr sz="3500"/>
            </a:lvl4pPr>
            <a:lvl5pPr marL="7155091" indent="0">
              <a:buNone/>
              <a:defRPr sz="3500"/>
            </a:lvl5pPr>
            <a:lvl6pPr marL="8943863" indent="0">
              <a:buNone/>
              <a:defRPr sz="3500"/>
            </a:lvl6pPr>
            <a:lvl7pPr marL="10732636" indent="0">
              <a:buNone/>
              <a:defRPr sz="3500"/>
            </a:lvl7pPr>
            <a:lvl8pPr marL="12521409" indent="0">
              <a:buNone/>
              <a:defRPr sz="3500"/>
            </a:lvl8pPr>
            <a:lvl9pPr marL="14310182"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263644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8" y="29955967"/>
            <a:ext cx="18160365" cy="3536472"/>
          </a:xfrm>
        </p:spPr>
        <p:txBody>
          <a:bodyPr anchor="b"/>
          <a:lstStyle>
            <a:lvl1pPr algn="l">
              <a:defRPr sz="7800" b="1"/>
            </a:lvl1pPr>
          </a:lstStyle>
          <a:p>
            <a:r>
              <a:rPr lang="en-US" smtClean="0"/>
              <a:t>Click to edit Master title style</a:t>
            </a:r>
            <a:endParaRPr lang="en-US"/>
          </a:p>
        </p:txBody>
      </p:sp>
      <p:sp>
        <p:nvSpPr>
          <p:cNvPr id="3" name="Picture Placeholder 2"/>
          <p:cNvSpPr>
            <a:spLocks noGrp="1"/>
          </p:cNvSpPr>
          <p:nvPr>
            <p:ph type="pic" idx="1"/>
          </p:nvPr>
        </p:nvSpPr>
        <p:spPr>
          <a:xfrm>
            <a:off x="5932598" y="3823744"/>
            <a:ext cx="18160365" cy="25676543"/>
          </a:xfrm>
        </p:spPr>
        <p:txBody>
          <a:bodyPr/>
          <a:lstStyle>
            <a:lvl1pPr marL="0" indent="0">
              <a:buNone/>
              <a:defRPr sz="12600"/>
            </a:lvl1pPr>
            <a:lvl2pPr marL="1788773" indent="0">
              <a:buNone/>
              <a:defRPr sz="10900"/>
            </a:lvl2pPr>
            <a:lvl3pPr marL="3577545" indent="0">
              <a:buNone/>
              <a:defRPr sz="9400"/>
            </a:lvl3pPr>
            <a:lvl4pPr marL="5366318" indent="0">
              <a:buNone/>
              <a:defRPr sz="7800"/>
            </a:lvl4pPr>
            <a:lvl5pPr marL="7155091" indent="0">
              <a:buNone/>
              <a:defRPr sz="7800"/>
            </a:lvl5pPr>
            <a:lvl6pPr marL="8943863" indent="0">
              <a:buNone/>
              <a:defRPr sz="7800"/>
            </a:lvl6pPr>
            <a:lvl7pPr marL="10732636" indent="0">
              <a:buNone/>
              <a:defRPr sz="7800"/>
            </a:lvl7pPr>
            <a:lvl8pPr marL="12521409" indent="0">
              <a:buNone/>
              <a:defRPr sz="7800"/>
            </a:lvl8pPr>
            <a:lvl9pPr marL="14310182" indent="0">
              <a:buNone/>
              <a:defRPr sz="7800"/>
            </a:lvl9pPr>
          </a:lstStyle>
          <a:p>
            <a:endParaRPr lang="en-US"/>
          </a:p>
        </p:txBody>
      </p:sp>
      <p:sp>
        <p:nvSpPr>
          <p:cNvPr id="4" name="Text Placeholder 3"/>
          <p:cNvSpPr>
            <a:spLocks noGrp="1"/>
          </p:cNvSpPr>
          <p:nvPr>
            <p:ph type="body" sz="half" idx="2"/>
          </p:nvPr>
        </p:nvSpPr>
        <p:spPr>
          <a:xfrm>
            <a:off x="5932598" y="33492439"/>
            <a:ext cx="18160365" cy="5022375"/>
          </a:xfrm>
        </p:spPr>
        <p:txBody>
          <a:bodyPr/>
          <a:lstStyle>
            <a:lvl1pPr marL="0" indent="0">
              <a:buNone/>
              <a:defRPr sz="5500"/>
            </a:lvl1pPr>
            <a:lvl2pPr marL="1788773" indent="0">
              <a:buNone/>
              <a:defRPr sz="4700"/>
            </a:lvl2pPr>
            <a:lvl3pPr marL="3577545" indent="0">
              <a:buNone/>
              <a:defRPr sz="3900"/>
            </a:lvl3pPr>
            <a:lvl4pPr marL="5366318" indent="0">
              <a:buNone/>
              <a:defRPr sz="3500"/>
            </a:lvl4pPr>
            <a:lvl5pPr marL="7155091" indent="0">
              <a:buNone/>
              <a:defRPr sz="3500"/>
            </a:lvl5pPr>
            <a:lvl6pPr marL="8943863" indent="0">
              <a:buNone/>
              <a:defRPr sz="3500"/>
            </a:lvl6pPr>
            <a:lvl7pPr marL="10732636" indent="0">
              <a:buNone/>
              <a:defRPr sz="3500"/>
            </a:lvl7pPr>
            <a:lvl8pPr marL="12521409" indent="0">
              <a:buNone/>
              <a:defRPr sz="3500"/>
            </a:lvl8pPr>
            <a:lvl9pPr marL="14310182"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a:p>
        </p:txBody>
      </p:sp>
    </p:spTree>
    <p:extLst>
      <p:ext uri="{BB962C8B-B14F-4D97-AF65-F5344CB8AC3E}">
        <p14:creationId xmlns:p14="http://schemas.microsoft.com/office/powerpoint/2010/main" val="109662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5"/>
            <a:ext cx="27240548" cy="7132373"/>
          </a:xfrm>
          <a:prstGeom prst="rect">
            <a:avLst/>
          </a:prstGeom>
        </p:spPr>
        <p:txBody>
          <a:bodyPr vert="horz" lIns="357754" tIns="178879" rIns="357754" bIns="1788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364" y="9985324"/>
            <a:ext cx="27240548" cy="28242220"/>
          </a:xfrm>
          <a:prstGeom prst="rect">
            <a:avLst/>
          </a:prstGeom>
        </p:spPr>
        <p:txBody>
          <a:bodyPr vert="horz" lIns="357754" tIns="178879" rIns="357754" bIns="1788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364" y="39663928"/>
            <a:ext cx="7062364" cy="2278397"/>
          </a:xfrm>
          <a:prstGeom prst="rect">
            <a:avLst/>
          </a:prstGeom>
        </p:spPr>
        <p:txBody>
          <a:bodyPr vert="horz" lIns="357754" tIns="178879" rIns="357754" bIns="178879" rtlCol="0" anchor="ctr"/>
          <a:lstStyle>
            <a:lvl1pPr algn="l">
              <a:defRPr sz="4700">
                <a:solidFill>
                  <a:schemeClr val="tx1">
                    <a:tint val="75000"/>
                  </a:schemeClr>
                </a:solidFill>
              </a:defRPr>
            </a:lvl1pPr>
          </a:lstStyle>
          <a:p>
            <a:fld id="{1D3EE5B7-680E-44FF-962F-3113FAB5030E}" type="datetimeFigureOut">
              <a:rPr lang="en-US" smtClean="0"/>
              <a:t>9/21/2015</a:t>
            </a:fld>
            <a:endParaRPr lang="en-US"/>
          </a:p>
        </p:txBody>
      </p:sp>
      <p:sp>
        <p:nvSpPr>
          <p:cNvPr id="5" name="Footer Placeholder 4"/>
          <p:cNvSpPr>
            <a:spLocks noGrp="1"/>
          </p:cNvSpPr>
          <p:nvPr>
            <p:ph type="ftr" sz="quarter" idx="3"/>
          </p:nvPr>
        </p:nvSpPr>
        <p:spPr>
          <a:xfrm>
            <a:off x="10341319" y="39663928"/>
            <a:ext cx="9584637" cy="2278397"/>
          </a:xfrm>
          <a:prstGeom prst="rect">
            <a:avLst/>
          </a:prstGeom>
        </p:spPr>
        <p:txBody>
          <a:bodyPr vert="horz" lIns="357754" tIns="178879" rIns="357754" bIns="178879" rtlCol="0" anchor="ctr"/>
          <a:lstStyle>
            <a:lvl1pPr algn="ctr">
              <a:defRPr sz="4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1547" y="39663928"/>
            <a:ext cx="7062364" cy="2278397"/>
          </a:xfrm>
          <a:prstGeom prst="rect">
            <a:avLst/>
          </a:prstGeom>
        </p:spPr>
        <p:txBody>
          <a:bodyPr vert="horz" lIns="357754" tIns="178879" rIns="357754" bIns="178879" rtlCol="0" anchor="ctr"/>
          <a:lstStyle>
            <a:lvl1pPr algn="r">
              <a:defRPr sz="4700">
                <a:solidFill>
                  <a:schemeClr val="tx1">
                    <a:tint val="75000"/>
                  </a:schemeClr>
                </a:solidFill>
              </a:defRPr>
            </a:lvl1pPr>
          </a:lstStyle>
          <a:p>
            <a:fld id="{E7FB6C12-88B7-467E-AE43-45481E628990}" type="slidenum">
              <a:rPr lang="en-US" smtClean="0"/>
              <a:t>‹#›</a:t>
            </a:fld>
            <a:endParaRPr lang="en-US"/>
          </a:p>
        </p:txBody>
      </p:sp>
    </p:spTree>
    <p:extLst>
      <p:ext uri="{BB962C8B-B14F-4D97-AF65-F5344CB8AC3E}">
        <p14:creationId xmlns:p14="http://schemas.microsoft.com/office/powerpoint/2010/main" val="2659232896"/>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ctr" defTabSz="3577545" rtl="0" eaLnBrk="1" latinLnBrk="0" hangingPunct="1">
        <a:spcBef>
          <a:spcPct val="0"/>
        </a:spcBef>
        <a:buNone/>
        <a:defRPr sz="17200" kern="1200">
          <a:solidFill>
            <a:schemeClr val="tx1"/>
          </a:solidFill>
          <a:latin typeface="+mj-lt"/>
          <a:ea typeface="+mj-ea"/>
          <a:cs typeface="+mj-cs"/>
        </a:defRPr>
      </a:lvl1pPr>
    </p:titleStyle>
    <p:bodyStyle>
      <a:lvl1pPr marL="1341577" indent="-1341577" algn="l" defTabSz="3577545"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06757" indent="-1117984" algn="l" defTabSz="3577545" rtl="0" eaLnBrk="1" latinLnBrk="0" hangingPunct="1">
        <a:spcBef>
          <a:spcPct val="20000"/>
        </a:spcBef>
        <a:buFont typeface="Arial" pitchFamily="34" charset="0"/>
        <a:buChar char="–"/>
        <a:defRPr sz="10900" kern="1200">
          <a:solidFill>
            <a:schemeClr val="tx1"/>
          </a:solidFill>
          <a:latin typeface="+mn-lt"/>
          <a:ea typeface="+mn-ea"/>
          <a:cs typeface="+mn-cs"/>
        </a:defRPr>
      </a:lvl2pPr>
      <a:lvl3pPr marL="4471932" indent="-894387" algn="l" defTabSz="3577545" rtl="0" eaLnBrk="1" latinLnBrk="0" hangingPunct="1">
        <a:spcBef>
          <a:spcPct val="20000"/>
        </a:spcBef>
        <a:buFont typeface="Arial" pitchFamily="34" charset="0"/>
        <a:buChar char="•"/>
        <a:defRPr sz="9400" kern="1200">
          <a:solidFill>
            <a:schemeClr val="tx1"/>
          </a:solidFill>
          <a:latin typeface="+mn-lt"/>
          <a:ea typeface="+mn-ea"/>
          <a:cs typeface="+mn-cs"/>
        </a:defRPr>
      </a:lvl3pPr>
      <a:lvl4pPr marL="6260704"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4pPr>
      <a:lvl5pPr marL="8049477"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5pPr>
      <a:lvl6pPr marL="9838250"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6pPr>
      <a:lvl7pPr marL="11627023"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7pPr>
      <a:lvl8pPr marL="13415795"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8pPr>
      <a:lvl9pPr marL="15204568"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9pPr>
    </p:bodyStyle>
    <p:otherStyle>
      <a:defPPr>
        <a:defRPr lang="en-US"/>
      </a:defPPr>
      <a:lvl1pPr marL="0" algn="l" defTabSz="3577545" rtl="0" eaLnBrk="1" latinLnBrk="0" hangingPunct="1">
        <a:defRPr sz="7000" kern="1200">
          <a:solidFill>
            <a:schemeClr val="tx1"/>
          </a:solidFill>
          <a:latin typeface="+mn-lt"/>
          <a:ea typeface="+mn-ea"/>
          <a:cs typeface="+mn-cs"/>
        </a:defRPr>
      </a:lvl1pPr>
      <a:lvl2pPr marL="1788773" algn="l" defTabSz="3577545" rtl="0" eaLnBrk="1" latinLnBrk="0" hangingPunct="1">
        <a:defRPr sz="7000" kern="1200">
          <a:solidFill>
            <a:schemeClr val="tx1"/>
          </a:solidFill>
          <a:latin typeface="+mn-lt"/>
          <a:ea typeface="+mn-ea"/>
          <a:cs typeface="+mn-cs"/>
        </a:defRPr>
      </a:lvl2pPr>
      <a:lvl3pPr marL="3577545" algn="l" defTabSz="3577545" rtl="0" eaLnBrk="1" latinLnBrk="0" hangingPunct="1">
        <a:defRPr sz="7000" kern="1200">
          <a:solidFill>
            <a:schemeClr val="tx1"/>
          </a:solidFill>
          <a:latin typeface="+mn-lt"/>
          <a:ea typeface="+mn-ea"/>
          <a:cs typeface="+mn-cs"/>
        </a:defRPr>
      </a:lvl3pPr>
      <a:lvl4pPr marL="5366318" algn="l" defTabSz="3577545" rtl="0" eaLnBrk="1" latinLnBrk="0" hangingPunct="1">
        <a:defRPr sz="7000" kern="1200">
          <a:solidFill>
            <a:schemeClr val="tx1"/>
          </a:solidFill>
          <a:latin typeface="+mn-lt"/>
          <a:ea typeface="+mn-ea"/>
          <a:cs typeface="+mn-cs"/>
        </a:defRPr>
      </a:lvl4pPr>
      <a:lvl5pPr marL="7155091" algn="l" defTabSz="3577545" rtl="0" eaLnBrk="1" latinLnBrk="0" hangingPunct="1">
        <a:defRPr sz="7000" kern="1200">
          <a:solidFill>
            <a:schemeClr val="tx1"/>
          </a:solidFill>
          <a:latin typeface="+mn-lt"/>
          <a:ea typeface="+mn-ea"/>
          <a:cs typeface="+mn-cs"/>
        </a:defRPr>
      </a:lvl5pPr>
      <a:lvl6pPr marL="8943863" algn="l" defTabSz="3577545" rtl="0" eaLnBrk="1" latinLnBrk="0" hangingPunct="1">
        <a:defRPr sz="7000" kern="1200">
          <a:solidFill>
            <a:schemeClr val="tx1"/>
          </a:solidFill>
          <a:latin typeface="+mn-lt"/>
          <a:ea typeface="+mn-ea"/>
          <a:cs typeface="+mn-cs"/>
        </a:defRPr>
      </a:lvl6pPr>
      <a:lvl7pPr marL="10732636" algn="l" defTabSz="3577545" rtl="0" eaLnBrk="1" latinLnBrk="0" hangingPunct="1">
        <a:defRPr sz="7000" kern="1200">
          <a:solidFill>
            <a:schemeClr val="tx1"/>
          </a:solidFill>
          <a:latin typeface="+mn-lt"/>
          <a:ea typeface="+mn-ea"/>
          <a:cs typeface="+mn-cs"/>
        </a:defRPr>
      </a:lvl7pPr>
      <a:lvl8pPr marL="12521409" algn="l" defTabSz="3577545" rtl="0" eaLnBrk="1" latinLnBrk="0" hangingPunct="1">
        <a:defRPr sz="7000" kern="1200">
          <a:solidFill>
            <a:schemeClr val="tx1"/>
          </a:solidFill>
          <a:latin typeface="+mn-lt"/>
          <a:ea typeface="+mn-ea"/>
          <a:cs typeface="+mn-cs"/>
        </a:defRPr>
      </a:lvl8pPr>
      <a:lvl9pPr marL="14310182" algn="l" defTabSz="3577545" rtl="0"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hyperlink" Target="http://www1.unece.org/stat/platform/display/AAI/Active+Ageing+Index+Home"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Диаграмма 52"/>
          <p:cNvGraphicFramePr>
            <a:graphicFrameLocks/>
          </p:cNvGraphicFramePr>
          <p:nvPr>
            <p:extLst>
              <p:ext uri="{D42A27DB-BD31-4B8C-83A1-F6EECF244321}">
                <p14:modId xmlns:p14="http://schemas.microsoft.com/office/powerpoint/2010/main" val="1971360986"/>
              </p:ext>
            </p:extLst>
          </p:nvPr>
        </p:nvGraphicFramePr>
        <p:xfrm>
          <a:off x="342829" y="29897509"/>
          <a:ext cx="29633921" cy="5018875"/>
        </p:xfrm>
        <a:graphic>
          <a:graphicData uri="http://schemas.openxmlformats.org/drawingml/2006/chart">
            <c:chart xmlns:c="http://schemas.openxmlformats.org/drawingml/2006/chart" xmlns:r="http://schemas.openxmlformats.org/officeDocument/2006/relationships" r:id="rId3"/>
          </a:graphicData>
        </a:graphic>
      </p:graphicFrame>
      <p:pic>
        <p:nvPicPr>
          <p:cNvPr id="24"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8717" t="41368" r="19295" b="39031"/>
          <a:stretch/>
        </p:blipFill>
        <p:spPr bwMode="auto">
          <a:xfrm>
            <a:off x="0" y="3"/>
            <a:ext cx="15159789" cy="283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4791507" y="-1"/>
            <a:ext cx="15475769" cy="2832314"/>
          </a:xfrm>
          <a:prstGeom prst="rect">
            <a:avLst/>
          </a:prstGeom>
          <a:solidFill>
            <a:srgbClr val="005EB4"/>
          </a:solidFill>
        </p:spPr>
        <p:txBody>
          <a:bodyPr wrap="square" lIns="61722" tIns="30861" rIns="61722" bIns="30861" rtlCol="0">
            <a:spAutoFit/>
          </a:bodyPr>
          <a:lstStyle/>
          <a:p>
            <a:pPr algn="ctr"/>
            <a:r>
              <a:rPr lang="en-US" sz="6000" b="1" dirty="0">
                <a:solidFill>
                  <a:schemeClr val="bg1"/>
                </a:solidFill>
              </a:rPr>
              <a:t>Institute for Social Development Studies,</a:t>
            </a:r>
          </a:p>
          <a:p>
            <a:pPr algn="ctr"/>
            <a:r>
              <a:rPr lang="en-US" sz="6000" b="1" dirty="0">
                <a:solidFill>
                  <a:schemeClr val="bg1"/>
                </a:solidFill>
              </a:rPr>
              <a:t>Center for Studies of Incomes and</a:t>
            </a:r>
          </a:p>
          <a:p>
            <a:pPr algn="ctr"/>
            <a:r>
              <a:rPr lang="en-US" sz="6000" b="1" dirty="0">
                <a:solidFill>
                  <a:schemeClr val="bg1"/>
                </a:solidFill>
              </a:rPr>
              <a:t>Living Standards</a:t>
            </a:r>
          </a:p>
        </p:txBody>
      </p:sp>
      <p:sp>
        <p:nvSpPr>
          <p:cNvPr id="28" name="TextBox 27"/>
          <p:cNvSpPr txBox="1"/>
          <p:nvPr/>
        </p:nvSpPr>
        <p:spPr>
          <a:xfrm>
            <a:off x="15705075" y="2793693"/>
            <a:ext cx="14562201" cy="1724318"/>
          </a:xfrm>
          <a:prstGeom prst="rect">
            <a:avLst/>
          </a:prstGeom>
          <a:noFill/>
        </p:spPr>
        <p:txBody>
          <a:bodyPr wrap="square" lIns="61722" tIns="30861" rIns="61722" bIns="30861" rtlCol="0">
            <a:spAutoFit/>
          </a:bodyPr>
          <a:lstStyle/>
          <a:p>
            <a:pPr algn="just"/>
            <a:r>
              <a:rPr lang="en-US" sz="3600" dirty="0"/>
              <a:t>Anna Ermolina, </a:t>
            </a:r>
            <a:r>
              <a:rPr lang="en-US" sz="3600" dirty="0" smtClean="0"/>
              <a:t>Analyst (aermolina@hse.ru)</a:t>
            </a:r>
            <a:endParaRPr lang="en-US" sz="3600" dirty="0"/>
          </a:p>
          <a:p>
            <a:pPr algn="just"/>
            <a:r>
              <a:rPr lang="en-US" sz="3600" dirty="0"/>
              <a:t>Dr. </a:t>
            </a:r>
            <a:r>
              <a:rPr lang="en-US" sz="3600" dirty="0" err="1"/>
              <a:t>Oxana</a:t>
            </a:r>
            <a:r>
              <a:rPr lang="en-US" sz="3600" dirty="0"/>
              <a:t> </a:t>
            </a:r>
            <a:r>
              <a:rPr lang="en-US" sz="3600" dirty="0" err="1"/>
              <a:t>Sinyavskaya</a:t>
            </a:r>
            <a:r>
              <a:rPr lang="en-US" sz="3600" dirty="0"/>
              <a:t>, Leading research fellow</a:t>
            </a:r>
          </a:p>
          <a:p>
            <a:pPr algn="just"/>
            <a:r>
              <a:rPr lang="en-US" sz="3600" dirty="0"/>
              <a:t>Maria Varlamova, Research fellow</a:t>
            </a:r>
          </a:p>
        </p:txBody>
      </p:sp>
      <p:sp>
        <p:nvSpPr>
          <p:cNvPr id="29" name="TextBox 28"/>
          <p:cNvSpPr txBox="1"/>
          <p:nvPr/>
        </p:nvSpPr>
        <p:spPr>
          <a:xfrm>
            <a:off x="873184" y="2793693"/>
            <a:ext cx="15569839" cy="1724318"/>
          </a:xfrm>
          <a:prstGeom prst="rect">
            <a:avLst/>
          </a:prstGeom>
          <a:noFill/>
        </p:spPr>
        <p:txBody>
          <a:bodyPr wrap="square" lIns="61722" tIns="30861" rIns="61722" bIns="30861" rtlCol="0">
            <a:spAutoFit/>
          </a:bodyPr>
          <a:lstStyle/>
          <a:p>
            <a:r>
              <a:rPr lang="en-US" sz="5400" dirty="0" smtClean="0"/>
              <a:t>Active Ageing Index for Russia:</a:t>
            </a:r>
          </a:p>
          <a:p>
            <a:r>
              <a:rPr lang="en-US" sz="5400" dirty="0" smtClean="0"/>
              <a:t>issues of methodology</a:t>
            </a:r>
            <a:endParaRPr lang="ru-RU" sz="5400" dirty="0" smtClean="0"/>
          </a:p>
        </p:txBody>
      </p:sp>
      <p:sp>
        <p:nvSpPr>
          <p:cNvPr id="30" name="TextBox 29"/>
          <p:cNvSpPr txBox="1"/>
          <p:nvPr/>
        </p:nvSpPr>
        <p:spPr>
          <a:xfrm>
            <a:off x="11914667" y="7234652"/>
            <a:ext cx="12896161" cy="3509422"/>
          </a:xfrm>
          <a:prstGeom prst="rect">
            <a:avLst/>
          </a:prstGeom>
          <a:noFill/>
        </p:spPr>
        <p:txBody>
          <a:bodyPr wrap="square" lIns="61722" tIns="30861" rIns="61722" bIns="30861" rtlCol="0">
            <a:spAutoFit/>
          </a:bodyPr>
          <a:lstStyle/>
          <a:p>
            <a:pPr algn="just"/>
            <a:r>
              <a:rPr lang="en-GB" sz="2800" b="1" dirty="0" smtClean="0"/>
              <a:t>Data for Russian AAI:</a:t>
            </a:r>
          </a:p>
          <a:p>
            <a:pPr marL="171450" indent="-171450" algn="just">
              <a:buFont typeface="Arial" panose="020B0604020202020204" pitchFamily="34" charset="0"/>
              <a:buChar char="•"/>
            </a:pPr>
            <a:r>
              <a:rPr lang="en-GB" sz="2800" dirty="0" smtClean="0"/>
              <a:t>Russian </a:t>
            </a:r>
            <a:r>
              <a:rPr lang="en-GB" sz="2800" dirty="0"/>
              <a:t>Population Census (</a:t>
            </a:r>
            <a:r>
              <a:rPr lang="en-GB" sz="2800" dirty="0" smtClean="0"/>
              <a:t>2010)</a:t>
            </a:r>
            <a:endParaRPr lang="en-GB" sz="2800" dirty="0"/>
          </a:p>
          <a:p>
            <a:pPr marL="171450" indent="-171450" algn="just">
              <a:buFont typeface="Arial" panose="020B0604020202020204" pitchFamily="34" charset="0"/>
              <a:buChar char="•"/>
            </a:pPr>
            <a:r>
              <a:rPr lang="en-GB" sz="2800" dirty="0"/>
              <a:t>Russian Longitudinal Monitoring Survey </a:t>
            </a:r>
            <a:r>
              <a:rPr lang="en-GB" sz="2800" dirty="0" smtClean="0"/>
              <a:t>(2011)</a:t>
            </a:r>
            <a:endParaRPr lang="en-GB" sz="2800" dirty="0"/>
          </a:p>
          <a:p>
            <a:pPr marL="171450" indent="-171450" algn="just">
              <a:buFont typeface="Arial" panose="020B0604020202020204" pitchFamily="34" charset="0"/>
              <a:buChar char="•"/>
            </a:pPr>
            <a:r>
              <a:rPr lang="en-GB" sz="2800" dirty="0"/>
              <a:t>European Social Survey </a:t>
            </a:r>
            <a:r>
              <a:rPr lang="en-GB" sz="2800" dirty="0" smtClean="0"/>
              <a:t>(2010, 2012)</a:t>
            </a:r>
          </a:p>
          <a:p>
            <a:pPr marL="171450" indent="-171450" algn="just">
              <a:buFont typeface="Arial" panose="020B0604020202020204" pitchFamily="34" charset="0"/>
              <a:buChar char="•"/>
            </a:pPr>
            <a:r>
              <a:rPr lang="en-GB" sz="2800" dirty="0" smtClean="0"/>
              <a:t>Russian </a:t>
            </a:r>
            <a:r>
              <a:rPr lang="en-GB" sz="2800" dirty="0"/>
              <a:t>Generations and Gender Survey </a:t>
            </a:r>
            <a:r>
              <a:rPr lang="en-GB" sz="2800" dirty="0" smtClean="0"/>
              <a:t>(2011)</a:t>
            </a:r>
            <a:endParaRPr lang="en-GB" sz="2800" dirty="0"/>
          </a:p>
          <a:p>
            <a:pPr marL="171450" indent="-171450" algn="just">
              <a:buFont typeface="Arial" panose="020B0604020202020204" pitchFamily="34" charset="0"/>
              <a:buChar char="•"/>
            </a:pPr>
            <a:r>
              <a:rPr lang="en-GB" sz="2800" dirty="0"/>
              <a:t>“Comprehensive Monitoring of Living Conditions of the Population</a:t>
            </a:r>
            <a:r>
              <a:rPr lang="en-GB" sz="2800" dirty="0" smtClean="0"/>
              <a:t>” (2011)</a:t>
            </a:r>
            <a:endParaRPr lang="en-GB" sz="2800" dirty="0"/>
          </a:p>
          <a:p>
            <a:pPr marL="171450" indent="-171450" algn="just">
              <a:buFont typeface="Arial" panose="020B0604020202020204" pitchFamily="34" charset="0"/>
              <a:buChar char="•"/>
            </a:pPr>
            <a:r>
              <a:rPr lang="en-GB" sz="2800" dirty="0" smtClean="0"/>
              <a:t>Human </a:t>
            </a:r>
            <a:r>
              <a:rPr lang="en-GB" sz="2800" dirty="0"/>
              <a:t>Mortality Database </a:t>
            </a:r>
            <a:r>
              <a:rPr lang="en-GB" sz="2800" dirty="0" smtClean="0"/>
              <a:t> (2010)</a:t>
            </a:r>
            <a:endParaRPr lang="en-GB" sz="2800" dirty="0"/>
          </a:p>
          <a:p>
            <a:pPr marL="171450" indent="-171450" algn="just">
              <a:buFont typeface="Arial" panose="020B0604020202020204" pitchFamily="34" charset="0"/>
              <a:buChar char="•"/>
            </a:pPr>
            <a:r>
              <a:rPr lang="en-GB" sz="2800" dirty="0" smtClean="0"/>
              <a:t>Data of the </a:t>
            </a:r>
            <a:r>
              <a:rPr lang="en-GB" sz="2800" dirty="0"/>
              <a:t>Institute for Health Metrics and </a:t>
            </a:r>
            <a:r>
              <a:rPr lang="en-GB" sz="2800" dirty="0" smtClean="0"/>
              <a:t>Evaluation (2010)</a:t>
            </a:r>
            <a:endParaRPr lang="en-US" sz="2800" dirty="0"/>
          </a:p>
        </p:txBody>
      </p:sp>
      <p:sp>
        <p:nvSpPr>
          <p:cNvPr id="31" name="TextBox 30"/>
          <p:cNvSpPr txBox="1"/>
          <p:nvPr/>
        </p:nvSpPr>
        <p:spPr>
          <a:xfrm>
            <a:off x="67126" y="4539925"/>
            <a:ext cx="11742821" cy="1815882"/>
          </a:xfrm>
          <a:prstGeom prst="rect">
            <a:avLst/>
          </a:prstGeom>
          <a:noFill/>
        </p:spPr>
        <p:txBody>
          <a:bodyPr wrap="square" rtlCol="0">
            <a:spAutoFit/>
          </a:bodyPr>
          <a:lstStyle/>
          <a:p>
            <a:pPr algn="just"/>
            <a:r>
              <a:rPr lang="en-US" sz="2800" b="1" dirty="0" smtClean="0"/>
              <a:t>Rationality:</a:t>
            </a:r>
          </a:p>
          <a:p>
            <a:pPr marL="171450" indent="-171450" algn="just">
              <a:buFont typeface="Arial" panose="020B0604020202020204" pitchFamily="34" charset="0"/>
              <a:buChar char="•"/>
            </a:pPr>
            <a:r>
              <a:rPr lang="en-US" sz="2800" dirty="0" smtClean="0"/>
              <a:t>to test the applicability of international approach to measure active ageing in Russia</a:t>
            </a:r>
          </a:p>
          <a:p>
            <a:pPr marL="171450" indent="-171450" algn="just">
              <a:buFont typeface="Arial" panose="020B0604020202020204" pitchFamily="34" charset="0"/>
              <a:buChar char="•"/>
            </a:pPr>
            <a:r>
              <a:rPr lang="en-US" sz="2800" dirty="0" smtClean="0"/>
              <a:t>to measure unused potential of the elderly in Russia</a:t>
            </a:r>
          </a:p>
        </p:txBody>
      </p:sp>
      <p:sp>
        <p:nvSpPr>
          <p:cNvPr id="32" name="Объект 4"/>
          <p:cNvSpPr txBox="1">
            <a:spLocks/>
          </p:cNvSpPr>
          <p:nvPr/>
        </p:nvSpPr>
        <p:spPr>
          <a:xfrm>
            <a:off x="0" y="7297714"/>
            <a:ext cx="12618239" cy="3557162"/>
          </a:xfrm>
          <a:prstGeom prst="rect">
            <a:avLst/>
          </a:prstGeom>
        </p:spPr>
        <p:txBody>
          <a:bodyPr vert="horz" lIns="61722" tIns="30861" rIns="61722" bIns="30861" rtlCol="0">
            <a:noAutofit/>
          </a:bodyPr>
          <a:lstStyle>
            <a:lvl1pPr marL="0" indent="0" algn="ctr" defTabSz="617220" rtl="0" eaLnBrk="1" latinLnBrk="0" hangingPunct="1">
              <a:spcBef>
                <a:spcPct val="20000"/>
              </a:spcBef>
              <a:buFont typeface="Arial" panose="020B0604020202020204" pitchFamily="34" charset="0"/>
              <a:buNone/>
              <a:defRPr sz="2200" kern="1200">
                <a:solidFill>
                  <a:schemeClr val="tx1">
                    <a:tint val="75000"/>
                  </a:schemeClr>
                </a:solidFill>
                <a:latin typeface="+mn-lt"/>
                <a:ea typeface="+mn-ea"/>
                <a:cs typeface="+mn-cs"/>
              </a:defRPr>
            </a:lvl1pPr>
            <a:lvl2pPr marL="308610" indent="0" algn="ctr" defTabSz="617220" rtl="0" eaLnBrk="1" latinLnBrk="0" hangingPunct="1">
              <a:spcBef>
                <a:spcPct val="20000"/>
              </a:spcBef>
              <a:buFont typeface="Arial" panose="020B0604020202020204" pitchFamily="34" charset="0"/>
              <a:buNone/>
              <a:defRPr sz="1900" kern="1200">
                <a:solidFill>
                  <a:schemeClr val="tx1">
                    <a:tint val="75000"/>
                  </a:schemeClr>
                </a:solidFill>
                <a:latin typeface="+mn-lt"/>
                <a:ea typeface="+mn-ea"/>
                <a:cs typeface="+mn-cs"/>
              </a:defRPr>
            </a:lvl2pPr>
            <a:lvl3pPr marL="617220" indent="0" algn="ctr" defTabSz="61722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925830" indent="0" algn="ctr" defTabSz="61722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234440" indent="0" algn="ctr" defTabSz="61722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1543050" indent="0" algn="ctr" defTabSz="61722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1851660" indent="0" algn="ctr" defTabSz="61722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2160270" indent="0" algn="ctr" defTabSz="61722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2468880" indent="0" algn="ctr" defTabSz="61722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algn="just">
              <a:spcBef>
                <a:spcPts val="0"/>
              </a:spcBef>
            </a:pPr>
            <a:r>
              <a:rPr lang="en-US" sz="2800" b="1" dirty="0" smtClean="0">
                <a:solidFill>
                  <a:schemeClr val="tx1"/>
                </a:solidFill>
              </a:rPr>
              <a:t>Data for European AAI:</a:t>
            </a:r>
            <a:endParaRPr lang="ru-RU" sz="2800" b="1" dirty="0" smtClean="0">
              <a:solidFill>
                <a:schemeClr val="tx1"/>
              </a:solidFill>
            </a:endParaRPr>
          </a:p>
          <a:p>
            <a:pPr marL="171450" indent="-171450" algn="just">
              <a:spcBef>
                <a:spcPts val="0"/>
              </a:spcBef>
              <a:buFont typeface="Arial" panose="020B0604020202020204" pitchFamily="34" charset="0"/>
              <a:buChar char="•"/>
            </a:pPr>
            <a:r>
              <a:rPr lang="en-US" sz="2800" dirty="0" smtClean="0">
                <a:solidFill>
                  <a:schemeClr val="tx1"/>
                </a:solidFill>
              </a:rPr>
              <a:t>EU Labour Force Survey (2010-2012)</a:t>
            </a:r>
          </a:p>
          <a:p>
            <a:pPr marL="171450" indent="-171450" algn="just">
              <a:spcBef>
                <a:spcPts val="0"/>
              </a:spcBef>
              <a:buFont typeface="Arial" panose="020B0604020202020204" pitchFamily="34" charset="0"/>
              <a:buChar char="•"/>
            </a:pPr>
            <a:r>
              <a:rPr lang="en-US" sz="2800" dirty="0" smtClean="0">
                <a:solidFill>
                  <a:schemeClr val="tx1"/>
                </a:solidFill>
              </a:rPr>
              <a:t>European Quality of Life Survey (2012)</a:t>
            </a:r>
          </a:p>
          <a:p>
            <a:pPr marL="171450" indent="-171450" algn="just">
              <a:spcBef>
                <a:spcPts val="0"/>
              </a:spcBef>
              <a:buFont typeface="Arial" panose="020B0604020202020204" pitchFamily="34" charset="0"/>
              <a:buChar char="•"/>
            </a:pPr>
            <a:r>
              <a:rPr lang="en-US" sz="2800" dirty="0" smtClean="0">
                <a:solidFill>
                  <a:schemeClr val="tx1"/>
                </a:solidFill>
              </a:rPr>
              <a:t>EU Survey of Income and Living Conditions (2010 </a:t>
            </a:r>
            <a:r>
              <a:rPr lang="ru-RU" sz="2800" dirty="0" smtClean="0">
                <a:solidFill>
                  <a:schemeClr val="tx1"/>
                </a:solidFill>
              </a:rPr>
              <a:t>и 2012)</a:t>
            </a:r>
          </a:p>
          <a:p>
            <a:pPr marL="171450" indent="-171450" algn="just">
              <a:spcBef>
                <a:spcPts val="0"/>
              </a:spcBef>
              <a:buFont typeface="Arial" panose="020B0604020202020204" pitchFamily="34" charset="0"/>
              <a:buChar char="•"/>
            </a:pPr>
            <a:r>
              <a:rPr lang="en-US" sz="2800" dirty="0" smtClean="0">
                <a:solidFill>
                  <a:schemeClr val="tx1"/>
                </a:solidFill>
              </a:rPr>
              <a:t>European Social Survey (2010 </a:t>
            </a:r>
            <a:r>
              <a:rPr lang="ru-RU" sz="2800" dirty="0" smtClean="0">
                <a:solidFill>
                  <a:schemeClr val="tx1"/>
                </a:solidFill>
              </a:rPr>
              <a:t>и 2012)</a:t>
            </a:r>
          </a:p>
          <a:p>
            <a:pPr marL="171450" indent="-171450" algn="just">
              <a:spcBef>
                <a:spcPts val="0"/>
              </a:spcBef>
              <a:buFont typeface="Arial" panose="020B0604020202020204" pitchFamily="34" charset="0"/>
              <a:buChar char="•"/>
            </a:pPr>
            <a:r>
              <a:rPr lang="en-US" sz="2800" dirty="0" smtClean="0">
                <a:solidFill>
                  <a:schemeClr val="tx1"/>
                </a:solidFill>
              </a:rPr>
              <a:t>Eurostat ICT Survey (2010 </a:t>
            </a:r>
            <a:r>
              <a:rPr lang="ru-RU" sz="2800" dirty="0" smtClean="0">
                <a:solidFill>
                  <a:schemeClr val="tx1"/>
                </a:solidFill>
              </a:rPr>
              <a:t>и 2012)</a:t>
            </a:r>
          </a:p>
          <a:p>
            <a:pPr marL="171450" indent="-171450" algn="just">
              <a:spcBef>
                <a:spcPts val="0"/>
              </a:spcBef>
              <a:buFont typeface="Arial" panose="020B0604020202020204" pitchFamily="34" charset="0"/>
              <a:buChar char="•"/>
            </a:pPr>
            <a:r>
              <a:rPr lang="en-US" sz="2800" dirty="0" smtClean="0">
                <a:solidFill>
                  <a:schemeClr val="tx1"/>
                </a:solidFill>
              </a:rPr>
              <a:t>European Health &amp; Life Expectancy Information System (2010 </a:t>
            </a:r>
            <a:r>
              <a:rPr lang="ru-RU" sz="2800" dirty="0" smtClean="0">
                <a:solidFill>
                  <a:schemeClr val="tx1"/>
                </a:solidFill>
              </a:rPr>
              <a:t>и 2012</a:t>
            </a:r>
            <a:r>
              <a:rPr lang="en-US" sz="2800" dirty="0" smtClean="0">
                <a:solidFill>
                  <a:schemeClr val="tx1"/>
                </a:solidFill>
              </a:rPr>
              <a:t>)</a:t>
            </a:r>
            <a:endParaRPr lang="ru-RU" sz="2800" dirty="0" smtClean="0">
              <a:solidFill>
                <a:schemeClr val="tx1"/>
              </a:solidFill>
            </a:endParaRPr>
          </a:p>
        </p:txBody>
      </p:sp>
      <p:sp>
        <p:nvSpPr>
          <p:cNvPr id="33" name="TextBox 32"/>
          <p:cNvSpPr txBox="1"/>
          <p:nvPr/>
        </p:nvSpPr>
        <p:spPr>
          <a:xfrm>
            <a:off x="11981793" y="4466169"/>
            <a:ext cx="17788413" cy="1815882"/>
          </a:xfrm>
          <a:prstGeom prst="rect">
            <a:avLst/>
          </a:prstGeom>
          <a:noFill/>
        </p:spPr>
        <p:txBody>
          <a:bodyPr wrap="square" rtlCol="0">
            <a:spAutoFit/>
          </a:bodyPr>
          <a:lstStyle/>
          <a:p>
            <a:pPr algn="just"/>
            <a:r>
              <a:rPr lang="en-US" sz="2800" b="1" dirty="0"/>
              <a:t>Research questions:</a:t>
            </a:r>
          </a:p>
          <a:p>
            <a:pPr marL="228600" indent="-228600" algn="just">
              <a:buFont typeface="+mj-lt"/>
              <a:buAutoNum type="arabicPeriod"/>
            </a:pPr>
            <a:r>
              <a:rPr lang="en-US" sz="2800" dirty="0"/>
              <a:t>To what extent can the  Active Ageing </a:t>
            </a:r>
            <a:r>
              <a:rPr lang="en-US" sz="2800" dirty="0" smtClean="0"/>
              <a:t>Index </a:t>
            </a:r>
            <a:r>
              <a:rPr lang="en-US" sz="2800" dirty="0"/>
              <a:t>be applied to Russian context and data?</a:t>
            </a:r>
          </a:p>
          <a:p>
            <a:pPr marL="228600" indent="-228600" algn="just">
              <a:buFont typeface="+mj-lt"/>
              <a:buAutoNum type="arabicPeriod"/>
            </a:pPr>
            <a:r>
              <a:rPr lang="en-US" sz="2800" dirty="0"/>
              <a:t>To what extent are the results obtained for Russia on the basis of existing data sources comparable with other countries of the AAI?</a:t>
            </a:r>
          </a:p>
        </p:txBody>
      </p:sp>
      <p:sp>
        <p:nvSpPr>
          <p:cNvPr id="34" name="TextBox 33"/>
          <p:cNvSpPr txBox="1"/>
          <p:nvPr/>
        </p:nvSpPr>
        <p:spPr>
          <a:xfrm>
            <a:off x="-60033" y="6282051"/>
            <a:ext cx="29703080" cy="954107"/>
          </a:xfrm>
          <a:prstGeom prst="rect">
            <a:avLst/>
          </a:prstGeom>
          <a:noFill/>
        </p:spPr>
        <p:txBody>
          <a:bodyPr wrap="square" rtlCol="0">
            <a:spAutoFit/>
          </a:bodyPr>
          <a:lstStyle/>
          <a:p>
            <a:pPr algn="just"/>
            <a:r>
              <a:rPr lang="en-US" sz="2800" b="1" dirty="0"/>
              <a:t>Data &amp; Methodology</a:t>
            </a:r>
          </a:p>
          <a:p>
            <a:r>
              <a:rPr lang="en-US" sz="2800" dirty="0"/>
              <a:t>European methodology of AAI: </a:t>
            </a:r>
            <a:r>
              <a:rPr lang="en-US" sz="2800" dirty="0">
                <a:hlinkClick r:id="rId5"/>
              </a:rPr>
              <a:t>http://www1.unece.org/stat/platform/display/AAI/Active+Ageing+Index+Home</a:t>
            </a:r>
            <a:endParaRPr lang="en-US" sz="2800" dirty="0"/>
          </a:p>
        </p:txBody>
      </p:sp>
      <p:graphicFrame>
        <p:nvGraphicFramePr>
          <p:cNvPr id="35" name="Таблица 34"/>
          <p:cNvGraphicFramePr>
            <a:graphicFrameLocks noGrp="1"/>
          </p:cNvGraphicFramePr>
          <p:nvPr>
            <p:extLst>
              <p:ext uri="{D42A27DB-BD31-4B8C-83A1-F6EECF244321}">
                <p14:modId xmlns:p14="http://schemas.microsoft.com/office/powerpoint/2010/main" val="1718405025"/>
              </p:ext>
            </p:extLst>
          </p:nvPr>
        </p:nvGraphicFramePr>
        <p:xfrm>
          <a:off x="13072998" y="12110755"/>
          <a:ext cx="16745308" cy="16310443"/>
        </p:xfrm>
        <a:graphic>
          <a:graphicData uri="http://schemas.openxmlformats.org/drawingml/2006/table">
            <a:tbl>
              <a:tblPr firstRow="1" firstCol="1" bandRow="1">
                <a:tableStyleId>{7DF18680-E054-41AD-8BC1-D1AEF772440D}</a:tableStyleId>
              </a:tblPr>
              <a:tblGrid>
                <a:gridCol w="3240262"/>
                <a:gridCol w="2250841"/>
                <a:gridCol w="2250841"/>
                <a:gridCol w="2572390"/>
                <a:gridCol w="2250841"/>
                <a:gridCol w="2250841"/>
                <a:gridCol w="1929292"/>
              </a:tblGrid>
              <a:tr h="1169260">
                <a:tc rowSpan="2">
                  <a:txBody>
                    <a:bodyPr/>
                    <a:lstStyle/>
                    <a:p>
                      <a:pPr algn="just">
                        <a:lnSpc>
                          <a:spcPct val="115000"/>
                        </a:lnSpc>
                        <a:spcAft>
                          <a:spcPts val="0"/>
                        </a:spcAft>
                      </a:pPr>
                      <a:r>
                        <a:rPr lang="en-US" sz="2800" dirty="0">
                          <a:effectLst/>
                        </a:rPr>
                        <a:t>Country</a:t>
                      </a:r>
                      <a:endParaRPr lang="ru-RU" sz="2800" dirty="0">
                        <a:effectLst/>
                        <a:latin typeface="Calibri"/>
                        <a:ea typeface="Times New Roman"/>
                        <a:cs typeface="Times New Roman"/>
                      </a:endParaRPr>
                    </a:p>
                  </a:txBody>
                  <a:tcPr marL="32414" marR="32414" marT="0" marB="0" anchor="ctr"/>
                </a:tc>
                <a:tc gridSpan="5">
                  <a:txBody>
                    <a:bodyPr/>
                    <a:lstStyle/>
                    <a:p>
                      <a:pPr algn="ctr">
                        <a:lnSpc>
                          <a:spcPct val="115000"/>
                        </a:lnSpc>
                        <a:spcAft>
                          <a:spcPts val="0"/>
                        </a:spcAft>
                      </a:pPr>
                      <a:r>
                        <a:rPr lang="en-US" sz="2800" dirty="0">
                          <a:effectLst/>
                        </a:rPr>
                        <a:t>ESS (2012), row %</a:t>
                      </a:r>
                      <a:endParaRPr lang="ru-RU" sz="2800" dirty="0">
                        <a:effectLst/>
                        <a:latin typeface="Calibri"/>
                        <a:ea typeface="Times New Roman"/>
                        <a:cs typeface="Times New Roman"/>
                      </a:endParaRPr>
                    </a:p>
                  </a:txBody>
                  <a:tcPr marL="32414" marR="32414"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algn="ctr">
                        <a:lnSpc>
                          <a:spcPct val="115000"/>
                        </a:lnSpc>
                        <a:spcAft>
                          <a:spcPts val="0"/>
                        </a:spcAft>
                      </a:pPr>
                      <a:r>
                        <a:rPr lang="en-US" sz="2800" dirty="0">
                          <a:effectLst/>
                        </a:rPr>
                        <a:t>EQLS (2012), %</a:t>
                      </a:r>
                      <a:endParaRPr lang="ru-RU" sz="2800" dirty="0">
                        <a:effectLst/>
                        <a:latin typeface="Calibri"/>
                        <a:ea typeface="Times New Roman"/>
                        <a:cs typeface="Times New Roman"/>
                      </a:endParaRPr>
                    </a:p>
                  </a:txBody>
                  <a:tcPr marL="32414" marR="32414" marT="0" marB="0" anchor="ctr"/>
                </a:tc>
              </a:tr>
              <a:tr h="1771583">
                <a:tc vMerge="1">
                  <a:txBody>
                    <a:bodyPr/>
                    <a:lstStyle/>
                    <a:p>
                      <a:endParaRPr lang="ru-RU"/>
                    </a:p>
                  </a:txBody>
                  <a:tcPr/>
                </a:tc>
                <a:tc>
                  <a:txBody>
                    <a:bodyPr/>
                    <a:lstStyle/>
                    <a:p>
                      <a:pPr algn="ctr">
                        <a:lnSpc>
                          <a:spcPct val="115000"/>
                        </a:lnSpc>
                        <a:spcAft>
                          <a:spcPts val="0"/>
                        </a:spcAft>
                      </a:pPr>
                      <a:r>
                        <a:rPr lang="en-US" sz="2800" dirty="0">
                          <a:effectLst/>
                        </a:rPr>
                        <a:t>At least once a year</a:t>
                      </a:r>
                      <a:endParaRPr lang="ru-RU" sz="2800" dirty="0">
                        <a:effectLst/>
                        <a:latin typeface="Calibri"/>
                        <a:ea typeface="Times New Roman"/>
                        <a:cs typeface="Times New Roman"/>
                      </a:endParaRPr>
                    </a:p>
                  </a:txBody>
                  <a:tcPr marL="32414" marR="32414" marT="0" marB="0" anchor="ctr"/>
                </a:tc>
                <a:tc>
                  <a:txBody>
                    <a:bodyPr/>
                    <a:lstStyle/>
                    <a:p>
                      <a:pPr algn="ctr">
                        <a:lnSpc>
                          <a:spcPct val="115000"/>
                        </a:lnSpc>
                        <a:spcAft>
                          <a:spcPts val="0"/>
                        </a:spcAft>
                      </a:pPr>
                      <a:r>
                        <a:rPr lang="en-US" sz="2800" dirty="0">
                          <a:effectLst/>
                        </a:rPr>
                        <a:t>At least once every six months</a:t>
                      </a:r>
                      <a:endParaRPr lang="ru-RU" sz="2800" dirty="0">
                        <a:effectLst/>
                        <a:latin typeface="Calibri"/>
                        <a:ea typeface="Times New Roman"/>
                        <a:cs typeface="Times New Roman"/>
                      </a:endParaRPr>
                    </a:p>
                  </a:txBody>
                  <a:tcPr marL="32414" marR="32414" marT="0" marB="0" anchor="ctr"/>
                </a:tc>
                <a:tc>
                  <a:txBody>
                    <a:bodyPr/>
                    <a:lstStyle/>
                    <a:p>
                      <a:pPr algn="ctr">
                        <a:lnSpc>
                          <a:spcPct val="115000"/>
                        </a:lnSpc>
                        <a:spcAft>
                          <a:spcPts val="0"/>
                        </a:spcAft>
                      </a:pPr>
                      <a:r>
                        <a:rPr lang="en-US" sz="2800" dirty="0">
                          <a:effectLst/>
                        </a:rPr>
                        <a:t>At least once every three months</a:t>
                      </a:r>
                      <a:endParaRPr lang="ru-RU" sz="2800" dirty="0">
                        <a:effectLst/>
                        <a:latin typeface="Calibri"/>
                        <a:ea typeface="Times New Roman"/>
                        <a:cs typeface="Times New Roman"/>
                      </a:endParaRPr>
                    </a:p>
                  </a:txBody>
                  <a:tcPr marL="32414" marR="32414" marT="0" marB="0" anchor="ctr"/>
                </a:tc>
                <a:tc>
                  <a:txBody>
                    <a:bodyPr/>
                    <a:lstStyle/>
                    <a:p>
                      <a:pPr algn="ctr">
                        <a:lnSpc>
                          <a:spcPct val="115000"/>
                        </a:lnSpc>
                        <a:spcAft>
                          <a:spcPts val="0"/>
                        </a:spcAft>
                      </a:pPr>
                      <a:r>
                        <a:rPr lang="en-US" sz="2800" dirty="0">
                          <a:effectLst/>
                        </a:rPr>
                        <a:t>At least once a month</a:t>
                      </a:r>
                      <a:endParaRPr lang="ru-RU" sz="2800" dirty="0">
                        <a:effectLst/>
                        <a:latin typeface="Calibri"/>
                        <a:ea typeface="Times New Roman"/>
                        <a:cs typeface="Times New Roman"/>
                      </a:endParaRPr>
                    </a:p>
                  </a:txBody>
                  <a:tcPr marL="32414" marR="32414" marT="0" marB="0" anchor="ctr"/>
                </a:tc>
                <a:tc>
                  <a:txBody>
                    <a:bodyPr/>
                    <a:lstStyle/>
                    <a:p>
                      <a:pPr algn="ctr">
                        <a:lnSpc>
                          <a:spcPct val="115000"/>
                        </a:lnSpc>
                        <a:spcAft>
                          <a:spcPts val="0"/>
                        </a:spcAft>
                      </a:pPr>
                      <a:r>
                        <a:rPr lang="en-US" sz="2800" dirty="0">
                          <a:effectLst/>
                        </a:rPr>
                        <a:t>At least once a week</a:t>
                      </a:r>
                      <a:endParaRPr lang="ru-RU" sz="2800" dirty="0">
                        <a:effectLst/>
                        <a:latin typeface="Calibri"/>
                        <a:ea typeface="Times New Roman"/>
                        <a:cs typeface="Times New Roman"/>
                      </a:endParaRPr>
                    </a:p>
                  </a:txBody>
                  <a:tcPr marL="32414" marR="32414" marT="0" marB="0" anchor="ctr"/>
                </a:tc>
                <a:tc>
                  <a:txBody>
                    <a:bodyPr/>
                    <a:lstStyle/>
                    <a:p>
                      <a:pPr algn="ctr">
                        <a:lnSpc>
                          <a:spcPct val="115000"/>
                        </a:lnSpc>
                        <a:spcAft>
                          <a:spcPts val="0"/>
                        </a:spcAft>
                      </a:pPr>
                      <a:r>
                        <a:rPr lang="en-US" sz="2800" dirty="0">
                          <a:effectLst/>
                        </a:rPr>
                        <a:t>At least every month</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Belgium</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35,8</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28,3</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24,2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20,5</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11,7</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16,4</a:t>
                      </a:r>
                      <a:endParaRPr lang="ru-RU" sz="280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Bulgaria</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9,2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3,3</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2,1</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0,4</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3,3</a:t>
                      </a:r>
                      <a:endParaRPr lang="ru-RU" sz="280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Czech Republic</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21,8</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11,2</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7,7</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5,2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1,1</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12,9</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Germany</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47,9</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37,9</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34,9</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29,1</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14,8</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18,3</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Denmark</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38,1</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32,1</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27,6</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23,0</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13,8</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26,8</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Estonia</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13,8</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8,4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6,9</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5,7</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3,0</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6,8</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Spain</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53,4</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39,0</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30,4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22,8</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6,6</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9,6</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France</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33,0</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27,5</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24,8</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21,9</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12,8</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23,2</a:t>
                      </a:r>
                      <a:endParaRPr lang="ru-RU" sz="280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United Kingdom</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38,3</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30,5</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26,2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21,2</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12,7</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21,4</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Hungary</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17,0</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8,2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4,7</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3,1</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1,3</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6,1</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Italy</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39,2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26,8</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21,4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18,1</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7,5</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14,9</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Lithuania</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19,2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7,1</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1,5</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0,1</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6,0</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Netherlands</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52,0</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46,2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42,4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38,0</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27,3</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30,5</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Norway</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62,5</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45,3</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37,4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28,3</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9,9</a:t>
                      </a:r>
                      <a:endParaRPr lang="ru-RU" sz="2800" b="1" dirty="0">
                        <a:effectLst/>
                        <a:latin typeface="Calibri"/>
                        <a:ea typeface="Times New Roman"/>
                        <a:cs typeface="Times New Roman"/>
                      </a:endParaRPr>
                    </a:p>
                  </a:txBody>
                  <a:tcPr marL="32414" marR="32414" marT="0" marB="0" anchor="ctr"/>
                </a:tc>
                <a:tc>
                  <a:txBody>
                    <a:bodyPr/>
                    <a:lstStyle/>
                    <a:p>
                      <a:pPr>
                        <a:lnSpc>
                          <a:spcPct val="115000"/>
                        </a:lnSpc>
                        <a:spcAft>
                          <a:spcPts val="0"/>
                        </a:spcAft>
                      </a:pPr>
                      <a:r>
                        <a:rPr lang="en-US" sz="2800" dirty="0">
                          <a:effectLst/>
                        </a:rPr>
                        <a:t> </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Poland</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11,8</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7,8</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5,8</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1,9</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4,8</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Portugal</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28,5</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16,2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10,6</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6,4</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7,6</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Sweden</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38,3</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24,5</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21,2</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16,9</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6,5</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30,7</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Slovenia</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25,1</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21,5</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16,9</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12,9</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6,0</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10,1</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dirty="0">
                          <a:effectLst/>
                        </a:rPr>
                        <a:t>Slovakia</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40,2</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17,4</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9,5</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6,0</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1,6</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5,0</a:t>
                      </a:r>
                      <a:endParaRPr lang="ru-RU" sz="2800" dirty="0">
                        <a:effectLst/>
                        <a:latin typeface="Calibri"/>
                        <a:ea typeface="Times New Roman"/>
                        <a:cs typeface="Times New Roman"/>
                      </a:endParaRPr>
                    </a:p>
                  </a:txBody>
                  <a:tcPr marL="32414" marR="32414" marT="0" marB="0" anchor="ctr"/>
                </a:tc>
              </a:tr>
              <a:tr h="668480">
                <a:tc>
                  <a:txBody>
                    <a:bodyPr/>
                    <a:lstStyle/>
                    <a:p>
                      <a:pPr algn="just">
                        <a:lnSpc>
                          <a:spcPct val="115000"/>
                        </a:lnSpc>
                        <a:spcAft>
                          <a:spcPts val="0"/>
                        </a:spcAft>
                      </a:pPr>
                      <a:r>
                        <a:rPr lang="en-US" sz="2800">
                          <a:effectLst/>
                        </a:rPr>
                        <a:t>Finland</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41,7</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26,8</a:t>
                      </a:r>
                      <a:endParaRPr lang="ru-RU" sz="2800" b="1"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19,6</a:t>
                      </a:r>
                      <a:endParaRPr lang="ru-RU" sz="2800" dirty="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13,1</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a:effectLst/>
                        </a:rPr>
                        <a:t>5,3</a:t>
                      </a:r>
                      <a:endParaRPr lang="ru-RU" sz="2800">
                        <a:effectLst/>
                        <a:latin typeface="Calibri"/>
                        <a:ea typeface="Times New Roman"/>
                        <a:cs typeface="Times New Roman"/>
                      </a:endParaRPr>
                    </a:p>
                  </a:txBody>
                  <a:tcPr marL="32414" marR="32414" marT="0" marB="0" anchor="ctr"/>
                </a:tc>
                <a:tc>
                  <a:txBody>
                    <a:bodyPr/>
                    <a:lstStyle/>
                    <a:p>
                      <a:pPr algn="r">
                        <a:lnSpc>
                          <a:spcPct val="115000"/>
                        </a:lnSpc>
                        <a:spcAft>
                          <a:spcPts val="0"/>
                        </a:spcAft>
                      </a:pPr>
                      <a:r>
                        <a:rPr lang="en-US" sz="2800" dirty="0">
                          <a:effectLst/>
                        </a:rPr>
                        <a:t>25,5</a:t>
                      </a:r>
                      <a:endParaRPr lang="ru-RU" sz="2800" dirty="0">
                        <a:effectLst/>
                        <a:latin typeface="Calibri"/>
                        <a:ea typeface="Times New Roman"/>
                        <a:cs typeface="Times New Roman"/>
                      </a:endParaRPr>
                    </a:p>
                  </a:txBody>
                  <a:tcPr marL="32414" marR="32414" marT="0" marB="0" anchor="ctr"/>
                </a:tc>
              </a:tr>
            </a:tbl>
          </a:graphicData>
        </a:graphic>
      </p:graphicFrame>
      <p:sp>
        <p:nvSpPr>
          <p:cNvPr id="36" name="TextBox 35"/>
          <p:cNvSpPr txBox="1"/>
          <p:nvPr/>
        </p:nvSpPr>
        <p:spPr>
          <a:xfrm>
            <a:off x="12914555" y="11186656"/>
            <a:ext cx="17062195" cy="924099"/>
          </a:xfrm>
          <a:prstGeom prst="rect">
            <a:avLst/>
          </a:prstGeom>
          <a:noFill/>
        </p:spPr>
        <p:txBody>
          <a:bodyPr wrap="square" lIns="61722" tIns="30861" rIns="61722" bIns="30861" rtlCol="0">
            <a:spAutoFit/>
          </a:bodyPr>
          <a:lstStyle/>
          <a:p>
            <a:r>
              <a:rPr lang="en-US" sz="2800" b="1" dirty="0"/>
              <a:t>Sensitivity of results to data source</a:t>
            </a:r>
            <a:endParaRPr lang="en-GB" sz="2800" dirty="0"/>
          </a:p>
          <a:p>
            <a:r>
              <a:rPr lang="en-GB" sz="2800" dirty="0"/>
              <a:t>The participation in voluntary activities of the </a:t>
            </a:r>
            <a:r>
              <a:rPr lang="en-GB" sz="2800" dirty="0" smtClean="0"/>
              <a:t>elderly according </a:t>
            </a:r>
            <a:r>
              <a:rPr lang="en-GB" sz="2800" dirty="0"/>
              <a:t>to EQLS (2012) and ESS (2012)</a:t>
            </a:r>
            <a:endParaRPr lang="ru-RU" sz="2800" dirty="0"/>
          </a:p>
        </p:txBody>
      </p:sp>
      <p:sp>
        <p:nvSpPr>
          <p:cNvPr id="38" name="TextBox 37"/>
          <p:cNvSpPr txBox="1"/>
          <p:nvPr/>
        </p:nvSpPr>
        <p:spPr>
          <a:xfrm>
            <a:off x="57238" y="21903884"/>
            <a:ext cx="13026288" cy="924099"/>
          </a:xfrm>
          <a:prstGeom prst="rect">
            <a:avLst/>
          </a:prstGeom>
          <a:noFill/>
        </p:spPr>
        <p:txBody>
          <a:bodyPr wrap="square" lIns="61722" tIns="30861" rIns="61722" bIns="30861" rtlCol="0">
            <a:spAutoFit/>
          </a:bodyPr>
          <a:lstStyle/>
          <a:p>
            <a:r>
              <a:rPr lang="en-US" sz="2800" b="1" dirty="0"/>
              <a:t>The results of 4 domains for Russia in </a:t>
            </a:r>
            <a:r>
              <a:rPr lang="en-US" sz="2800" b="1" dirty="0" smtClean="0"/>
              <a:t>comparison </a:t>
            </a:r>
            <a:r>
              <a:rPr lang="en-US" sz="2800" b="1" dirty="0"/>
              <a:t>with the best </a:t>
            </a:r>
            <a:r>
              <a:rPr lang="en-US" sz="2800" b="1" dirty="0" smtClean="0"/>
              <a:t>EU practice and </a:t>
            </a:r>
            <a:r>
              <a:rPr lang="en-US" sz="2800" b="1" dirty="0"/>
              <a:t>EU average, %</a:t>
            </a:r>
            <a:endParaRPr lang="ru-RU" sz="2800" b="1" dirty="0"/>
          </a:p>
        </p:txBody>
      </p:sp>
      <p:sp>
        <p:nvSpPr>
          <p:cNvPr id="40" name="TextBox 39"/>
          <p:cNvSpPr txBox="1"/>
          <p:nvPr/>
        </p:nvSpPr>
        <p:spPr>
          <a:xfrm>
            <a:off x="3255085" y="10562488"/>
            <a:ext cx="3663567" cy="584775"/>
          </a:xfrm>
          <a:prstGeom prst="rect">
            <a:avLst/>
          </a:prstGeom>
          <a:noFill/>
        </p:spPr>
        <p:txBody>
          <a:bodyPr wrap="none" rtlCol="0">
            <a:spAutoFit/>
          </a:bodyPr>
          <a:lstStyle/>
          <a:p>
            <a:r>
              <a:rPr lang="en-US" sz="3200" b="1" dirty="0" smtClean="0"/>
              <a:t>Results &amp; Discussion</a:t>
            </a:r>
            <a:endParaRPr lang="ru-RU" sz="3200" b="1" dirty="0"/>
          </a:p>
        </p:txBody>
      </p:sp>
      <p:sp>
        <p:nvSpPr>
          <p:cNvPr id="41" name="TextBox 40"/>
          <p:cNvSpPr txBox="1"/>
          <p:nvPr/>
        </p:nvSpPr>
        <p:spPr>
          <a:xfrm>
            <a:off x="17496424" y="10600943"/>
            <a:ext cx="5712398" cy="584775"/>
          </a:xfrm>
          <a:prstGeom prst="rect">
            <a:avLst/>
          </a:prstGeom>
          <a:noFill/>
        </p:spPr>
        <p:txBody>
          <a:bodyPr wrap="none" rtlCol="0">
            <a:spAutoFit/>
          </a:bodyPr>
          <a:lstStyle/>
          <a:p>
            <a:r>
              <a:rPr lang="en-US" sz="3200" b="1" dirty="0" smtClean="0"/>
              <a:t>Sensitivity &amp; robustness analysis</a:t>
            </a:r>
            <a:endParaRPr lang="ru-RU" sz="3200" b="1" dirty="0"/>
          </a:p>
        </p:txBody>
      </p:sp>
      <p:sp>
        <p:nvSpPr>
          <p:cNvPr id="43" name="TextBox 42"/>
          <p:cNvSpPr txBox="1"/>
          <p:nvPr/>
        </p:nvSpPr>
        <p:spPr>
          <a:xfrm>
            <a:off x="67126" y="11145651"/>
            <a:ext cx="12305908" cy="493212"/>
          </a:xfrm>
          <a:prstGeom prst="rect">
            <a:avLst/>
          </a:prstGeom>
          <a:noFill/>
        </p:spPr>
        <p:txBody>
          <a:bodyPr wrap="square" lIns="61722" tIns="30861" rIns="61722" bIns="30861" rtlCol="0">
            <a:spAutoFit/>
          </a:bodyPr>
          <a:lstStyle/>
          <a:p>
            <a:r>
              <a:rPr lang="en-US" sz="2800" b="1" dirty="0" smtClean="0"/>
              <a:t>The position of Russia in countries ranking across 4 domains and AAI</a:t>
            </a:r>
            <a:endParaRPr lang="ru-RU" sz="2800" b="1" dirty="0"/>
          </a:p>
        </p:txBody>
      </p:sp>
      <p:sp>
        <p:nvSpPr>
          <p:cNvPr id="44" name="TextBox 43"/>
          <p:cNvSpPr txBox="1"/>
          <p:nvPr/>
        </p:nvSpPr>
        <p:spPr>
          <a:xfrm>
            <a:off x="57238" y="17379569"/>
            <a:ext cx="11641641" cy="4524315"/>
          </a:xfrm>
          <a:prstGeom prst="rect">
            <a:avLst/>
          </a:prstGeom>
          <a:noFill/>
        </p:spPr>
        <p:txBody>
          <a:bodyPr wrap="square" rtlCol="0">
            <a:spAutoFit/>
          </a:bodyPr>
          <a:lstStyle/>
          <a:p>
            <a:r>
              <a:rPr lang="en-US" sz="2400" u="sng" dirty="0" smtClean="0"/>
              <a:t>The strengths  of ageing in Russia</a:t>
            </a:r>
            <a:r>
              <a:rPr lang="en-US" sz="2400" dirty="0" smtClean="0"/>
              <a:t>:</a:t>
            </a:r>
          </a:p>
          <a:p>
            <a:pPr marL="171450" indent="-171450">
              <a:buFont typeface="Arial" panose="020B0604020202020204" pitchFamily="34" charset="0"/>
              <a:buChar char="•"/>
            </a:pPr>
            <a:r>
              <a:rPr lang="en-US" sz="2400" dirty="0" smtClean="0"/>
              <a:t>High level of education of the elderly</a:t>
            </a:r>
          </a:p>
          <a:p>
            <a:pPr marL="171450" indent="-171450">
              <a:buFont typeface="Arial" panose="020B0604020202020204" pitchFamily="34" charset="0"/>
              <a:buChar char="•"/>
            </a:pPr>
            <a:r>
              <a:rPr lang="en-US" sz="2400" dirty="0" smtClean="0"/>
              <a:t>Relatively high employment  for people aged 65+</a:t>
            </a:r>
          </a:p>
          <a:p>
            <a:pPr marL="171450" indent="-171450">
              <a:buFont typeface="Arial" panose="020B0604020202020204" pitchFamily="34" charset="0"/>
              <a:buChar char="•"/>
            </a:pPr>
            <a:r>
              <a:rPr lang="en-US" sz="2400" dirty="0" smtClean="0"/>
              <a:t>Active use Internet by the elderly</a:t>
            </a:r>
          </a:p>
          <a:p>
            <a:r>
              <a:rPr lang="en-US" sz="2400" u="sng" dirty="0" smtClean="0"/>
              <a:t>The weaknesses of ageing in Russia</a:t>
            </a:r>
            <a:r>
              <a:rPr lang="en-US" sz="2400" dirty="0" smtClean="0"/>
              <a:t>:</a:t>
            </a:r>
          </a:p>
          <a:p>
            <a:pPr marL="171450" indent="-171450">
              <a:buFont typeface="Arial" panose="020B0604020202020204" pitchFamily="34" charset="0"/>
              <a:buChar char="•"/>
            </a:pPr>
            <a:r>
              <a:rPr lang="en-US" sz="2400" dirty="0" smtClean="0"/>
              <a:t>Low participation in voluntary activities</a:t>
            </a:r>
          </a:p>
          <a:p>
            <a:pPr marL="171450" indent="-171450">
              <a:buFont typeface="Arial" panose="020B0604020202020204" pitchFamily="34" charset="0"/>
              <a:buChar char="•"/>
            </a:pPr>
            <a:r>
              <a:rPr lang="en-US" sz="2400" dirty="0" smtClean="0"/>
              <a:t>Limited access to health and dental care</a:t>
            </a:r>
          </a:p>
          <a:p>
            <a:pPr marL="171450" indent="-171450">
              <a:buFont typeface="Arial" panose="020B0604020202020204" pitchFamily="34" charset="0"/>
              <a:buChar char="•"/>
            </a:pPr>
            <a:r>
              <a:rPr lang="en-US" sz="2400" dirty="0" smtClean="0"/>
              <a:t>High prevalence of multigenerational families</a:t>
            </a:r>
          </a:p>
          <a:p>
            <a:pPr marL="171450" indent="-171450">
              <a:buFont typeface="Arial" panose="020B0604020202020204" pitchFamily="34" charset="0"/>
              <a:buChar char="•"/>
            </a:pPr>
            <a:r>
              <a:rPr lang="en-US" sz="2400" b="1" dirty="0" smtClean="0"/>
              <a:t>High mortality &amp; bad health</a:t>
            </a:r>
          </a:p>
          <a:p>
            <a:pPr marL="171450" indent="-171450">
              <a:buFont typeface="Arial" panose="020B0604020202020204" pitchFamily="34" charset="0"/>
              <a:buChar char="•"/>
            </a:pPr>
            <a:r>
              <a:rPr lang="en-US" sz="2400" dirty="0" smtClean="0"/>
              <a:t>Poor mental well-being</a:t>
            </a:r>
          </a:p>
          <a:p>
            <a:pPr marL="171450" indent="-171450">
              <a:buFont typeface="Arial" panose="020B0604020202020204" pitchFamily="34" charset="0"/>
              <a:buChar char="•"/>
            </a:pPr>
            <a:r>
              <a:rPr lang="en-US" sz="2400" dirty="0" smtClean="0"/>
              <a:t>Weak social connectedness</a:t>
            </a:r>
          </a:p>
          <a:p>
            <a:pPr marL="171450" indent="-171450">
              <a:buFont typeface="Arial" panose="020B0604020202020204" pitchFamily="34" charset="0"/>
              <a:buChar char="•"/>
            </a:pPr>
            <a:r>
              <a:rPr lang="en-US" sz="2400" dirty="0" smtClean="0"/>
              <a:t>Lack of lifelong learning</a:t>
            </a:r>
            <a:endParaRPr lang="en-US" sz="2400" dirty="0"/>
          </a:p>
        </p:txBody>
      </p:sp>
      <p:graphicFrame>
        <p:nvGraphicFramePr>
          <p:cNvPr id="45" name="Таблица 44"/>
          <p:cNvGraphicFramePr>
            <a:graphicFrameLocks noGrp="1"/>
          </p:cNvGraphicFramePr>
          <p:nvPr>
            <p:extLst>
              <p:ext uri="{D42A27DB-BD31-4B8C-83A1-F6EECF244321}">
                <p14:modId xmlns:p14="http://schemas.microsoft.com/office/powerpoint/2010/main" val="3299500505"/>
              </p:ext>
            </p:extLst>
          </p:nvPr>
        </p:nvGraphicFramePr>
        <p:xfrm>
          <a:off x="101180" y="11750926"/>
          <a:ext cx="11758196" cy="5414249"/>
        </p:xfrm>
        <a:graphic>
          <a:graphicData uri="http://schemas.openxmlformats.org/drawingml/2006/table">
            <a:tbl>
              <a:tblPr>
                <a:tableStyleId>{35758FB7-9AC5-4552-8A53-C91805E547FA}</a:tableStyleId>
              </a:tblPr>
              <a:tblGrid>
                <a:gridCol w="4532715"/>
                <a:gridCol w="2369702"/>
                <a:gridCol w="1450428"/>
                <a:gridCol w="3405351"/>
              </a:tblGrid>
              <a:tr h="1260299">
                <a:tc>
                  <a:txBody>
                    <a:bodyPr/>
                    <a:lstStyle/>
                    <a:p>
                      <a:pPr algn="l" fontAlgn="b"/>
                      <a:r>
                        <a:rPr lang="ru-RU" sz="2400" u="none" strike="noStrike" dirty="0">
                          <a:effectLst/>
                        </a:rPr>
                        <a:t> </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EU28 average,</a:t>
                      </a:r>
                      <a:r>
                        <a:rPr lang="en-US" sz="2400" u="none" strike="noStrike" baseline="0" dirty="0" smtClean="0">
                          <a:effectLst/>
                        </a:rPr>
                        <a:t> %</a:t>
                      </a:r>
                      <a:endParaRPr lang="en-US"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Russia, %</a:t>
                      </a:r>
                      <a:endParaRPr lang="en-US"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The position of Russia in</a:t>
                      </a:r>
                      <a:r>
                        <a:rPr lang="en-US" sz="2400" u="none" strike="noStrike" baseline="0" dirty="0" smtClean="0">
                          <a:effectLst/>
                        </a:rPr>
                        <a:t> countries ranking</a:t>
                      </a:r>
                      <a:endParaRPr lang="en-US" sz="2400" b="0" i="0" u="none" strike="noStrike" dirty="0">
                        <a:effectLst/>
                        <a:latin typeface="Arial"/>
                      </a:endParaRPr>
                    </a:p>
                  </a:txBody>
                  <a:tcPr marL="4453" marR="4453" marT="4453" marB="0" anchor="ctr"/>
                </a:tc>
              </a:tr>
              <a:tr h="748598">
                <a:tc>
                  <a:txBody>
                    <a:bodyPr/>
                    <a:lstStyle/>
                    <a:p>
                      <a:pPr algn="l" fontAlgn="b"/>
                      <a:r>
                        <a:rPr lang="en-US" sz="2400" u="none" strike="noStrike" dirty="0" smtClean="0">
                          <a:effectLst/>
                        </a:rPr>
                        <a:t>Employment</a:t>
                      </a:r>
                      <a:endParaRPr lang="en-US" sz="2400" b="0" i="0" u="none" strike="noStrike" dirty="0">
                        <a:effectLst/>
                        <a:latin typeface="Calibri"/>
                      </a:endParaRPr>
                    </a:p>
                  </a:txBody>
                  <a:tcPr marL="4453" marR="4453" marT="4453" marB="0" anchor="ctr"/>
                </a:tc>
                <a:tc>
                  <a:txBody>
                    <a:bodyPr/>
                    <a:lstStyle/>
                    <a:p>
                      <a:pPr algn="ctr" fontAlgn="b"/>
                      <a:r>
                        <a:rPr lang="en-US" sz="2400" u="none" strike="noStrike" dirty="0" smtClean="0">
                          <a:effectLst/>
                        </a:rPr>
                        <a:t>27,0</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25,1</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15</a:t>
                      </a:r>
                      <a:endParaRPr lang="ru-RU" sz="2400" b="0" i="1" u="none" strike="noStrike" dirty="0">
                        <a:effectLst/>
                        <a:latin typeface="Arial"/>
                      </a:endParaRPr>
                    </a:p>
                  </a:txBody>
                  <a:tcPr marL="4453" marR="4453" marT="4453" marB="0" anchor="ctr"/>
                </a:tc>
              </a:tr>
              <a:tr h="788276">
                <a:tc>
                  <a:txBody>
                    <a:bodyPr/>
                    <a:lstStyle/>
                    <a:p>
                      <a:pPr marL="0" marR="0" indent="0" algn="l" defTabSz="617220" rtl="0" eaLnBrk="1" fontAlgn="b" latinLnBrk="0" hangingPunct="1">
                        <a:lnSpc>
                          <a:spcPct val="100000"/>
                        </a:lnSpc>
                        <a:spcBef>
                          <a:spcPts val="0"/>
                        </a:spcBef>
                        <a:spcAft>
                          <a:spcPts val="0"/>
                        </a:spcAft>
                        <a:buClrTx/>
                        <a:buSzTx/>
                        <a:buFontTx/>
                        <a:buNone/>
                        <a:tabLst/>
                        <a:defRPr/>
                      </a:pPr>
                      <a:r>
                        <a:rPr lang="en-US" sz="2400" u="none" strike="noStrike" dirty="0" smtClean="0">
                          <a:effectLst/>
                        </a:rPr>
                        <a:t>Participation in society</a:t>
                      </a:r>
                    </a:p>
                    <a:p>
                      <a:pPr algn="l" fontAlgn="b"/>
                      <a:endParaRPr lang="en-US" sz="2400" b="0" i="0" u="none" strike="noStrike" dirty="0">
                        <a:effectLst/>
                        <a:latin typeface="Calibri"/>
                      </a:endParaRPr>
                    </a:p>
                  </a:txBody>
                  <a:tcPr marL="4453" marR="4453" marT="4453" marB="0" anchor="ctr"/>
                </a:tc>
                <a:tc>
                  <a:txBody>
                    <a:bodyPr/>
                    <a:lstStyle/>
                    <a:p>
                      <a:pPr algn="ctr" fontAlgn="b"/>
                      <a:r>
                        <a:rPr lang="en-US" sz="2400" u="none" strike="noStrike" dirty="0" smtClean="0">
                          <a:effectLst/>
                        </a:rPr>
                        <a:t>18,1</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15,7</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19</a:t>
                      </a:r>
                      <a:endParaRPr lang="ru-RU" sz="2400" b="0" i="1" u="none" strike="noStrike" dirty="0">
                        <a:effectLst/>
                        <a:latin typeface="Arial"/>
                      </a:endParaRPr>
                    </a:p>
                  </a:txBody>
                  <a:tcPr marL="4453" marR="4453" marT="4453" marB="0" anchor="ctr"/>
                </a:tc>
              </a:tr>
              <a:tr h="756745">
                <a:tc>
                  <a:txBody>
                    <a:bodyPr/>
                    <a:lstStyle/>
                    <a:p>
                      <a:pPr marL="0" marR="0" indent="0" algn="l" defTabSz="617220" rtl="0" eaLnBrk="1" fontAlgn="b" latinLnBrk="0" hangingPunct="1">
                        <a:lnSpc>
                          <a:spcPct val="100000"/>
                        </a:lnSpc>
                        <a:spcBef>
                          <a:spcPts val="0"/>
                        </a:spcBef>
                        <a:spcAft>
                          <a:spcPts val="0"/>
                        </a:spcAft>
                        <a:buClrTx/>
                        <a:buSzTx/>
                        <a:buFontTx/>
                        <a:buNone/>
                        <a:tabLst/>
                        <a:defRPr/>
                      </a:pPr>
                      <a:r>
                        <a:rPr lang="en-US" sz="2400" u="none" strike="noStrike" dirty="0" smtClean="0">
                          <a:effectLst/>
                        </a:rPr>
                        <a:t>Independent and secure living</a:t>
                      </a:r>
                    </a:p>
                    <a:p>
                      <a:pPr algn="l" fontAlgn="b"/>
                      <a:endParaRPr lang="en-US" sz="2400" b="0" i="0" u="none" strike="noStrike" dirty="0">
                        <a:effectLst/>
                        <a:latin typeface="Calibri"/>
                      </a:endParaRPr>
                    </a:p>
                  </a:txBody>
                  <a:tcPr marL="4453" marR="4453" marT="4453" marB="0" anchor="ctr"/>
                </a:tc>
                <a:tc>
                  <a:txBody>
                    <a:bodyPr/>
                    <a:lstStyle/>
                    <a:p>
                      <a:pPr algn="ctr" fontAlgn="b"/>
                      <a:r>
                        <a:rPr lang="en-US" sz="2400" u="none" strike="noStrike" dirty="0" smtClean="0">
                          <a:effectLst/>
                        </a:rPr>
                        <a:t>70,1</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59,3</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28</a:t>
                      </a:r>
                      <a:endParaRPr lang="ru-RU" sz="2400" b="0" i="1" u="none" strike="noStrike" dirty="0">
                        <a:effectLst/>
                        <a:latin typeface="Arial"/>
                      </a:endParaRPr>
                    </a:p>
                  </a:txBody>
                  <a:tcPr marL="4453" marR="4453" marT="4453" marB="0" anchor="ctr"/>
                </a:tc>
              </a:tr>
              <a:tr h="1229710">
                <a:tc>
                  <a:txBody>
                    <a:bodyPr/>
                    <a:lstStyle/>
                    <a:p>
                      <a:pPr marL="0" marR="0" indent="0" algn="l" defTabSz="617220" rtl="0" eaLnBrk="1" fontAlgn="b" latinLnBrk="0" hangingPunct="1">
                        <a:lnSpc>
                          <a:spcPct val="100000"/>
                        </a:lnSpc>
                        <a:spcBef>
                          <a:spcPts val="0"/>
                        </a:spcBef>
                        <a:spcAft>
                          <a:spcPts val="0"/>
                        </a:spcAft>
                        <a:buClrTx/>
                        <a:buSzTx/>
                        <a:buFontTx/>
                        <a:buNone/>
                        <a:tabLst/>
                        <a:defRPr/>
                      </a:pPr>
                      <a:r>
                        <a:rPr lang="en-US" sz="2400" u="none" strike="noStrike" dirty="0" smtClean="0">
                          <a:effectLst/>
                        </a:rPr>
                        <a:t>Capacity and enabling environment for active ageing</a:t>
                      </a:r>
                    </a:p>
                    <a:p>
                      <a:pPr algn="l" fontAlgn="b"/>
                      <a:endParaRPr lang="en-US" sz="2400" b="0" i="0" u="none" strike="noStrike" dirty="0">
                        <a:effectLst/>
                        <a:latin typeface="Calibri"/>
                      </a:endParaRPr>
                    </a:p>
                  </a:txBody>
                  <a:tcPr marL="4453" marR="4453" marT="4453" marB="0" anchor="ctr"/>
                </a:tc>
                <a:tc>
                  <a:txBody>
                    <a:bodyPr/>
                    <a:lstStyle/>
                    <a:p>
                      <a:pPr algn="ctr" fontAlgn="b"/>
                      <a:r>
                        <a:rPr lang="en-US" sz="2400" u="none" strike="noStrike" dirty="0" smtClean="0">
                          <a:effectLst/>
                        </a:rPr>
                        <a:t>53,9</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54,9</a:t>
                      </a:r>
                      <a:endParaRPr lang="ru-RU" sz="2400" b="0" i="0" u="none" strike="noStrike" dirty="0">
                        <a:effectLst/>
                        <a:latin typeface="Arial"/>
                      </a:endParaRPr>
                    </a:p>
                  </a:txBody>
                  <a:tcPr marL="4453" marR="4453" marT="4453" marB="0" anchor="ctr"/>
                </a:tc>
                <a:tc>
                  <a:txBody>
                    <a:bodyPr/>
                    <a:lstStyle/>
                    <a:p>
                      <a:pPr algn="ctr" fontAlgn="b"/>
                      <a:r>
                        <a:rPr lang="en-US" sz="2400" u="none" strike="noStrike" dirty="0" smtClean="0">
                          <a:effectLst/>
                        </a:rPr>
                        <a:t>15</a:t>
                      </a:r>
                      <a:endParaRPr lang="ru-RU" sz="2400" b="0" i="1" u="none" strike="noStrike" dirty="0">
                        <a:effectLst/>
                        <a:latin typeface="Arial"/>
                      </a:endParaRPr>
                    </a:p>
                  </a:txBody>
                  <a:tcPr marL="4453" marR="4453" marT="4453" marB="0" anchor="ctr"/>
                </a:tc>
              </a:tr>
              <a:tr h="630621">
                <a:tc>
                  <a:txBody>
                    <a:bodyPr/>
                    <a:lstStyle/>
                    <a:p>
                      <a:pPr algn="l" fontAlgn="b"/>
                      <a:r>
                        <a:rPr lang="en-US" sz="2400" b="1" u="none" strike="noStrike" dirty="0" smtClean="0">
                          <a:effectLst/>
                        </a:rPr>
                        <a:t>AAI</a:t>
                      </a:r>
                      <a:endParaRPr lang="en-US" sz="2400" b="1" i="0" u="none" strike="noStrike" dirty="0">
                        <a:effectLst/>
                        <a:latin typeface="Calibri"/>
                      </a:endParaRPr>
                    </a:p>
                  </a:txBody>
                  <a:tcPr marL="4453" marR="4453" marT="4453" marB="0" anchor="ctr"/>
                </a:tc>
                <a:tc>
                  <a:txBody>
                    <a:bodyPr/>
                    <a:lstStyle/>
                    <a:p>
                      <a:pPr algn="ctr" fontAlgn="b"/>
                      <a:r>
                        <a:rPr lang="en-US" sz="2400" b="1" u="none" strike="noStrike" dirty="0" smtClean="0">
                          <a:effectLst/>
                        </a:rPr>
                        <a:t>33,6</a:t>
                      </a:r>
                      <a:endParaRPr lang="ru-RU" sz="2400" b="1" i="0" u="none" strike="noStrike" dirty="0">
                        <a:effectLst/>
                        <a:latin typeface="Arial"/>
                      </a:endParaRPr>
                    </a:p>
                  </a:txBody>
                  <a:tcPr marL="4453" marR="4453" marT="4453" marB="0" anchor="ctr"/>
                </a:tc>
                <a:tc>
                  <a:txBody>
                    <a:bodyPr/>
                    <a:lstStyle/>
                    <a:p>
                      <a:pPr algn="ctr" fontAlgn="b"/>
                      <a:r>
                        <a:rPr lang="en-US" sz="2400" b="1" u="none" strike="noStrike" dirty="0" smtClean="0">
                          <a:effectLst/>
                        </a:rPr>
                        <a:t>31,2</a:t>
                      </a:r>
                      <a:endParaRPr lang="ru-RU" sz="2400" b="1" i="0" u="none" strike="noStrike" dirty="0">
                        <a:effectLst/>
                        <a:latin typeface="Arial"/>
                      </a:endParaRPr>
                    </a:p>
                  </a:txBody>
                  <a:tcPr marL="4453" marR="4453" marT="4453" marB="0" anchor="ctr"/>
                </a:tc>
                <a:tc>
                  <a:txBody>
                    <a:bodyPr/>
                    <a:lstStyle/>
                    <a:p>
                      <a:pPr algn="ctr" fontAlgn="b"/>
                      <a:r>
                        <a:rPr lang="en-US" sz="2400" b="1" u="none" strike="noStrike" dirty="0" smtClean="0">
                          <a:effectLst/>
                        </a:rPr>
                        <a:t>18</a:t>
                      </a:r>
                      <a:endParaRPr lang="ru-RU" sz="2400" b="1" i="1" u="none" strike="noStrike" dirty="0">
                        <a:effectLst/>
                        <a:latin typeface="Arial"/>
                      </a:endParaRPr>
                    </a:p>
                  </a:txBody>
                  <a:tcPr marL="4453" marR="4453" marT="4453" marB="0" anchor="ctr"/>
                </a:tc>
              </a:tr>
            </a:tbl>
          </a:graphicData>
        </a:graphic>
      </p:graphicFrame>
      <p:sp>
        <p:nvSpPr>
          <p:cNvPr id="46" name="TextBox 45"/>
          <p:cNvSpPr txBox="1"/>
          <p:nvPr/>
        </p:nvSpPr>
        <p:spPr>
          <a:xfrm>
            <a:off x="67126" y="34964789"/>
            <a:ext cx="22728830" cy="4462760"/>
          </a:xfrm>
          <a:prstGeom prst="rect">
            <a:avLst/>
          </a:prstGeom>
          <a:noFill/>
        </p:spPr>
        <p:txBody>
          <a:bodyPr wrap="square" rtlCol="0">
            <a:spAutoFit/>
          </a:bodyPr>
          <a:lstStyle/>
          <a:p>
            <a:r>
              <a:rPr lang="en-US" sz="2800" b="1" dirty="0" smtClean="0"/>
              <a:t>The main results</a:t>
            </a:r>
          </a:p>
          <a:p>
            <a:pPr marL="228600" indent="-228600" algn="just">
              <a:buFont typeface="+mj-lt"/>
              <a:buAutoNum type="arabicPeriod"/>
            </a:pPr>
            <a:r>
              <a:rPr lang="en-US" sz="2800" dirty="0" smtClean="0"/>
              <a:t>The AAI of Russia equals 31.2% (the 18</a:t>
            </a:r>
            <a:r>
              <a:rPr lang="en-US" sz="2800" baseline="30000" dirty="0" smtClean="0"/>
              <a:t>th</a:t>
            </a:r>
            <a:r>
              <a:rPr lang="en-US" sz="2800" dirty="0" smtClean="0"/>
              <a:t>  place out of 29 countries) in 2010. </a:t>
            </a:r>
          </a:p>
          <a:p>
            <a:pPr marL="228600" indent="-228600" algn="just">
              <a:buFont typeface="+mj-lt"/>
              <a:buAutoNum type="arabicPeriod"/>
            </a:pPr>
            <a:r>
              <a:rPr lang="en-US" sz="2800" dirty="0" smtClean="0"/>
              <a:t>Limited  sociological and social statistical information of active ageing in Russia:</a:t>
            </a:r>
          </a:p>
          <a:p>
            <a:pPr marL="342900" indent="-171450" algn="just">
              <a:buFont typeface="Arial" panose="020B0604020202020204" pitchFamily="34" charset="0"/>
              <a:buChar char="•"/>
            </a:pPr>
            <a:r>
              <a:rPr lang="en-US" sz="2800" dirty="0" smtClean="0"/>
              <a:t>No regular surveys focused on elderly population</a:t>
            </a:r>
          </a:p>
          <a:p>
            <a:pPr marL="342900" indent="-171450" algn="just">
              <a:buFont typeface="Arial" panose="020B0604020202020204" pitchFamily="34" charset="0"/>
              <a:buChar char="•"/>
            </a:pPr>
            <a:r>
              <a:rPr lang="en-US" sz="2800" dirty="0" smtClean="0"/>
              <a:t>Russia does not participate in international surveys except ESS (2006, 2008, 2010, 2012) and GGS (2004, 2007, 2011)</a:t>
            </a:r>
          </a:p>
          <a:p>
            <a:pPr marL="342900" indent="-171450" algn="just">
              <a:buFont typeface="Arial" panose="020B0604020202020204" pitchFamily="34" charset="0"/>
              <a:buChar char="•"/>
            </a:pPr>
            <a:r>
              <a:rPr lang="en-US" sz="2800" dirty="0" smtClean="0"/>
              <a:t>Only RLMS is (and GGS  was) longitudinal survey</a:t>
            </a:r>
          </a:p>
          <a:p>
            <a:pPr marL="228600" indent="-228600" algn="just">
              <a:buFont typeface="+mj-lt"/>
              <a:buAutoNum type="arabicPeriod" startAt="3"/>
            </a:pPr>
            <a:r>
              <a:rPr lang="en-US" sz="2800" dirty="0" smtClean="0"/>
              <a:t>The indicators are sensitive to the data source and question wording.</a:t>
            </a:r>
          </a:p>
          <a:p>
            <a:pPr marL="228600" indent="-228600" algn="just">
              <a:buFont typeface="+mj-lt"/>
              <a:buAutoNum type="arabicPeriod" startAt="3"/>
            </a:pPr>
            <a:r>
              <a:rPr lang="en-US" sz="2800" dirty="0" smtClean="0"/>
              <a:t>Several indicators (voluntary activities, social connectedness, independent living, both life expectancy and healthy life expectancy) do not represent the elderly’s life satisfaction in Eastern European countries. In contrast, other aspects of life (public transportation, social care) contribute significantly to the elderly’s well-being in Russia.</a:t>
            </a:r>
          </a:p>
        </p:txBody>
      </p:sp>
      <p:sp>
        <p:nvSpPr>
          <p:cNvPr id="47" name="TextBox 46"/>
          <p:cNvSpPr txBox="1"/>
          <p:nvPr/>
        </p:nvSpPr>
        <p:spPr>
          <a:xfrm>
            <a:off x="22843969" y="34954545"/>
            <a:ext cx="7239247" cy="2739211"/>
          </a:xfrm>
          <a:prstGeom prst="rect">
            <a:avLst/>
          </a:prstGeom>
          <a:noFill/>
        </p:spPr>
        <p:txBody>
          <a:bodyPr wrap="square" rtlCol="0">
            <a:spAutoFit/>
          </a:bodyPr>
          <a:lstStyle/>
          <a:p>
            <a:r>
              <a:rPr lang="en-US" sz="2800" b="1" dirty="0"/>
              <a:t>Further steps of the research</a:t>
            </a:r>
          </a:p>
          <a:p>
            <a:pPr marL="228600" indent="-228600" algn="just">
              <a:buFont typeface="+mj-lt"/>
              <a:buAutoNum type="arabicPeriod"/>
            </a:pPr>
            <a:r>
              <a:rPr lang="en-US" sz="2800" dirty="0"/>
              <a:t>The development of new specific questions based on AAI indicators for RLMS and </a:t>
            </a:r>
            <a:r>
              <a:rPr lang="en-US" sz="2800" dirty="0" err="1"/>
              <a:t>Rosstat</a:t>
            </a:r>
            <a:r>
              <a:rPr lang="en-US" sz="2800" dirty="0"/>
              <a:t> surveys.</a:t>
            </a:r>
          </a:p>
          <a:p>
            <a:pPr marL="228600" indent="-228600" algn="just">
              <a:buFont typeface="+mj-lt"/>
              <a:buAutoNum type="arabicPeriod"/>
            </a:pPr>
            <a:r>
              <a:rPr lang="en-US" sz="2800" dirty="0"/>
              <a:t>The design of new AAI indicators for Russia and CIS countries. </a:t>
            </a:r>
          </a:p>
        </p:txBody>
      </p:sp>
      <p:sp>
        <p:nvSpPr>
          <p:cNvPr id="48" name="Нижний колонтитул 1"/>
          <p:cNvSpPr txBox="1">
            <a:spLocks/>
          </p:cNvSpPr>
          <p:nvPr/>
        </p:nvSpPr>
        <p:spPr>
          <a:xfrm>
            <a:off x="20875999" y="40945020"/>
            <a:ext cx="9076846" cy="1810790"/>
          </a:xfrm>
          <a:prstGeom prst="rect">
            <a:avLst/>
          </a:prstGeom>
        </p:spPr>
        <p:txBody>
          <a:bodyPr/>
          <a:lstStyle>
            <a:defPPr>
              <a:defRPr lang="en-US"/>
            </a:defPPr>
            <a:lvl1pPr marL="0" algn="l" defTabSz="3573084" rtl="0" eaLnBrk="1" latinLnBrk="0" hangingPunct="1">
              <a:defRPr sz="7000" kern="1200">
                <a:solidFill>
                  <a:schemeClr val="tx1"/>
                </a:solidFill>
                <a:latin typeface="+mn-lt"/>
                <a:ea typeface="+mn-ea"/>
                <a:cs typeface="+mn-cs"/>
              </a:defRPr>
            </a:lvl1pPr>
            <a:lvl2pPr marL="1786542" algn="l" defTabSz="3573084" rtl="0" eaLnBrk="1" latinLnBrk="0" hangingPunct="1">
              <a:defRPr sz="7000" kern="1200">
                <a:solidFill>
                  <a:schemeClr val="tx1"/>
                </a:solidFill>
                <a:latin typeface="+mn-lt"/>
                <a:ea typeface="+mn-ea"/>
                <a:cs typeface="+mn-cs"/>
              </a:defRPr>
            </a:lvl2pPr>
            <a:lvl3pPr marL="3573084" algn="l" defTabSz="3573084" rtl="0" eaLnBrk="1" latinLnBrk="0" hangingPunct="1">
              <a:defRPr sz="7000" kern="1200">
                <a:solidFill>
                  <a:schemeClr val="tx1"/>
                </a:solidFill>
                <a:latin typeface="+mn-lt"/>
                <a:ea typeface="+mn-ea"/>
                <a:cs typeface="+mn-cs"/>
              </a:defRPr>
            </a:lvl3pPr>
            <a:lvl4pPr marL="5359626" algn="l" defTabSz="3573084" rtl="0" eaLnBrk="1" latinLnBrk="0" hangingPunct="1">
              <a:defRPr sz="7000" kern="1200">
                <a:solidFill>
                  <a:schemeClr val="tx1"/>
                </a:solidFill>
                <a:latin typeface="+mn-lt"/>
                <a:ea typeface="+mn-ea"/>
                <a:cs typeface="+mn-cs"/>
              </a:defRPr>
            </a:lvl4pPr>
            <a:lvl5pPr marL="7146173" algn="l" defTabSz="3573084" rtl="0" eaLnBrk="1" latinLnBrk="0" hangingPunct="1">
              <a:defRPr sz="7000" kern="1200">
                <a:solidFill>
                  <a:schemeClr val="tx1"/>
                </a:solidFill>
                <a:latin typeface="+mn-lt"/>
                <a:ea typeface="+mn-ea"/>
                <a:cs typeface="+mn-cs"/>
              </a:defRPr>
            </a:lvl5pPr>
            <a:lvl6pPr marL="8932714" algn="l" defTabSz="3573084" rtl="0" eaLnBrk="1" latinLnBrk="0" hangingPunct="1">
              <a:defRPr sz="7000" kern="1200">
                <a:solidFill>
                  <a:schemeClr val="tx1"/>
                </a:solidFill>
                <a:latin typeface="+mn-lt"/>
                <a:ea typeface="+mn-ea"/>
                <a:cs typeface="+mn-cs"/>
              </a:defRPr>
            </a:lvl6pPr>
            <a:lvl7pPr marL="10719260" algn="l" defTabSz="3573084" rtl="0" eaLnBrk="1" latinLnBrk="0" hangingPunct="1">
              <a:defRPr sz="7000" kern="1200">
                <a:solidFill>
                  <a:schemeClr val="tx1"/>
                </a:solidFill>
                <a:latin typeface="+mn-lt"/>
                <a:ea typeface="+mn-ea"/>
                <a:cs typeface="+mn-cs"/>
              </a:defRPr>
            </a:lvl7pPr>
            <a:lvl8pPr marL="12505802" algn="l" defTabSz="3573084" rtl="0" eaLnBrk="1" latinLnBrk="0" hangingPunct="1">
              <a:defRPr sz="7000" kern="1200">
                <a:solidFill>
                  <a:schemeClr val="tx1"/>
                </a:solidFill>
                <a:latin typeface="+mn-lt"/>
                <a:ea typeface="+mn-ea"/>
                <a:cs typeface="+mn-cs"/>
              </a:defRPr>
            </a:lvl8pPr>
            <a:lvl9pPr marL="14292344" algn="l" defTabSz="3573084" rtl="0" eaLnBrk="1" latinLnBrk="0" hangingPunct="1">
              <a:defRPr sz="7000" kern="1200">
                <a:solidFill>
                  <a:schemeClr val="tx1"/>
                </a:solidFill>
                <a:latin typeface="+mn-lt"/>
                <a:ea typeface="+mn-ea"/>
                <a:cs typeface="+mn-cs"/>
              </a:defRPr>
            </a:lvl9pPr>
          </a:lstStyle>
          <a:p>
            <a:pPr algn="r"/>
            <a:r>
              <a:rPr lang="en-US" sz="3600" dirty="0" smtClean="0"/>
              <a:t>BSPS Annual Conference 2015</a:t>
            </a:r>
          </a:p>
          <a:p>
            <a:pPr algn="r"/>
            <a:r>
              <a:rPr lang="en-US" sz="3600" dirty="0" smtClean="0"/>
              <a:t>7 – 9 September 2015</a:t>
            </a:r>
          </a:p>
          <a:p>
            <a:pPr algn="r"/>
            <a:r>
              <a:rPr lang="en-US" sz="3600" dirty="0" smtClean="0"/>
              <a:t>University of Leeds</a:t>
            </a:r>
            <a:endParaRPr lang="ru-RU" sz="3600" dirty="0"/>
          </a:p>
        </p:txBody>
      </p:sp>
      <p:sp>
        <p:nvSpPr>
          <p:cNvPr id="51" name="TextBox 50"/>
          <p:cNvSpPr txBox="1"/>
          <p:nvPr/>
        </p:nvSpPr>
        <p:spPr>
          <a:xfrm>
            <a:off x="509212" y="34503124"/>
            <a:ext cx="29633922" cy="461665"/>
          </a:xfrm>
          <a:prstGeom prst="rect">
            <a:avLst/>
          </a:prstGeom>
          <a:noFill/>
        </p:spPr>
        <p:txBody>
          <a:bodyPr wrap="square" rtlCol="0">
            <a:spAutoFit/>
          </a:bodyPr>
          <a:lstStyle/>
          <a:p>
            <a:r>
              <a:rPr lang="en-US" sz="2400" dirty="0" smtClean="0"/>
              <a:t>The difference between answers to the questions varies from -0.3  percentage points (Finland) to 9.7 points (Spain) and -43.6 points (Latvia).</a:t>
            </a:r>
            <a:endParaRPr lang="ru-RU" sz="2400" dirty="0"/>
          </a:p>
        </p:txBody>
      </p:sp>
      <p:sp>
        <p:nvSpPr>
          <p:cNvPr id="55" name="TextBox 54"/>
          <p:cNvSpPr txBox="1"/>
          <p:nvPr/>
        </p:nvSpPr>
        <p:spPr>
          <a:xfrm>
            <a:off x="6918652" y="28943402"/>
            <a:ext cx="18692993" cy="954107"/>
          </a:xfrm>
          <a:prstGeom prst="rect">
            <a:avLst/>
          </a:prstGeom>
          <a:noFill/>
        </p:spPr>
        <p:txBody>
          <a:bodyPr wrap="square" rtlCol="0">
            <a:spAutoFit/>
          </a:bodyPr>
          <a:lstStyle/>
          <a:p>
            <a:pPr algn="ctr"/>
            <a:r>
              <a:rPr lang="en-US" sz="2800" b="1" dirty="0" smtClean="0"/>
              <a:t>The sensitivity of results to question wording</a:t>
            </a:r>
          </a:p>
          <a:p>
            <a:pPr algn="ctr"/>
            <a:r>
              <a:rPr lang="en-US" sz="2800" dirty="0" smtClean="0"/>
              <a:t>The prevalence of physical safety among the elderly population according to ESS (2010)</a:t>
            </a:r>
            <a:endParaRPr lang="ru-RU" sz="2800" dirty="0"/>
          </a:p>
        </p:txBody>
      </p:sp>
      <p:graphicFrame>
        <p:nvGraphicFramePr>
          <p:cNvPr id="57" name="Диаграмма 56"/>
          <p:cNvGraphicFramePr>
            <a:graphicFrameLocks/>
          </p:cNvGraphicFramePr>
          <p:nvPr>
            <p:extLst>
              <p:ext uri="{D42A27DB-BD31-4B8C-83A1-F6EECF244321}">
                <p14:modId xmlns:p14="http://schemas.microsoft.com/office/powerpoint/2010/main" val="4110637145"/>
              </p:ext>
            </p:extLst>
          </p:nvPr>
        </p:nvGraphicFramePr>
        <p:xfrm>
          <a:off x="-786065" y="22365933"/>
          <a:ext cx="13869591" cy="6700101"/>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57238" y="39390748"/>
            <a:ext cx="23345365" cy="3108543"/>
          </a:xfrm>
          <a:prstGeom prst="rect">
            <a:avLst/>
          </a:prstGeom>
          <a:noFill/>
        </p:spPr>
        <p:txBody>
          <a:bodyPr wrap="none" rtlCol="0">
            <a:spAutoFit/>
          </a:bodyPr>
          <a:lstStyle/>
          <a:p>
            <a:r>
              <a:rPr lang="en-US" sz="2800" b="1" dirty="0" smtClean="0"/>
              <a:t>References</a:t>
            </a:r>
          </a:p>
          <a:p>
            <a:pPr marL="514350" indent="-514350">
              <a:buFont typeface="+mj-lt"/>
              <a:buAutoNum type="arabicPeriod"/>
            </a:pPr>
            <a:r>
              <a:rPr lang="en-US" sz="2800" dirty="0"/>
              <a:t>Sidorenko, A, Zaidi, A 2012, “Active A</a:t>
            </a:r>
            <a:r>
              <a:rPr lang="en-GB" sz="2800" dirty="0"/>
              <a:t>geing in CIS Countries: Semantics, Challenges, and Responses”, Current Gerontology and Geriatrics Research, vol. </a:t>
            </a:r>
            <a:r>
              <a:rPr lang="en-GB" sz="2800" dirty="0" smtClean="0"/>
              <a:t>2013.</a:t>
            </a:r>
          </a:p>
          <a:p>
            <a:pPr marL="514350" indent="-514350">
              <a:buFont typeface="+mj-lt"/>
              <a:buAutoNum type="arabicPeriod"/>
            </a:pPr>
            <a:r>
              <a:rPr lang="en-GB" sz="2800" dirty="0"/>
              <a:t>UNECE / European Commission 2015, Active Ageing Index 2014: Analytical </a:t>
            </a:r>
            <a:r>
              <a:rPr lang="en-GB" sz="2800" dirty="0" smtClean="0"/>
              <a:t>Report.</a:t>
            </a:r>
          </a:p>
          <a:p>
            <a:pPr marL="514350" indent="-514350">
              <a:buFont typeface="+mj-lt"/>
              <a:buAutoNum type="arabicPeriod"/>
            </a:pPr>
            <a:r>
              <a:rPr lang="en-GB" sz="2800" dirty="0"/>
              <a:t>WHO 2002, Active Ageing: A Policy Framework, Geneva, World Health </a:t>
            </a:r>
            <a:r>
              <a:rPr lang="en-GB" sz="2800" dirty="0" smtClean="0"/>
              <a:t>Organization.</a:t>
            </a:r>
          </a:p>
          <a:p>
            <a:pPr marL="514350" indent="-514350">
              <a:buFont typeface="+mj-lt"/>
              <a:buAutoNum type="arabicPeriod"/>
            </a:pPr>
            <a:r>
              <a:rPr lang="en-US" sz="2800" dirty="0"/>
              <a:t>Zaidi A 2014, Detailed Information on Indicators used for the Active Ageing Index </a:t>
            </a:r>
            <a:r>
              <a:rPr lang="en-US" sz="2800" dirty="0" smtClean="0"/>
              <a:t>2014.</a:t>
            </a:r>
          </a:p>
          <a:p>
            <a:pPr marL="514350" indent="-514350">
              <a:buFont typeface="+mj-lt"/>
              <a:buAutoNum type="arabicPeriod"/>
            </a:pPr>
            <a:r>
              <a:rPr lang="en-GB" sz="2800" dirty="0"/>
              <a:t>Zaidi A, Gasior K, Hofmarcher M, Lelkes O, Marin B, Rodrigrues R, Schmidt A, Vanhuysse P, Zolyomi E 2013, Active Ageing Index </a:t>
            </a:r>
            <a:r>
              <a:rPr lang="en-GB" sz="2800" dirty="0" smtClean="0"/>
              <a:t>2012.</a:t>
            </a:r>
          </a:p>
          <a:p>
            <a:r>
              <a:rPr lang="en-GB" sz="2800" dirty="0" smtClean="0"/>
              <a:t>Concept</a:t>
            </a:r>
            <a:r>
              <a:rPr lang="en-GB" sz="2800" dirty="0"/>
              <a:t>, Methodology and Final Results, Project: Active Ageing Index (AAI) UNECE Grant No: </a:t>
            </a:r>
            <a:r>
              <a:rPr lang="en-GB" sz="2800" dirty="0" smtClean="0"/>
              <a:t>ECE/GC/2012/003.</a:t>
            </a:r>
            <a:endParaRPr lang="ru-RU" sz="2800" b="1" dirty="0"/>
          </a:p>
        </p:txBody>
      </p:sp>
      <p:sp>
        <p:nvSpPr>
          <p:cNvPr id="3" name="TextBox 2"/>
          <p:cNvSpPr txBox="1"/>
          <p:nvPr/>
        </p:nvSpPr>
        <p:spPr>
          <a:xfrm>
            <a:off x="23004357" y="37693756"/>
            <a:ext cx="6656871" cy="2246769"/>
          </a:xfrm>
          <a:prstGeom prst="rect">
            <a:avLst/>
          </a:prstGeom>
          <a:noFill/>
        </p:spPr>
        <p:txBody>
          <a:bodyPr wrap="square" rtlCol="0">
            <a:spAutoFit/>
          </a:bodyPr>
          <a:lstStyle/>
          <a:p>
            <a:r>
              <a:rPr lang="en-US" sz="2800" b="1" dirty="0" smtClean="0"/>
              <a:t>Acknowledgments</a:t>
            </a:r>
          </a:p>
          <a:p>
            <a:pPr algn="just"/>
            <a:r>
              <a:rPr lang="en-US" sz="2800" dirty="0" smtClean="0"/>
              <a:t>The research was carried out within the Basic Research Program of the National Research University Higher School of Economics</a:t>
            </a:r>
            <a:endParaRPr lang="ru-RU" sz="2800" dirty="0"/>
          </a:p>
        </p:txBody>
      </p:sp>
    </p:spTree>
    <p:extLst>
      <p:ext uri="{BB962C8B-B14F-4D97-AF65-F5344CB8AC3E}">
        <p14:creationId xmlns:p14="http://schemas.microsoft.com/office/powerpoint/2010/main" val="40388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2759</TotalTime>
  <Words>1003</Words>
  <Application>Microsoft Office PowerPoint</Application>
  <PresentationFormat>Произвольный</PresentationFormat>
  <Paragraphs>250</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Poster Presentation Example</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Пользователь Windows</cp:lastModifiedBy>
  <cp:revision>12</cp:revision>
  <cp:lastPrinted>2013-03-27T18:07:17Z</cp:lastPrinted>
  <dcterms:created xsi:type="dcterms:W3CDTF">2011-01-12T16:45:58Z</dcterms:created>
  <dcterms:modified xsi:type="dcterms:W3CDTF">2015-09-21T08:32:37Z</dcterms:modified>
  <cp:category>templates for scientific poster</cp:category>
</cp:coreProperties>
</file>