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80" r:id="rId4"/>
    <p:sldId id="269" r:id="rId5"/>
    <p:sldId id="271" r:id="rId6"/>
    <p:sldId id="270" r:id="rId7"/>
    <p:sldId id="281" r:id="rId8"/>
    <p:sldId id="282" r:id="rId9"/>
    <p:sldId id="283" r:id="rId10"/>
    <p:sldId id="284" r:id="rId11"/>
    <p:sldId id="285" r:id="rId12"/>
    <p:sldId id="272" r:id="rId13"/>
    <p:sldId id="273" r:id="rId14"/>
    <p:sldId id="274" r:id="rId15"/>
    <p:sldId id="275" r:id="rId16"/>
    <p:sldId id="277" r:id="rId17"/>
    <p:sldId id="279" r:id="rId18"/>
    <p:sldId id="278" r:id="rId19"/>
    <p:sldId id="258" r:id="rId20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E5FF"/>
    <a:srgbClr val="F8A764"/>
    <a:srgbClr val="89E0FF"/>
    <a:srgbClr val="5BD4FF"/>
    <a:srgbClr val="1C2A55"/>
    <a:srgbClr val="003F82"/>
    <a:srgbClr val="2138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5\&#1058;&#1047;-36%20(&#1054;&#1089;&#1085;&#1086;&#1074;&#1085;&#1086;&#1077;+&#1052;&#1086;&#1085;&#1080;&#1090;&#1086;&#1088;&#1080;&#1085;&#1075;)\&#1052;&#1086;&#1085;&#1080;&#1090;&#1086;&#1088;&#1080;&#1085;&#1075;\&#1050;_&#1079;&#1072;&#1088;&#1087;&#1083;&#1072;&#1090;&#1072;%20&#1095;&#1080;&#1085;&#1086;&#1074;&#1085;&#1080;&#1082;&#1086;&#1074;\00_&#1047;&#1072;&#1088;&#1087;&#1083;&#1072;&#1090;&#1072;%20&#1095;&#1080;&#1085;&#1086;&#1074;&#1085;&#1080;&#1082;&#1086;&#1074;_&#1080;&#1089;&#1093;&#1086;&#1076;&#1085;&#1080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5\&#1058;&#1047;-36%20(&#1054;&#1089;&#1085;&#1086;&#1074;&#1085;&#1086;&#1077;+&#1052;&#1086;&#1085;&#1080;&#1090;&#1086;&#1088;&#1080;&#1085;&#1075;)\&#1052;&#1086;&#1085;&#1080;&#1090;&#1086;&#1088;&#1080;&#1085;&#1075;\&#1050;_&#1079;&#1072;&#1088;&#1087;&#1083;&#1072;&#1090;&#1072;%20&#1095;&#1080;&#1085;&#1086;&#1074;&#1085;&#1080;&#1082;&#1086;&#1074;\00_&#1047;&#1072;&#1088;&#1087;&#1083;&#1072;&#1090;&#1072;%20&#1095;&#1080;&#1085;&#1086;&#1074;&#1085;&#1080;&#1082;&#1086;&#1074;_&#1080;&#1089;&#1093;&#1086;&#1076;&#1085;&#1080;&#1082;&#1080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biryukova\Dropbox\2015\&#1058;&#1047;-36%20(&#1054;&#1089;&#1085;&#1086;&#1074;&#1085;&#1086;&#1077;+&#1052;&#1086;&#1085;&#1080;&#1090;&#1086;&#1088;&#1080;&#1085;&#1075;)\&#1052;&#1086;&#1085;&#1080;&#1090;&#1086;&#1088;&#1080;&#1085;&#1075;\&#1050;_&#1079;&#1072;&#1088;&#1087;&#1083;&#1072;&#1090;&#1072;%20&#1095;&#1080;&#1085;&#1086;&#1074;&#1085;&#1080;&#1082;&#1086;&#1074;\00_&#1047;&#1072;&#1088;&#1087;&#1083;&#1072;&#1090;&#1072;%20&#1095;&#1080;&#1085;&#1086;&#1074;&#1085;&#1080;&#1082;&#1086;&#1074;_&#1080;&#1089;&#1093;&#1086;&#1076;&#1085;&#1080;&#1082;&#1080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biryukova\Dropbox\2015\&#1058;&#1047;-36%20(&#1054;&#1089;&#1085;&#1086;&#1074;&#1085;&#1086;&#1077;+&#1052;&#1086;&#1085;&#1080;&#1090;&#1086;&#1088;&#1080;&#1085;&#1075;)\&#1052;&#1086;&#1085;&#1080;&#1090;&#1086;&#1088;&#1080;&#1085;&#1075;\&#1050;_&#1079;&#1072;&#1088;&#1087;&#1083;&#1072;&#1090;&#1072;%20&#1095;&#1080;&#1085;&#1086;&#1074;&#1085;&#1080;&#1082;&#1086;&#1074;\00_&#1047;&#1072;&#1088;&#1087;&#1083;&#1072;&#1090;&#1072;%20&#1095;&#1080;&#1085;&#1086;&#1074;&#1085;&#1080;&#1082;&#1086;&#1074;_&#1080;&#1089;&#1093;&#1086;&#1076;&#1085;&#1080;&#1082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5\&#1058;&#1047;-36%20(&#1054;&#1089;&#1085;&#1086;&#1074;&#1085;&#1086;&#1077;+&#1052;&#1086;&#1085;&#1080;&#1090;&#1086;&#1088;&#1080;&#1085;&#1075;)\&#1052;&#1086;&#1085;&#1080;&#1090;&#1086;&#1088;&#1080;&#1085;&#1075;\&#1050;_&#1044;&#1086;&#1093;&#1086;&#1076;&#1099;_&#1080;&#1090;&#1086;&#1075;&#1080;2014\&#1048;&#1089;&#1093;&#1086;&#1076;&#1085;&#1080;&#1082;&#1080;_&#1048;&#1090;&#1086;&#1075;&#1080;2014_&#1044;&#1086;&#1093;&#1086;&#1076;&#1099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5\&#1058;&#1047;-36%20(&#1054;&#1089;&#1085;&#1086;&#1074;&#1085;&#1086;&#1077;+&#1052;&#1086;&#1085;&#1080;&#1090;&#1086;&#1088;&#1080;&#1085;&#1075;)\&#1052;&#1086;&#1085;&#1080;&#1090;&#1086;&#1088;&#1080;&#1085;&#1075;\&#1050;_&#1044;&#1086;&#1093;&#1086;&#1076;&#1099;_&#1080;&#1090;&#1086;&#1075;&#1080;2014\&#1048;&#1089;&#1093;&#1086;&#1076;&#1085;&#1080;&#1082;&#1080;_&#1048;&#1090;&#1086;&#1075;&#1080;2014_&#1044;&#1086;&#1093;&#1086;&#1076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5\&#1042;&#1089;&#1103;&#1082;&#1086;&#1077;\&#1062;&#1077;&#1085;&#1099;%20&#1085;&#1072;%20&#1085;&#1077;&#1092;&#1090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AppData\Local\Microsoft\Windows\Temporary%20Internet%20Files\Content.Outlook\6CN3FR30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4\&#1058;&#1047;-154%20(&#1052;&#1086;&#1085;&#1080;&#1090;&#1086;&#1088;&#1080;&#1085;&#1075;-&#1073;&#1102;&#1083;&#1083;&#1077;&#1090;&#1077;&#1085;&#1100;)\&#1042;&#1099;&#1087;&#1091;&#1089;&#1082;%202%20&#1044;&#1086;&#1093;&#1086;&#1076;&#1099;%20&#1056;&#1072;&#1089;&#1093;&#1086;&#1076;&#1099;%20&#1080;%20&#1055;&#1086;&#1090;&#1088;&#1077;&#1073;&#1083;&#1077;&#1085;&#1080;&#1077;\&#1042;&#1099;&#1087;&#1091;&#1089;&#1082;2_&#1048;&#1089;&#1093;&#1086;&#1076;&#1085;&#1080;&#1082;&#1080;%20&#1075;&#1088;&#1072;&#1092;&#1080;&#1082;&#1086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4\&#1058;&#1047;-154%20(&#1052;&#1086;&#1085;&#1080;&#1090;&#1086;&#1088;&#1080;&#1085;&#1075;-&#1073;&#1102;&#1083;&#1083;&#1077;&#1090;&#1077;&#1085;&#1100;)\&#1042;&#1099;&#1087;&#1091;&#1089;&#1082;%202%20&#1044;&#1086;&#1093;&#1086;&#1076;&#1099;%20&#1056;&#1072;&#1089;&#1093;&#1086;&#1076;&#1099;%20&#1080;%20&#1055;&#1086;&#1090;&#1088;&#1077;&#1073;&#1083;&#1077;&#1085;&#1080;&#1077;\&#1042;&#1099;&#1087;&#1091;&#1089;&#1082;2_&#1048;&#1089;&#1093;&#1086;&#1076;&#1085;&#1080;&#1082;&#1080;%20&#1075;&#1088;&#1072;&#1092;&#1080;&#1082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2014\&#1058;&#1047;-154%20(&#1052;&#1086;&#1085;&#1080;&#1090;&#1086;&#1088;&#1080;&#1085;&#1075;-&#1073;&#1102;&#1083;&#1083;&#1077;&#1090;&#1077;&#1085;&#1100;)\&#1042;&#1099;&#1087;&#1091;&#1089;&#1082;%202%20&#1044;&#1086;&#1093;&#1086;&#1076;&#1099;%20&#1056;&#1072;&#1089;&#1093;&#1086;&#1076;&#1099;%20&#1080;%20&#1055;&#1086;&#1090;&#1088;&#1077;&#1073;&#1083;&#1077;&#1085;&#1080;&#1077;\&#1042;&#1099;&#1087;&#1091;&#1089;&#1082;2_&#1048;&#1089;&#1093;&#1086;&#1076;&#1085;&#1080;&#1082;&#1080;%20&#1075;&#1088;&#1072;&#1092;&#1080;&#1082;&#1086;&#107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5"/>
  <c:chart>
    <c:plotArea>
      <c:layout>
        <c:manualLayout>
          <c:layoutTarget val="inner"/>
          <c:xMode val="edge"/>
          <c:yMode val="edge"/>
          <c:x val="5.8655303691802559E-2"/>
          <c:y val="3.469391212323835E-2"/>
          <c:w val="0.89092880577427835"/>
          <c:h val="0.82040898079657687"/>
        </c:manualLayout>
      </c:layout>
      <c:barChart>
        <c:barDir val="col"/>
        <c:grouping val="clustered"/>
        <c:ser>
          <c:idx val="4"/>
          <c:order val="4"/>
          <c:tx>
            <c:strRef>
              <c:f>'1 - доходы'!$F$31</c:f>
              <c:strCache>
                <c:ptCount val="1"/>
                <c:pt idx="0">
                  <c:v>Реальный рост ВВП, в % к 1991 г.</c:v>
                </c:pt>
              </c:strCache>
            </c:strRef>
          </c:tx>
          <c:spPr>
            <a:solidFill>
              <a:srgbClr val="ACE0F2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dLbls>
            <c:numFmt formatCode="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Val val="1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доходы'!$F$32:$F$55</c:f>
              <c:numCache>
                <c:formatCode>0.0</c:formatCode>
                <c:ptCount val="24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68.147689500000013</c:v>
                </c:pt>
                <c:pt idx="4">
                  <c:v>65.353634230499992</c:v>
                </c:pt>
                <c:pt idx="5">
                  <c:v>62.995827586937615</c:v>
                </c:pt>
                <c:pt idx="6">
                  <c:v>63.865891491185906</c:v>
                </c:pt>
                <c:pt idx="7">
                  <c:v>60.452346372515258</c:v>
                </c:pt>
                <c:pt idx="8">
                  <c:v>64.291735341938292</c:v>
                </c:pt>
                <c:pt idx="9">
                  <c:v>70.750262694018531</c:v>
                </c:pt>
                <c:pt idx="10">
                  <c:v>74.352242889115786</c:v>
                </c:pt>
                <c:pt idx="11">
                  <c:v>77.879351424530967</c:v>
                </c:pt>
                <c:pt idx="12">
                  <c:v>83.561315458097752</c:v>
                </c:pt>
                <c:pt idx="13">
                  <c:v>89.557633000117605</c:v>
                </c:pt>
                <c:pt idx="14">
                  <c:v>95.267995177173034</c:v>
                </c:pt>
                <c:pt idx="15">
                  <c:v>103.03560635590128</c:v>
                </c:pt>
                <c:pt idx="16">
                  <c:v>111.8297780022867</c:v>
                </c:pt>
                <c:pt idx="17">
                  <c:v>117.67653885052262</c:v>
                </c:pt>
                <c:pt idx="18">
                  <c:v>108.44621614062501</c:v>
                </c:pt>
                <c:pt idx="19">
                  <c:v>113.10940343467188</c:v>
                </c:pt>
                <c:pt idx="20">
                  <c:v>117.97310778236277</c:v>
                </c:pt>
                <c:pt idx="21">
                  <c:v>121.98419344696312</c:v>
                </c:pt>
                <c:pt idx="22">
                  <c:v>123.56998796177362</c:v>
                </c:pt>
                <c:pt idx="23">
                  <c:v>124.31140788954426</c:v>
                </c:pt>
              </c:numCache>
            </c:numRef>
          </c:val>
        </c:ser>
        <c:dLbls>
          <c:showVal val="1"/>
        </c:dLbls>
        <c:gapWidth val="17"/>
        <c:axId val="41070592"/>
        <c:axId val="41072128"/>
      </c:barChart>
      <c:lineChart>
        <c:grouping val="standard"/>
        <c:ser>
          <c:idx val="0"/>
          <c:order val="0"/>
          <c:tx>
            <c:strRef>
              <c:f>'1 - доходы'!$B$31</c:f>
              <c:strCache>
                <c:ptCount val="1"/>
                <c:pt idx="0">
                  <c:v>Реальные денежные доходы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2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доходы'!$B$32:$B$55</c:f>
              <c:numCache>
                <c:formatCode>0.0</c:formatCode>
                <c:ptCount val="24"/>
                <c:pt idx="0">
                  <c:v>100</c:v>
                </c:pt>
                <c:pt idx="1">
                  <c:v>43.566926214312197</c:v>
                </c:pt>
                <c:pt idx="2">
                  <c:v>56.149293287263319</c:v>
                </c:pt>
                <c:pt idx="3">
                  <c:v>57.917151675537127</c:v>
                </c:pt>
                <c:pt idx="4">
                  <c:v>45.671905726332248</c:v>
                </c:pt>
                <c:pt idx="5">
                  <c:v>54.179268024298672</c:v>
                </c:pt>
                <c:pt idx="6">
                  <c:v>59.321660221241096</c:v>
                </c:pt>
                <c:pt idx="7">
                  <c:v>42.628431386206756</c:v>
                </c:pt>
                <c:pt idx="8">
                  <c:v>47.657856211981866</c:v>
                </c:pt>
                <c:pt idx="9">
                  <c:v>51.561051946981657</c:v>
                </c:pt>
                <c:pt idx="10">
                  <c:v>56.013537380054906</c:v>
                </c:pt>
                <c:pt idx="11">
                  <c:v>62.972514029103884</c:v>
                </c:pt>
                <c:pt idx="12">
                  <c:v>75.558455382531207</c:v>
                </c:pt>
                <c:pt idx="13">
                  <c:v>84.867922883999981</c:v>
                </c:pt>
                <c:pt idx="14">
                  <c:v>100.77987848139233</c:v>
                </c:pt>
                <c:pt idx="15">
                  <c:v>116.09996165340048</c:v>
                </c:pt>
                <c:pt idx="16">
                  <c:v>131.30337578057402</c:v>
                </c:pt>
                <c:pt idx="17">
                  <c:v>117.82567680848783</c:v>
                </c:pt>
                <c:pt idx="18">
                  <c:v>132.7170501687801</c:v>
                </c:pt>
                <c:pt idx="19">
                  <c:v>140.49752473882998</c:v>
                </c:pt>
                <c:pt idx="20">
                  <c:v>148.37617756195223</c:v>
                </c:pt>
                <c:pt idx="21">
                  <c:v>156.73783941900351</c:v>
                </c:pt>
                <c:pt idx="22">
                  <c:v>164.60396387566695</c:v>
                </c:pt>
                <c:pt idx="23">
                  <c:v>152.59706053230985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'1 - доходы'!$C$31</c:f>
              <c:strCache>
                <c:ptCount val="1"/>
                <c:pt idx="0">
                  <c:v>Реальная з/п без учета скрытой оплаты труда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3"/>
              <c:layout>
                <c:manualLayout>
                  <c:x val="-1.3888888888888894E-3"/>
                  <c:y val="1.4048778761048897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доходы'!$C$32:$C$55</c:f>
              <c:numCache>
                <c:formatCode>0.0</c:formatCode>
                <c:ptCount val="24"/>
                <c:pt idx="0">
                  <c:v>100</c:v>
                </c:pt>
                <c:pt idx="1">
                  <c:v>51.427291346646179</c:v>
                </c:pt>
                <c:pt idx="2">
                  <c:v>48.020076472992031</c:v>
                </c:pt>
                <c:pt idx="3">
                  <c:v>37.64321681731095</c:v>
                </c:pt>
                <c:pt idx="4">
                  <c:v>33.985449106537949</c:v>
                </c:pt>
                <c:pt idx="5">
                  <c:v>38.518685561677771</c:v>
                </c:pt>
                <c:pt idx="6">
                  <c:v>41.080646176013268</c:v>
                </c:pt>
                <c:pt idx="7">
                  <c:v>27.237225322853138</c:v>
                </c:pt>
                <c:pt idx="8">
                  <c:v>30.73887154378734</c:v>
                </c:pt>
                <c:pt idx="9">
                  <c:v>33.884643428989598</c:v>
                </c:pt>
                <c:pt idx="10">
                  <c:v>42.888845291776462</c:v>
                </c:pt>
                <c:pt idx="11">
                  <c:v>47.084511842045643</c:v>
                </c:pt>
                <c:pt idx="12">
                  <c:v>53.806181684755629</c:v>
                </c:pt>
                <c:pt idx="13">
                  <c:v>57.713797345169233</c:v>
                </c:pt>
                <c:pt idx="14">
                  <c:v>66.945724542840466</c:v>
                </c:pt>
                <c:pt idx="15">
                  <c:v>77.39255252024347</c:v>
                </c:pt>
                <c:pt idx="16">
                  <c:v>90.149008123335449</c:v>
                </c:pt>
                <c:pt idx="17">
                  <c:v>92.791373115133069</c:v>
                </c:pt>
                <c:pt idx="18">
                  <c:v>94.424134927015544</c:v>
                </c:pt>
                <c:pt idx="19">
                  <c:v>101.3321167366508</c:v>
                </c:pt>
                <c:pt idx="20">
                  <c:v>111.80162370064041</c:v>
                </c:pt>
                <c:pt idx="21">
                  <c:v>116.51865029851103</c:v>
                </c:pt>
                <c:pt idx="22">
                  <c:v>119.00620045558237</c:v>
                </c:pt>
                <c:pt idx="23">
                  <c:v>113.12465599718331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'1 - доходы'!$D$31</c:f>
              <c:strCache>
                <c:ptCount val="1"/>
                <c:pt idx="0">
                  <c:v>Реальная з/п с учетом скрытой оплаты труда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23"/>
              <c:layout>
                <c:manualLayout>
                  <c:x val="0"/>
                  <c:y val="9.3658525073659349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доходы'!$D$32:$D$55</c:f>
              <c:numCache>
                <c:formatCode>0.0</c:formatCode>
                <c:ptCount val="24"/>
                <c:pt idx="0">
                  <c:v>100</c:v>
                </c:pt>
                <c:pt idx="1">
                  <c:v>51.427291346646179</c:v>
                </c:pt>
                <c:pt idx="2">
                  <c:v>54.518327614383146</c:v>
                </c:pt>
                <c:pt idx="3">
                  <c:v>45.504526623108951</c:v>
                </c:pt>
                <c:pt idx="4">
                  <c:v>40.93574880706219</c:v>
                </c:pt>
                <c:pt idx="5">
                  <c:v>49.076443897038729</c:v>
                </c:pt>
                <c:pt idx="6">
                  <c:v>52.970197658457366</c:v>
                </c:pt>
                <c:pt idx="7">
                  <c:v>34.642766890543648</c:v>
                </c:pt>
                <c:pt idx="8">
                  <c:v>42.195522701377463</c:v>
                </c:pt>
                <c:pt idx="9">
                  <c:v>46.787132194887796</c:v>
                </c:pt>
                <c:pt idx="10">
                  <c:v>57.814090562232579</c:v>
                </c:pt>
                <c:pt idx="11">
                  <c:v>62.495150944814419</c:v>
                </c:pt>
                <c:pt idx="12">
                  <c:v>71.172197995708487</c:v>
                </c:pt>
                <c:pt idx="13">
                  <c:v>76.341001779324387</c:v>
                </c:pt>
                <c:pt idx="14">
                  <c:v>94.331187151317025</c:v>
                </c:pt>
                <c:pt idx="15">
                  <c:v>111.3570743224614</c:v>
                </c:pt>
                <c:pt idx="16">
                  <c:v>126.91410817495239</c:v>
                </c:pt>
                <c:pt idx="17">
                  <c:v>122.81903717850045</c:v>
                </c:pt>
                <c:pt idx="18">
                  <c:v>132.64997373546257</c:v>
                </c:pt>
                <c:pt idx="19">
                  <c:v>137.99438468401806</c:v>
                </c:pt>
                <c:pt idx="20">
                  <c:v>148.70346034563539</c:v>
                </c:pt>
                <c:pt idx="21">
                  <c:v>151.64997514997702</c:v>
                </c:pt>
                <c:pt idx="22">
                  <c:v>153.7372762117779</c:v>
                </c:pt>
                <c:pt idx="23">
                  <c:v>147.06205279633829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'1 - доходы'!$E$31</c:f>
              <c:strCache>
                <c:ptCount val="1"/>
                <c:pt idx="0">
                  <c:v>Реальная пенсия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3"/>
              <c:layout>
                <c:manualLayout>
                  <c:x val="0"/>
                  <c:y val="-1.4048778761048897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доходы'!$E$32:$E$55</c:f>
              <c:numCache>
                <c:formatCode>0.0</c:formatCode>
                <c:ptCount val="24"/>
                <c:pt idx="0">
                  <c:v>100</c:v>
                </c:pt>
                <c:pt idx="1">
                  <c:v>42.494522928155945</c:v>
                </c:pt>
                <c:pt idx="2">
                  <c:v>50.845573936944163</c:v>
                </c:pt>
                <c:pt idx="3">
                  <c:v>46.162428969067719</c:v>
                </c:pt>
                <c:pt idx="4">
                  <c:v>44.104463090326981</c:v>
                </c:pt>
                <c:pt idx="5">
                  <c:v>47.699912948568361</c:v>
                </c:pt>
                <c:pt idx="6">
                  <c:v>48.749408958013781</c:v>
                </c:pt>
                <c:pt idx="7">
                  <c:v>29.133545052306452</c:v>
                </c:pt>
                <c:pt idx="8">
                  <c:v>27.625982223709261</c:v>
                </c:pt>
                <c:pt idx="9">
                  <c:v>36.288566296508399</c:v>
                </c:pt>
                <c:pt idx="10">
                  <c:v>42.287939126898422</c:v>
                </c:pt>
                <c:pt idx="11">
                  <c:v>47.210153763491022</c:v>
                </c:pt>
                <c:pt idx="12">
                  <c:v>50.370149938895317</c:v>
                </c:pt>
                <c:pt idx="13">
                  <c:v>52.291546197544676</c:v>
                </c:pt>
                <c:pt idx="14">
                  <c:v>59.063888121254152</c:v>
                </c:pt>
                <c:pt idx="15">
                  <c:v>60.664222961354476</c:v>
                </c:pt>
                <c:pt idx="16">
                  <c:v>69.900972890232708</c:v>
                </c:pt>
                <c:pt idx="17">
                  <c:v>76.547247102796803</c:v>
                </c:pt>
                <c:pt idx="18">
                  <c:v>95.606303501025053</c:v>
                </c:pt>
                <c:pt idx="19">
                  <c:v>108.09141612697198</c:v>
                </c:pt>
                <c:pt idx="20">
                  <c:v>110.98708337050356</c:v>
                </c:pt>
                <c:pt idx="21">
                  <c:v>115.22101157549422</c:v>
                </c:pt>
                <c:pt idx="22">
                  <c:v>118.54563186333773</c:v>
                </c:pt>
                <c:pt idx="23">
                  <c:v>115.42837353624708</c:v>
                </c:pt>
              </c:numCache>
            </c:numRef>
          </c:val>
          <c:smooth val="1"/>
        </c:ser>
        <c:dLbls>
          <c:showVal val="1"/>
        </c:dLbls>
        <c:marker val="1"/>
        <c:axId val="41070592"/>
        <c:axId val="41072128"/>
      </c:lineChart>
      <c:catAx>
        <c:axId val="4107059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41072128"/>
        <c:crosses val="autoZero"/>
        <c:auto val="1"/>
        <c:lblAlgn val="ctr"/>
        <c:lblOffset val="100"/>
        <c:tickLblSkip val="1"/>
        <c:tickMarkSkip val="1"/>
      </c:catAx>
      <c:valAx>
        <c:axId val="41072128"/>
        <c:scaling>
          <c:orientation val="minMax"/>
          <c:max val="167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41070592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7.1530858160734866E-3"/>
          <c:y val="3.4930942508968096E-2"/>
          <c:w val="0.53731605424321949"/>
          <c:h val="0.1872814672824776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2891853463687489E-2"/>
          <c:y val="3.9498025875545004E-2"/>
          <c:w val="0.64234351658423672"/>
          <c:h val="0.79478091439954779"/>
        </c:manualLayout>
      </c:layout>
      <c:lineChart>
        <c:grouping val="standard"/>
        <c:ser>
          <c:idx val="2"/>
          <c:order val="0"/>
          <c:tx>
            <c:strRef>
              <c:f>Общее!$A$64</c:f>
              <c:strCache>
                <c:ptCount val="1"/>
                <c:pt idx="0">
                  <c:v>В Администрации Президента</c:v>
                </c:pt>
              </c:strCache>
            </c:strRef>
          </c:tx>
          <c:spPr>
            <a:ln w="4445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7.2608463036632305E-3"/>
                  <c:y val="-1.847575505707117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multiLvlStrRef>
              <c:f>Общее!$B$56:$M$57</c:f>
              <c:multiLvlStrCache>
                <c:ptCount val="12"/>
                <c:lvl>
                  <c:pt idx="0">
                    <c:v>3 мес</c:v>
                  </c:pt>
                  <c:pt idx="1">
                    <c:v>6 мес</c:v>
                  </c:pt>
                  <c:pt idx="2">
                    <c:v>9 мес</c:v>
                  </c:pt>
                  <c:pt idx="3">
                    <c:v>12 мес</c:v>
                  </c:pt>
                  <c:pt idx="4">
                    <c:v>3 мес</c:v>
                  </c:pt>
                  <c:pt idx="5">
                    <c:v>6 мес</c:v>
                  </c:pt>
                  <c:pt idx="6">
                    <c:v>9 мес</c:v>
                  </c:pt>
                  <c:pt idx="7">
                    <c:v>12 мес</c:v>
                  </c:pt>
                  <c:pt idx="8">
                    <c:v>3 мес</c:v>
                  </c:pt>
                  <c:pt idx="9">
                    <c:v>6 мес</c:v>
                  </c:pt>
                  <c:pt idx="10">
                    <c:v>9 мес</c:v>
                  </c:pt>
                  <c:pt idx="11">
                    <c:v>12 мес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</c:lvl>
              </c:multiLvlStrCache>
            </c:multiLvlStrRef>
          </c:cat>
          <c:val>
            <c:numRef>
              <c:f>Общее!$B$122:$M$122</c:f>
              <c:numCache>
                <c:formatCode>0%</c:formatCode>
                <c:ptCount val="12"/>
                <c:pt idx="0">
                  <c:v>1</c:v>
                </c:pt>
                <c:pt idx="1">
                  <c:v>1.0432760121861937</c:v>
                </c:pt>
                <c:pt idx="2">
                  <c:v>1.1283085928348482</c:v>
                </c:pt>
                <c:pt idx="3">
                  <c:v>1.2991777328109899</c:v>
                </c:pt>
                <c:pt idx="4">
                  <c:v>1.6004860024589973</c:v>
                </c:pt>
                <c:pt idx="5">
                  <c:v>1.6252219295506407</c:v>
                </c:pt>
                <c:pt idx="6">
                  <c:v>1.7822861174993103</c:v>
                </c:pt>
                <c:pt idx="7">
                  <c:v>2.1286222271413062</c:v>
                </c:pt>
                <c:pt idx="8">
                  <c:v>2.020547734436215</c:v>
                </c:pt>
                <c:pt idx="9">
                  <c:v>2.0337453290160625</c:v>
                </c:pt>
                <c:pt idx="10">
                  <c:v>1.8782304874129518</c:v>
                </c:pt>
                <c:pt idx="11">
                  <c:v>1.9245939502920069</c:v>
                </c:pt>
              </c:numCache>
            </c:numRef>
          </c:val>
        </c:ser>
        <c:ser>
          <c:idx val="6"/>
          <c:order val="1"/>
          <c:tx>
            <c:strRef>
              <c:f>Общее!$A$121</c:f>
              <c:strCache>
                <c:ptCount val="1"/>
                <c:pt idx="0">
                  <c:v>В Аппарате Правительства</c:v>
                </c:pt>
              </c:strCache>
            </c:strRef>
          </c:tx>
          <c:spPr>
            <a:ln w="47625">
              <a:solidFill>
                <a:schemeClr val="accent3"/>
              </a:solidFill>
              <a:prstDash val="sysDash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7.2608463036632305E-3"/>
                  <c:y val="1.2288801752723599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</c:dLbls>
          <c:val>
            <c:numRef>
              <c:f>Общее!$B$121:$M$121</c:f>
              <c:numCache>
                <c:formatCode>0%</c:formatCode>
                <c:ptCount val="12"/>
                <c:pt idx="0">
                  <c:v>1</c:v>
                </c:pt>
                <c:pt idx="1">
                  <c:v>1.0309304111779061</c:v>
                </c:pt>
                <c:pt idx="2">
                  <c:v>0.97593506596161272</c:v>
                </c:pt>
                <c:pt idx="3">
                  <c:v>1.3496912926034035</c:v>
                </c:pt>
                <c:pt idx="4">
                  <c:v>1.4388556678544822</c:v>
                </c:pt>
                <c:pt idx="5">
                  <c:v>1.4547328380399394</c:v>
                </c:pt>
                <c:pt idx="6">
                  <c:v>1.587394068903774</c:v>
                </c:pt>
                <c:pt idx="7">
                  <c:v>2.0349333812946626</c:v>
                </c:pt>
                <c:pt idx="8">
                  <c:v>1.3600126132807329</c:v>
                </c:pt>
                <c:pt idx="9">
                  <c:v>1.7041025520915081</c:v>
                </c:pt>
                <c:pt idx="10">
                  <c:v>1.5939016709530414</c:v>
                </c:pt>
                <c:pt idx="11">
                  <c:v>1.8909497479539772</c:v>
                </c:pt>
              </c:numCache>
            </c:numRef>
          </c:val>
        </c:ser>
        <c:ser>
          <c:idx val="1"/>
          <c:order val="2"/>
          <c:tx>
            <c:strRef>
              <c:f>Общее!$A$62</c:f>
              <c:strCache>
                <c:ptCount val="1"/>
                <c:pt idx="0">
                  <c:v>В федеральных гос. органах</c:v>
                </c:pt>
              </c:strCache>
            </c:strRef>
          </c:tx>
          <c:spPr>
            <a:ln w="444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7.2608463036632305E-3"/>
                  <c:y val="-3.0792925095118619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</c:dLbls>
          <c:cat>
            <c:multiLvlStrRef>
              <c:f>Общее!$B$56:$M$57</c:f>
              <c:multiLvlStrCache>
                <c:ptCount val="12"/>
                <c:lvl>
                  <c:pt idx="0">
                    <c:v>3 мес</c:v>
                  </c:pt>
                  <c:pt idx="1">
                    <c:v>6 мес</c:v>
                  </c:pt>
                  <c:pt idx="2">
                    <c:v>9 мес</c:v>
                  </c:pt>
                  <c:pt idx="3">
                    <c:v>12 мес</c:v>
                  </c:pt>
                  <c:pt idx="4">
                    <c:v>3 мес</c:v>
                  </c:pt>
                  <c:pt idx="5">
                    <c:v>6 мес</c:v>
                  </c:pt>
                  <c:pt idx="6">
                    <c:v>9 мес</c:v>
                  </c:pt>
                  <c:pt idx="7">
                    <c:v>12 мес</c:v>
                  </c:pt>
                  <c:pt idx="8">
                    <c:v>3 мес</c:v>
                  </c:pt>
                  <c:pt idx="9">
                    <c:v>6 мес</c:v>
                  </c:pt>
                  <c:pt idx="10">
                    <c:v>9 мес</c:v>
                  </c:pt>
                  <c:pt idx="11">
                    <c:v>12 мес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</c:lvl>
              </c:multiLvlStrCache>
            </c:multiLvlStrRef>
          </c:cat>
          <c:val>
            <c:numRef>
              <c:f>Общее!$B$120:$M$120</c:f>
              <c:numCache>
                <c:formatCode>0%</c:formatCode>
                <c:ptCount val="12"/>
                <c:pt idx="0">
                  <c:v>1</c:v>
                </c:pt>
                <c:pt idx="1">
                  <c:v>1.0871387089453519</c:v>
                </c:pt>
                <c:pt idx="2">
                  <c:v>1.1167281346639761</c:v>
                </c:pt>
                <c:pt idx="3">
                  <c:v>1.3109506563907487</c:v>
                </c:pt>
                <c:pt idx="4">
                  <c:v>1.1385187756904869</c:v>
                </c:pt>
                <c:pt idx="5">
                  <c:v>1.2189482856262155</c:v>
                </c:pt>
                <c:pt idx="6">
                  <c:v>1.4166553928132941</c:v>
                </c:pt>
                <c:pt idx="7">
                  <c:v>1.6805900033374344</c:v>
                </c:pt>
                <c:pt idx="8">
                  <c:v>1.2535627631096895</c:v>
                </c:pt>
                <c:pt idx="9">
                  <c:v>1.4990785968323823</c:v>
                </c:pt>
                <c:pt idx="10">
                  <c:v>1.5508463294373953</c:v>
                </c:pt>
                <c:pt idx="11">
                  <c:v>1.6731942497540828</c:v>
                </c:pt>
              </c:numCache>
            </c:numRef>
          </c:val>
        </c:ser>
        <c:ser>
          <c:idx val="3"/>
          <c:order val="3"/>
          <c:tx>
            <c:strRef>
              <c:f>Общее!$A$61</c:f>
              <c:strCache>
                <c:ptCount val="1"/>
                <c:pt idx="0">
                  <c:v>В среднем в Москве</c:v>
                </c:pt>
              </c:strCache>
            </c:strRef>
          </c:tx>
          <c:spPr>
            <a:ln w="44450">
              <a:solidFill>
                <a:srgbClr val="00B0F0"/>
              </a:solidFill>
              <a:prstDash val="solid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7.2608463036632305E-3"/>
                  <c:y val="-1.8475755057071174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</c:dLbls>
          <c:val>
            <c:numRef>
              <c:f>Общее!$B$119:$M$119</c:f>
              <c:numCache>
                <c:formatCode>0%</c:formatCode>
                <c:ptCount val="12"/>
                <c:pt idx="0">
                  <c:v>1</c:v>
                </c:pt>
                <c:pt idx="1">
                  <c:v>1.007602965057744</c:v>
                </c:pt>
                <c:pt idx="2">
                  <c:v>1.0079300668907727</c:v>
                </c:pt>
                <c:pt idx="3">
                  <c:v>1.0510914225089991</c:v>
                </c:pt>
                <c:pt idx="4">
                  <c:v>1.0812198277576954</c:v>
                </c:pt>
                <c:pt idx="5">
                  <c:v>1.1282784437830045</c:v>
                </c:pt>
                <c:pt idx="6">
                  <c:v>1.1181693391821788</c:v>
                </c:pt>
                <c:pt idx="7">
                  <c:v>1.1375867656693697</c:v>
                </c:pt>
                <c:pt idx="8">
                  <c:v>1.1041654197524422</c:v>
                </c:pt>
                <c:pt idx="9">
                  <c:v>1.1334794724666619</c:v>
                </c:pt>
                <c:pt idx="10">
                  <c:v>1.1232292921816573</c:v>
                </c:pt>
                <c:pt idx="11">
                  <c:v>1.1119021590948452</c:v>
                </c:pt>
              </c:numCache>
            </c:numRef>
          </c:val>
        </c:ser>
        <c:ser>
          <c:idx val="0"/>
          <c:order val="4"/>
          <c:tx>
            <c:strRef>
              <c:f>Общее!$A$58</c:f>
              <c:strCache>
                <c:ptCount val="1"/>
                <c:pt idx="0">
                  <c:v>В среднем по стране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7.2608463036632305E-3"/>
                  <c:y val="0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</c:dLbls>
          <c:cat>
            <c:multiLvlStrRef>
              <c:f>Общее!$B$56:$M$57</c:f>
              <c:multiLvlStrCache>
                <c:ptCount val="12"/>
                <c:lvl>
                  <c:pt idx="0">
                    <c:v>3 мес</c:v>
                  </c:pt>
                  <c:pt idx="1">
                    <c:v>6 мес</c:v>
                  </c:pt>
                  <c:pt idx="2">
                    <c:v>9 мес</c:v>
                  </c:pt>
                  <c:pt idx="3">
                    <c:v>12 мес</c:v>
                  </c:pt>
                  <c:pt idx="4">
                    <c:v>3 мес</c:v>
                  </c:pt>
                  <c:pt idx="5">
                    <c:v>6 мес</c:v>
                  </c:pt>
                  <c:pt idx="6">
                    <c:v>9 мес</c:v>
                  </c:pt>
                  <c:pt idx="7">
                    <c:v>12 мес</c:v>
                  </c:pt>
                  <c:pt idx="8">
                    <c:v>3 мес</c:v>
                  </c:pt>
                  <c:pt idx="9">
                    <c:v>6 мес</c:v>
                  </c:pt>
                  <c:pt idx="10">
                    <c:v>9 мес</c:v>
                  </c:pt>
                  <c:pt idx="11">
                    <c:v>12 мес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  <c:pt idx="8">
                    <c:v>2014</c:v>
                  </c:pt>
                </c:lvl>
              </c:multiLvlStrCache>
            </c:multiLvlStrRef>
          </c:cat>
          <c:val>
            <c:numRef>
              <c:f>Общее!$B$116:$M$116</c:f>
              <c:numCache>
                <c:formatCode>0%</c:formatCode>
                <c:ptCount val="12"/>
                <c:pt idx="0">
                  <c:v>1</c:v>
                </c:pt>
                <c:pt idx="1">
                  <c:v>1.0112835353749032</c:v>
                </c:pt>
                <c:pt idx="2">
                  <c:v>1.0007062503007713</c:v>
                </c:pt>
                <c:pt idx="3">
                  <c:v>1.0236258358942119</c:v>
                </c:pt>
                <c:pt idx="4">
                  <c:v>1.0314245014784378</c:v>
                </c:pt>
                <c:pt idx="5">
                  <c:v>1.0689874459203703</c:v>
                </c:pt>
                <c:pt idx="6">
                  <c:v>1.0660210708845468</c:v>
                </c:pt>
                <c:pt idx="7">
                  <c:v>1.0757259299438489</c:v>
                </c:pt>
                <c:pt idx="8">
                  <c:v>1.0606865890030881</c:v>
                </c:pt>
                <c:pt idx="9">
                  <c:v>1.0854416869856134</c:v>
                </c:pt>
                <c:pt idx="10">
                  <c:v>1.0730071879854646</c:v>
                </c:pt>
                <c:pt idx="11">
                  <c:v>1.0573555024812717</c:v>
                </c:pt>
              </c:numCache>
            </c:numRef>
          </c:val>
        </c:ser>
        <c:dLbls/>
        <c:marker val="1"/>
        <c:axId val="42236544"/>
        <c:axId val="42254720"/>
      </c:lineChart>
      <c:catAx>
        <c:axId val="42236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spc="-80" baseline="0"/>
            </a:pPr>
            <a:endParaRPr lang="ru-RU"/>
          </a:p>
        </c:txPr>
        <c:crossAx val="42254720"/>
        <c:crosses val="autoZero"/>
        <c:auto val="1"/>
        <c:lblAlgn val="ctr"/>
        <c:lblOffset val="100"/>
      </c:catAx>
      <c:valAx>
        <c:axId val="42254720"/>
        <c:scaling>
          <c:orientation val="minMax"/>
          <c:max val="2.2000000000000002"/>
          <c:min val="1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23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75217978705056"/>
          <c:y val="2.0006672608650536E-2"/>
          <c:w val="0.2412478202129496"/>
          <c:h val="0.9791529472466276"/>
        </c:manualLayout>
      </c:layout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</c:chart>
  <c:txPr>
    <a:bodyPr/>
    <a:lstStyle/>
    <a:p>
      <a:pPr>
        <a:defRPr sz="1050" spc="-50" baseline="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874563197130709E-2"/>
          <c:y val="4.7405311092475103E-2"/>
          <c:w val="0.93143700037587507"/>
          <c:h val="0.645572825253385"/>
        </c:manualLayout>
      </c:layout>
      <c:barChart>
        <c:barDir val="col"/>
        <c:grouping val="clustered"/>
        <c:ser>
          <c:idx val="1"/>
          <c:order val="0"/>
          <c:tx>
            <c:strRef>
              <c:f>Общее!$M$55</c:f>
              <c:strCache>
                <c:ptCount val="1"/>
              </c:strCache>
            </c:strRef>
          </c:tx>
          <c:spPr>
            <a:solidFill>
              <a:srgbClr val="79DCFF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multiLvlStrRef>
              <c:f>Общее!$N$120:$O$127</c:f>
              <c:multiLvlStrCache>
                <c:ptCount val="8"/>
                <c:lvl>
                  <c:pt idx="0">
                    <c:v>Федеральные гос. органы</c:v>
                  </c:pt>
                  <c:pt idx="1">
                    <c:v>Аппарат Правительства</c:v>
                  </c:pt>
                  <c:pt idx="2">
                    <c:v>Администрация Президента</c:v>
                  </c:pt>
                  <c:pt idx="3">
                    <c:v>В среднем </c:v>
                  </c:pt>
                  <c:pt idx="4">
                    <c:v>Исследования и разработки*</c:v>
                  </c:pt>
                  <c:pt idx="5">
                    <c:v>Финансовая деятельность*</c:v>
                  </c:pt>
                  <c:pt idx="6">
                    <c:v>Услуги, связанные с исп. ИТ*</c:v>
                  </c:pt>
                  <c:pt idx="7">
                    <c:v>В среднем по России</c:v>
                  </c:pt>
                </c:lvl>
                <c:lvl>
                  <c:pt idx="3">
                    <c:v>в Москве*</c:v>
                  </c:pt>
                  <c:pt idx="7">
                    <c:v>  </c:v>
                  </c:pt>
                </c:lvl>
              </c:multiLvlStrCache>
            </c:multiLvlStrRef>
          </c:cat>
          <c:val>
            <c:numRef>
              <c:f>Общее!$M$120:$M$127</c:f>
              <c:numCache>
                <c:formatCode>0%</c:formatCode>
                <c:ptCount val="8"/>
                <c:pt idx="0">
                  <c:v>1.6731942497540828</c:v>
                </c:pt>
                <c:pt idx="1">
                  <c:v>1.8909497479539772</c:v>
                </c:pt>
                <c:pt idx="2">
                  <c:v>1.9245939502920069</c:v>
                </c:pt>
                <c:pt idx="3">
                  <c:v>1.0802167580487367</c:v>
                </c:pt>
                <c:pt idx="4">
                  <c:v>1.224235270020493</c:v>
                </c:pt>
                <c:pt idx="5">
                  <c:v>0.98657898232413321</c:v>
                </c:pt>
                <c:pt idx="6">
                  <c:v>1.0477657386503398</c:v>
                </c:pt>
                <c:pt idx="7">
                  <c:v>1.06</c:v>
                </c:pt>
              </c:numCache>
            </c:numRef>
          </c:val>
        </c:ser>
        <c:dLbls/>
        <c:gapWidth val="32"/>
        <c:axId val="44906368"/>
        <c:axId val="44907904"/>
      </c:barChart>
      <c:lineChart>
        <c:grouping val="standard"/>
        <c:ser>
          <c:idx val="0"/>
          <c:order val="1"/>
          <c:spPr>
            <a:ln w="22225">
              <a:solidFill>
                <a:schemeClr val="tx1"/>
              </a:solidFill>
            </a:ln>
          </c:spPr>
          <c:marker>
            <c:symbol val="none"/>
          </c:marker>
          <c:val>
            <c:numRef>
              <c:f>Общее!$P$120:$P$127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/>
        <c:marker val="1"/>
        <c:axId val="44906368"/>
        <c:axId val="44907904"/>
      </c:lineChart>
      <c:catAx>
        <c:axId val="44906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spc="-50" baseline="0"/>
            </a:pPr>
            <a:endParaRPr lang="ru-RU"/>
          </a:p>
        </c:txPr>
        <c:crossAx val="44907904"/>
        <c:crosses val="autoZero"/>
        <c:auto val="1"/>
        <c:lblAlgn val="ctr"/>
        <c:lblOffset val="100"/>
      </c:catAx>
      <c:valAx>
        <c:axId val="44907904"/>
        <c:scaling>
          <c:orientation val="minMax"/>
          <c:min val="0.8500000000000002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906368"/>
        <c:crosses val="autoZero"/>
        <c:crossBetween val="between"/>
        <c:majorUnit val="0.15000000000000005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0148954521976664E-2"/>
          <c:y val="3.5457144236611005E-2"/>
          <c:w val="0.95108726499204554"/>
          <c:h val="0.7668534720350201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'отдельные ведомства'!$B$11:$L$11</c:f>
              <c:strCache>
                <c:ptCount val="11"/>
                <c:pt idx="0">
                  <c:v>Аппарат Правительства</c:v>
                </c:pt>
                <c:pt idx="1">
                  <c:v>Администрация Президента</c:v>
                </c:pt>
                <c:pt idx="2">
                  <c:v>Министерство по делам Северного Кавказа</c:v>
                </c:pt>
                <c:pt idx="3">
                  <c:v>Счетная палата</c:v>
                </c:pt>
                <c:pt idx="4">
                  <c:v>Министерство по развитию Дальнего Востока</c:v>
                </c:pt>
                <c:pt idx="5">
                  <c:v>Министерство финансов</c:v>
                </c:pt>
                <c:pt idx="7">
                  <c:v>В среднем по всем федеральным государственным органам</c:v>
                </c:pt>
                <c:pt idx="9">
                  <c:v>Министерство культуры</c:v>
                </c:pt>
                <c:pt idx="10">
                  <c:v>Министерство транспорта</c:v>
                </c:pt>
              </c:strCache>
            </c:strRef>
          </c:cat>
          <c:val>
            <c:numRef>
              <c:f>'отдельные ведомства'!$B$12:$L$12</c:f>
              <c:numCache>
                <c:formatCode>0.0</c:formatCode>
                <c:ptCount val="11"/>
                <c:pt idx="0">
                  <c:v>7.640918708411272</c:v>
                </c:pt>
                <c:pt idx="1">
                  <c:v>7.1256631198062008</c:v>
                </c:pt>
                <c:pt idx="2">
                  <c:v>6.4440219557817917</c:v>
                </c:pt>
                <c:pt idx="3">
                  <c:v>4.901781607433076</c:v>
                </c:pt>
                <c:pt idx="4">
                  <c:v>4.736009322007912</c:v>
                </c:pt>
                <c:pt idx="5">
                  <c:v>3.6</c:v>
                </c:pt>
                <c:pt idx="7">
                  <c:v>3.3</c:v>
                </c:pt>
                <c:pt idx="9">
                  <c:v>2.5</c:v>
                </c:pt>
                <c:pt idx="10" formatCode="General">
                  <c:v>2.5</c:v>
                </c:pt>
              </c:numCache>
            </c:numRef>
          </c:val>
        </c:ser>
        <c:ser>
          <c:idx val="1"/>
          <c:order val="1"/>
          <c:spPr>
            <a:solidFill>
              <a:srgbClr val="79DCFF"/>
            </a:solidFill>
          </c:spPr>
          <c:cat>
            <c:strRef>
              <c:f>'отдельные ведомства'!$B$11:$L$11</c:f>
              <c:strCache>
                <c:ptCount val="11"/>
                <c:pt idx="0">
                  <c:v>Аппарат Правительства</c:v>
                </c:pt>
                <c:pt idx="1">
                  <c:v>Администрация Президента</c:v>
                </c:pt>
                <c:pt idx="2">
                  <c:v>Министерство по делам Северного Кавказа</c:v>
                </c:pt>
                <c:pt idx="3">
                  <c:v>Счетная палата</c:v>
                </c:pt>
                <c:pt idx="4">
                  <c:v>Министерство по развитию Дальнего Востока</c:v>
                </c:pt>
                <c:pt idx="5">
                  <c:v>Министерство финансов</c:v>
                </c:pt>
                <c:pt idx="7">
                  <c:v>В среднем по всем федеральным государственным органам</c:v>
                </c:pt>
                <c:pt idx="9">
                  <c:v>Министерство культуры</c:v>
                </c:pt>
                <c:pt idx="10">
                  <c:v>Министерство транспорта</c:v>
                </c:pt>
              </c:strCache>
            </c:strRef>
          </c:cat>
          <c:val>
            <c:numRef>
              <c:f>'отдельные ведомства'!$B$13:$L$13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/>
        <c:gapWidth val="22"/>
        <c:overlap val="100"/>
        <c:axId val="44946176"/>
        <c:axId val="44947712"/>
      </c:barChart>
      <c:catAx>
        <c:axId val="44946176"/>
        <c:scaling>
          <c:orientation val="minMax"/>
        </c:scaling>
        <c:delete val="1"/>
        <c:axPos val="b"/>
        <c:tickLblPos val="none"/>
        <c:crossAx val="44947712"/>
        <c:crosses val="autoZero"/>
        <c:auto val="1"/>
        <c:lblAlgn val="ctr"/>
        <c:lblOffset val="100"/>
      </c:catAx>
      <c:valAx>
        <c:axId val="44947712"/>
        <c:scaling>
          <c:orientation val="minMax"/>
          <c:max val="8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94617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0148954521976664E-2"/>
          <c:y val="3.5457144236611005E-2"/>
          <c:w val="0.9594205992367234"/>
          <c:h val="0.7668534720350201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9870839542970786E-3"/>
                  <c:y val="5.702927428567912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0.1057493318784726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0.12393987624112676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0.12393987624112676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7.2858903318624161E-17"/>
                  <c:y val="0.1174278705638884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0.1206836170243313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'отдельные ведомства'!$B$11:$I$11</c:f>
              <c:strCache>
                <c:ptCount val="8"/>
                <c:pt idx="0">
                  <c:v>Аппарат Правительства</c:v>
                </c:pt>
                <c:pt idx="1">
                  <c:v>Администрация Президента</c:v>
                </c:pt>
                <c:pt idx="2">
                  <c:v>Министерство по делам Северного Кавказа</c:v>
                </c:pt>
                <c:pt idx="3">
                  <c:v>Счетная палата</c:v>
                </c:pt>
                <c:pt idx="4">
                  <c:v>Министерство по развитию Дальнего Востока</c:v>
                </c:pt>
                <c:pt idx="5">
                  <c:v>Министерство финансов</c:v>
                </c:pt>
                <c:pt idx="7">
                  <c:v>В среднем по всем федеральным государственным органам</c:v>
                </c:pt>
              </c:strCache>
            </c:strRef>
          </c:cat>
          <c:val>
            <c:numRef>
              <c:f>'отдельные ведомства'!$B$14:$L$14</c:f>
              <c:numCache>
                <c:formatCode>0.0</c:formatCode>
                <c:ptCount val="11"/>
                <c:pt idx="0">
                  <c:v>3.2975173801037512</c:v>
                </c:pt>
                <c:pt idx="1">
                  <c:v>3.0751535095458227</c:v>
                </c:pt>
                <c:pt idx="2">
                  <c:v>2.7809842255708084</c:v>
                </c:pt>
                <c:pt idx="3">
                  <c:v>2.1154144757737225</c:v>
                </c:pt>
                <c:pt idx="4">
                  <c:v>2.0438737339873665</c:v>
                </c:pt>
                <c:pt idx="5">
                  <c:v>1.54</c:v>
                </c:pt>
                <c:pt idx="7">
                  <c:v>1.44</c:v>
                </c:pt>
                <c:pt idx="9">
                  <c:v>1.0693924903835972</c:v>
                </c:pt>
                <c:pt idx="10">
                  <c:v>1.0589379609697571</c:v>
                </c:pt>
              </c:numCache>
            </c:numRef>
          </c:val>
        </c:ser>
        <c:ser>
          <c:idx val="1"/>
          <c:order val="1"/>
          <c:spPr>
            <a:solidFill>
              <a:srgbClr val="79DCFF"/>
            </a:solidFill>
          </c:spPr>
          <c:cat>
            <c:strRef>
              <c:f>'отдельные ведомства'!$B$11:$I$11</c:f>
              <c:strCache>
                <c:ptCount val="8"/>
                <c:pt idx="0">
                  <c:v>Аппарат Правительства</c:v>
                </c:pt>
                <c:pt idx="1">
                  <c:v>Администрация Президента</c:v>
                </c:pt>
                <c:pt idx="2">
                  <c:v>Министерство по делам Северного Кавказа</c:v>
                </c:pt>
                <c:pt idx="3">
                  <c:v>Счетная палата</c:v>
                </c:pt>
                <c:pt idx="4">
                  <c:v>Министерство по развитию Дальнего Востока</c:v>
                </c:pt>
                <c:pt idx="5">
                  <c:v>Министерство финансов</c:v>
                </c:pt>
                <c:pt idx="7">
                  <c:v>В среднем по всем федеральным государственным органам</c:v>
                </c:pt>
              </c:strCache>
            </c:strRef>
          </c:cat>
          <c:val>
            <c:numRef>
              <c:f>'отдельные ведомства'!$B$13:$L$13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/>
        <c:gapWidth val="22"/>
        <c:overlap val="100"/>
        <c:axId val="44997632"/>
        <c:axId val="45044480"/>
      </c:barChart>
      <c:catAx>
        <c:axId val="44997632"/>
        <c:scaling>
          <c:orientation val="minMax"/>
        </c:scaling>
        <c:delete val="1"/>
        <c:axPos val="b"/>
        <c:tickLblPos val="none"/>
        <c:crossAx val="45044480"/>
        <c:crosses val="autoZero"/>
        <c:auto val="1"/>
        <c:lblAlgn val="ctr"/>
        <c:lblOffset val="100"/>
      </c:catAx>
      <c:valAx>
        <c:axId val="45044480"/>
        <c:scaling>
          <c:orientation val="minMax"/>
          <c:max val="3.5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99763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9704615048119009E-2"/>
          <c:y val="4.57599912765169E-2"/>
          <c:w val="0.94558398950131217"/>
          <c:h val="0.85088520463711903"/>
        </c:manualLayout>
      </c:layout>
      <c:areaChart>
        <c:grouping val="standard"/>
        <c:ser>
          <c:idx val="0"/>
          <c:order val="1"/>
          <c:tx>
            <c:strRef>
              <c:f>Использование!$A$114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9BE5FF"/>
            </a:solidFill>
          </c:spPr>
          <c:cat>
            <c:strRef>
              <c:f>Использование!$B$113:$N$113</c:f>
              <c:strCache>
                <c:ptCount val="13"/>
                <c:pt idx="0">
                  <c:v>Январь 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 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Использование!$B$114:$N$114</c:f>
              <c:numCache>
                <c:formatCode>0.0</c:formatCode>
                <c:ptCount val="13"/>
                <c:pt idx="0">
                  <c:v>7.4</c:v>
                </c:pt>
                <c:pt idx="1">
                  <c:v>7.7</c:v>
                </c:pt>
                <c:pt idx="2">
                  <c:v>5.6</c:v>
                </c:pt>
                <c:pt idx="3">
                  <c:v>4.9000000000000004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5</c:v>
                </c:pt>
                <c:pt idx="7">
                  <c:v>5</c:v>
                </c:pt>
                <c:pt idx="8">
                  <c:v>6.9</c:v>
                </c:pt>
                <c:pt idx="9">
                  <c:v>13.4</c:v>
                </c:pt>
                <c:pt idx="10">
                  <c:v>12.1</c:v>
                </c:pt>
                <c:pt idx="11">
                  <c:v>14.9</c:v>
                </c:pt>
                <c:pt idx="12">
                  <c:v>7.9</c:v>
                </c:pt>
              </c:numCache>
            </c:numRef>
          </c:val>
        </c:ser>
        <c:dLbls/>
        <c:axId val="45171072"/>
        <c:axId val="45172608"/>
      </c:areaChart>
      <c:barChart>
        <c:barDir val="col"/>
        <c:grouping val="clustered"/>
        <c:ser>
          <c:idx val="1"/>
          <c:order val="2"/>
          <c:tx>
            <c:strRef>
              <c:f>Использование!$A$115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8A662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 spc="-110" baseline="0"/>
                </a:pPr>
                <a:endParaRPr lang="ru-RU"/>
              </a:p>
            </c:txPr>
            <c:dLblPos val="inBase"/>
            <c:showVal val="1"/>
          </c:dLbls>
          <c:cat>
            <c:strRef>
              <c:f>Использование!$B$113:$N$113</c:f>
              <c:strCache>
                <c:ptCount val="13"/>
                <c:pt idx="0">
                  <c:v>Январь 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 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Использование!$B$115:$N$115</c:f>
              <c:numCache>
                <c:formatCode>0.0</c:formatCode>
                <c:ptCount val="13"/>
                <c:pt idx="0">
                  <c:v>8</c:v>
                </c:pt>
                <c:pt idx="1">
                  <c:v>5.7</c:v>
                </c:pt>
                <c:pt idx="2">
                  <c:v>7.6</c:v>
                </c:pt>
                <c:pt idx="3">
                  <c:v>4.0999999999999996</c:v>
                </c:pt>
                <c:pt idx="4">
                  <c:v>5</c:v>
                </c:pt>
                <c:pt idx="5">
                  <c:v>4.5999999999999996</c:v>
                </c:pt>
                <c:pt idx="6">
                  <c:v>4.3</c:v>
                </c:pt>
                <c:pt idx="7">
                  <c:v>4.5</c:v>
                </c:pt>
                <c:pt idx="8">
                  <c:v>4.9000000000000004</c:v>
                </c:pt>
                <c:pt idx="9">
                  <c:v>8.6</c:v>
                </c:pt>
                <c:pt idx="10">
                  <c:v>5.8</c:v>
                </c:pt>
                <c:pt idx="11">
                  <c:v>7.3</c:v>
                </c:pt>
                <c:pt idx="12">
                  <c:v>5.9</c:v>
                </c:pt>
              </c:numCache>
            </c:numRef>
          </c:val>
        </c:ser>
        <c:ser>
          <c:idx val="2"/>
          <c:order val="3"/>
          <c:tx>
            <c:strRef>
              <c:f>Использование!$A$116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</c:spPr>
          <c:dLbls>
            <c:txPr>
              <a:bodyPr/>
              <a:lstStyle/>
              <a:p>
                <a:pPr>
                  <a:defRPr sz="1200" b="1" spc="-110" baseline="0"/>
                </a:pPr>
                <a:endParaRPr lang="ru-RU"/>
              </a:p>
            </c:txPr>
            <c:dLblPos val="inBase"/>
            <c:showVal val="1"/>
          </c:dLbls>
          <c:cat>
            <c:strRef>
              <c:f>Использование!$B$113:$N$113</c:f>
              <c:strCache>
                <c:ptCount val="13"/>
                <c:pt idx="0">
                  <c:v>Январь 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 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Использование!$B$116:$N$116</c:f>
              <c:numCache>
                <c:formatCode>General</c:formatCode>
                <c:ptCount val="13"/>
                <c:pt idx="0" formatCode="0.0">
                  <c:v>8</c:v>
                </c:pt>
              </c:numCache>
            </c:numRef>
          </c:val>
        </c:ser>
        <c:dLbls/>
        <c:gapWidth val="66"/>
        <c:axId val="45171072"/>
        <c:axId val="45172608"/>
      </c:barChart>
      <c:lineChart>
        <c:grouping val="standard"/>
        <c:ser>
          <c:idx val="3"/>
          <c:order val="0"/>
          <c:spPr>
            <a:ln w="0">
              <a:noFill/>
            </a:ln>
          </c:spPr>
          <c:marker>
            <c:symbol val="circle"/>
            <c:size val="5"/>
            <c:spPr>
              <a:solidFill>
                <a:srgbClr val="37CBFF"/>
              </a:solidFill>
              <a:ln>
                <a:solidFill>
                  <a:srgbClr val="9BE5FF"/>
                </a:solidFill>
              </a:ln>
            </c:spPr>
          </c:marker>
          <c:dLbls>
            <c:txPr>
              <a:bodyPr/>
              <a:lstStyle/>
              <a:p>
                <a:pPr>
                  <a:defRPr sz="1100" b="1" i="1"/>
                </a:pPr>
                <a:endParaRPr lang="ru-RU"/>
              </a:p>
            </c:txPr>
            <c:dLblPos val="t"/>
            <c:showVal val="1"/>
          </c:dLbls>
          <c:val>
            <c:numRef>
              <c:f>Использование!$B$114:$N$114</c:f>
              <c:numCache>
                <c:formatCode>0.0</c:formatCode>
                <c:ptCount val="13"/>
                <c:pt idx="0">
                  <c:v>7.4</c:v>
                </c:pt>
                <c:pt idx="1">
                  <c:v>7.7</c:v>
                </c:pt>
                <c:pt idx="2">
                  <c:v>5.6</c:v>
                </c:pt>
                <c:pt idx="3">
                  <c:v>4.9000000000000004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5</c:v>
                </c:pt>
                <c:pt idx="7">
                  <c:v>5</c:v>
                </c:pt>
                <c:pt idx="8">
                  <c:v>6.9</c:v>
                </c:pt>
                <c:pt idx="9">
                  <c:v>13.4</c:v>
                </c:pt>
                <c:pt idx="10">
                  <c:v>12.1</c:v>
                </c:pt>
                <c:pt idx="11">
                  <c:v>14.9</c:v>
                </c:pt>
                <c:pt idx="12">
                  <c:v>7.9</c:v>
                </c:pt>
              </c:numCache>
            </c:numRef>
          </c:val>
        </c:ser>
        <c:dLbls/>
        <c:marker val="1"/>
        <c:axId val="45171072"/>
        <c:axId val="45172608"/>
      </c:lineChart>
      <c:catAx>
        <c:axId val="45171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spc="-100" baseline="0"/>
            </a:pPr>
            <a:endParaRPr lang="ru-RU"/>
          </a:p>
        </c:txPr>
        <c:crossAx val="45172608"/>
        <c:crosses val="autoZero"/>
        <c:auto val="1"/>
        <c:lblAlgn val="ctr"/>
        <c:lblOffset val="100"/>
      </c:catAx>
      <c:valAx>
        <c:axId val="4517260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517107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6.8843394575678035E-2"/>
          <c:y val="4.0074474140779102E-2"/>
          <c:w val="0.11748370516185477"/>
          <c:h val="0.21334102344822106"/>
        </c:manualLayout>
      </c:layout>
      <c:overlay val="1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Использование!$A$121</c:f>
              <c:strCache>
                <c:ptCount val="1"/>
                <c:pt idx="0">
                  <c:v>Чистый спрос (+) / Чистое предложение (-), млн долларов</c:v>
                </c:pt>
              </c:strCache>
            </c:strRef>
          </c:tx>
          <c:spPr>
            <a:solidFill>
              <a:srgbClr val="5BD4FF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multiLvlStrRef>
              <c:f>Использование!$B$119:$G$120</c:f>
              <c:multiLvlStrCache>
                <c:ptCount val="6"/>
                <c:lvl>
                  <c:pt idx="0">
                    <c:v>Январь 2015 г.</c:v>
                  </c:pt>
                  <c:pt idx="1">
                    <c:v>Декабрь 2014 г.</c:v>
                  </c:pt>
                  <c:pt idx="2">
                    <c:v>Январь 2014 г.</c:v>
                  </c:pt>
                  <c:pt idx="3">
                    <c:v>Декабрь 2013 г.</c:v>
                  </c:pt>
                  <c:pt idx="4">
                    <c:v>Январь 2009 г.</c:v>
                  </c:pt>
                  <c:pt idx="5">
                    <c:v>Декабрь 2008 г.</c:v>
                  </c:pt>
                </c:lvl>
                <c:lvl>
                  <c:pt idx="0">
                    <c:v>  </c:v>
                  </c:pt>
                  <c:pt idx="2">
                    <c:v>  </c:v>
                  </c:pt>
                  <c:pt idx="4">
                    <c:v>  </c:v>
                  </c:pt>
                </c:lvl>
              </c:multiLvlStrCache>
            </c:multiLvlStrRef>
          </c:cat>
          <c:val>
            <c:numRef>
              <c:f>Использование!$B$121:$G$121</c:f>
              <c:numCache>
                <c:formatCode>#,##0</c:formatCode>
                <c:ptCount val="6"/>
                <c:pt idx="0">
                  <c:v>-324</c:v>
                </c:pt>
                <c:pt idx="1">
                  <c:v>8231</c:v>
                </c:pt>
                <c:pt idx="2">
                  <c:v>3805</c:v>
                </c:pt>
                <c:pt idx="3">
                  <c:v>4298</c:v>
                </c:pt>
                <c:pt idx="4">
                  <c:v>8264</c:v>
                </c:pt>
                <c:pt idx="5">
                  <c:v>10347</c:v>
                </c:pt>
              </c:numCache>
            </c:numRef>
          </c:val>
        </c:ser>
        <c:dLbls/>
        <c:gapWidth val="40"/>
        <c:axId val="45193472"/>
        <c:axId val="45207552"/>
      </c:barChart>
      <c:catAx>
        <c:axId val="45193472"/>
        <c:scaling>
          <c:orientation val="minMax"/>
        </c:scaling>
        <c:axPos val="b"/>
        <c:tickLblPos val="low"/>
        <c:txPr>
          <a:bodyPr/>
          <a:lstStyle/>
          <a:p>
            <a:pPr>
              <a:defRPr sz="1400" spc="-100" baseline="0"/>
            </a:pPr>
            <a:endParaRPr lang="ru-RU"/>
          </a:p>
        </c:txPr>
        <c:crossAx val="45207552"/>
        <c:crosses val="autoZero"/>
        <c:auto val="1"/>
        <c:lblAlgn val="ctr"/>
        <c:lblOffset val="100"/>
      </c:catAx>
      <c:valAx>
        <c:axId val="45207552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519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4640773693901994E-2"/>
          <c:y val="2.7201808107319942E-2"/>
          <c:w val="0.44485845406508301"/>
          <c:h val="0.12725050883180702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4150244115441821E-2"/>
          <c:y val="3.560804932528755E-2"/>
          <c:w val="0.93537910790971723"/>
          <c:h val="0.85139608089731"/>
        </c:manualLayout>
      </c:layout>
      <c:lineChart>
        <c:grouping val="standard"/>
        <c:ser>
          <c:idx val="2"/>
          <c:order val="0"/>
          <c:tx>
            <c:strRef>
              <c:f>'Data 1'!$F$3</c:f>
              <c:strCache>
                <c:ptCount val="1"/>
                <c:pt idx="0">
                  <c:v>Urals, долларов за баррель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'Data 1'!$G$4:$G$337</c:f>
              <c:numCache>
                <c:formatCode>General</c:formatCode>
                <c:ptCount val="334"/>
                <c:pt idx="0">
                  <c:v>16.734593991785431</c:v>
                </c:pt>
                <c:pt idx="1">
                  <c:v>16.679652659759565</c:v>
                </c:pt>
                <c:pt idx="2">
                  <c:v>19.572219825914228</c:v>
                </c:pt>
                <c:pt idx="3">
                  <c:v>18.540844765431451</c:v>
                </c:pt>
                <c:pt idx="4">
                  <c:v>16.952186255284786</c:v>
                </c:pt>
                <c:pt idx="5">
                  <c:v>17.488628144170576</c:v>
                </c:pt>
                <c:pt idx="6">
                  <c:v>16.566842678748745</c:v>
                </c:pt>
                <c:pt idx="7">
                  <c:v>16.492098719349357</c:v>
                </c:pt>
                <c:pt idx="8">
                  <c:v>16.138994727917648</c:v>
                </c:pt>
                <c:pt idx="9">
                  <c:v>14.59931981163159</c:v>
                </c:pt>
                <c:pt idx="10">
                  <c:v>13.464452275679053</c:v>
                </c:pt>
                <c:pt idx="11">
                  <c:v>14.118037452135683</c:v>
                </c:pt>
                <c:pt idx="12">
                  <c:v>15.333892577225692</c:v>
                </c:pt>
                <c:pt idx="13">
                  <c:v>13.241760371208848</c:v>
                </c:pt>
                <c:pt idx="14">
                  <c:v>14.369608985139267</c:v>
                </c:pt>
                <c:pt idx="15">
                  <c:v>13.546791713294343</c:v>
                </c:pt>
                <c:pt idx="16">
                  <c:v>12.448792105835018</c:v>
                </c:pt>
                <c:pt idx="17">
                  <c:v>10.18466647837004</c:v>
                </c:pt>
                <c:pt idx="18">
                  <c:v>12.65435121075901</c:v>
                </c:pt>
                <c:pt idx="19">
                  <c:v>14.983463417453629</c:v>
                </c:pt>
                <c:pt idx="20">
                  <c:v>16.928660462043812</c:v>
                </c:pt>
                <c:pt idx="21">
                  <c:v>14.45780577406045</c:v>
                </c:pt>
                <c:pt idx="22">
                  <c:v>17.902741420438325</c:v>
                </c:pt>
                <c:pt idx="23">
                  <c:v>19.810216478701882</c:v>
                </c:pt>
                <c:pt idx="24">
                  <c:v>16.579705623989863</c:v>
                </c:pt>
                <c:pt idx="25">
                  <c:v>16.684260782750467</c:v>
                </c:pt>
                <c:pt idx="26">
                  <c:v>16.512369612022486</c:v>
                </c:pt>
                <c:pt idx="27">
                  <c:v>15.232272594753631</c:v>
                </c:pt>
                <c:pt idx="28">
                  <c:v>15.299842153733424</c:v>
                </c:pt>
                <c:pt idx="29">
                  <c:v>17.706301459400745</c:v>
                </c:pt>
                <c:pt idx="30">
                  <c:v>18.69966959489318</c:v>
                </c:pt>
                <c:pt idx="31">
                  <c:v>18.481204590812041</c:v>
                </c:pt>
                <c:pt idx="32">
                  <c:v>19.417068039303384</c:v>
                </c:pt>
                <c:pt idx="33">
                  <c:v>17.898985835487796</c:v>
                </c:pt>
                <c:pt idx="34">
                  <c:v>16.905724834934279</c:v>
                </c:pt>
                <c:pt idx="35">
                  <c:v>16.427917861780625</c:v>
                </c:pt>
                <c:pt idx="36">
                  <c:v>14.445682369419005</c:v>
                </c:pt>
                <c:pt idx="37">
                  <c:v>14.458029601446503</c:v>
                </c:pt>
                <c:pt idx="38">
                  <c:v>17.010339177517114</c:v>
                </c:pt>
                <c:pt idx="39">
                  <c:v>26.399341815775358</c:v>
                </c:pt>
                <c:pt idx="40">
                  <c:v>33.16776966667112</c:v>
                </c:pt>
                <c:pt idx="41">
                  <c:v>34.19720545889696</c:v>
                </c:pt>
                <c:pt idx="42">
                  <c:v>31.09729493035492</c:v>
                </c:pt>
                <c:pt idx="43">
                  <c:v>27.86621523534269</c:v>
                </c:pt>
                <c:pt idx="44">
                  <c:v>22.604840743497331</c:v>
                </c:pt>
                <c:pt idx="45">
                  <c:v>17.052993097512083</c:v>
                </c:pt>
                <c:pt idx="46">
                  <c:v>18.715206853592189</c:v>
                </c:pt>
                <c:pt idx="47">
                  <c:v>18.456099148231793</c:v>
                </c:pt>
                <c:pt idx="48">
                  <c:v>16.830883002021906</c:v>
                </c:pt>
                <c:pt idx="49">
                  <c:v>18.088031066452377</c:v>
                </c:pt>
                <c:pt idx="50">
                  <c:v>19.353922481321383</c:v>
                </c:pt>
                <c:pt idx="51">
                  <c:v>18.73472261340979</c:v>
                </c:pt>
                <c:pt idx="52">
                  <c:v>20.408812780663048</c:v>
                </c:pt>
                <c:pt idx="53">
                  <c:v>21.912786357666882</c:v>
                </c:pt>
                <c:pt idx="54">
                  <c:v>20.859004899918958</c:v>
                </c:pt>
                <c:pt idx="55">
                  <c:v>17.001853377412257</c:v>
                </c:pt>
                <c:pt idx="56">
                  <c:v>17.154098599686119</c:v>
                </c:pt>
                <c:pt idx="57">
                  <c:v>16.078820390448797</c:v>
                </c:pt>
                <c:pt idx="58">
                  <c:v>16.889819422944491</c:v>
                </c:pt>
                <c:pt idx="59">
                  <c:v>18.426166221042486</c:v>
                </c:pt>
                <c:pt idx="60">
                  <c:v>17.391894107560571</c:v>
                </c:pt>
                <c:pt idx="61">
                  <c:v>20.418486727117621</c:v>
                </c:pt>
                <c:pt idx="62">
                  <c:v>18.216365344259572</c:v>
                </c:pt>
                <c:pt idx="63">
                  <c:v>17.628967406946916</c:v>
                </c:pt>
                <c:pt idx="64">
                  <c:v>18.225429332274313</c:v>
                </c:pt>
                <c:pt idx="65">
                  <c:v>19.878770324904885</c:v>
                </c:pt>
                <c:pt idx="66">
                  <c:v>16.817299253450688</c:v>
                </c:pt>
                <c:pt idx="67">
                  <c:v>16.191152543990171</c:v>
                </c:pt>
                <c:pt idx="68">
                  <c:v>15.457257054374663</c:v>
                </c:pt>
                <c:pt idx="69">
                  <c:v>16.364092777972086</c:v>
                </c:pt>
                <c:pt idx="70">
                  <c:v>17.990443349225682</c:v>
                </c:pt>
                <c:pt idx="71">
                  <c:v>17.456607860403096</c:v>
                </c:pt>
                <c:pt idx="72">
                  <c:v>17.407895809618861</c:v>
                </c:pt>
                <c:pt idx="73">
                  <c:v>16.706808540598445</c:v>
                </c:pt>
                <c:pt idx="74">
                  <c:v>14.823276269510773</c:v>
                </c:pt>
                <c:pt idx="75">
                  <c:v>14.443913014576667</c:v>
                </c:pt>
                <c:pt idx="76">
                  <c:v>15.009902074482998</c:v>
                </c:pt>
                <c:pt idx="77">
                  <c:v>15.792976456040874</c:v>
                </c:pt>
                <c:pt idx="78">
                  <c:v>13.945976092163269</c:v>
                </c:pt>
                <c:pt idx="79">
                  <c:v>13.3521717149541</c:v>
                </c:pt>
                <c:pt idx="80">
                  <c:v>12.819817103790481</c:v>
                </c:pt>
                <c:pt idx="81">
                  <c:v>12.070520339427514</c:v>
                </c:pt>
                <c:pt idx="82">
                  <c:v>12.719129034387525</c:v>
                </c:pt>
                <c:pt idx="83">
                  <c:v>14.080651311531147</c:v>
                </c:pt>
                <c:pt idx="84">
                  <c:v>14.815945960046971</c:v>
                </c:pt>
                <c:pt idx="85">
                  <c:v>16.419069486645931</c:v>
                </c:pt>
                <c:pt idx="86">
                  <c:v>15.208396343650678</c:v>
                </c:pt>
                <c:pt idx="87">
                  <c:v>16.244224222220542</c:v>
                </c:pt>
                <c:pt idx="88">
                  <c:v>15.723088350227247</c:v>
                </c:pt>
                <c:pt idx="89">
                  <c:v>14.307557008904839</c:v>
                </c:pt>
                <c:pt idx="90">
                  <c:v>15.021616076511904</c:v>
                </c:pt>
                <c:pt idx="91">
                  <c:v>15.539055193306298</c:v>
                </c:pt>
                <c:pt idx="92">
                  <c:v>15.928128229759725</c:v>
                </c:pt>
                <c:pt idx="93">
                  <c:v>16.448965603093942</c:v>
                </c:pt>
                <c:pt idx="94">
                  <c:v>16.53769581165858</c:v>
                </c:pt>
                <c:pt idx="95">
                  <c:v>17.602188691327914</c:v>
                </c:pt>
                <c:pt idx="96">
                  <c:v>17.260531373420033</c:v>
                </c:pt>
                <c:pt idx="97">
                  <c:v>16.032639932105116</c:v>
                </c:pt>
                <c:pt idx="98">
                  <c:v>14.968347836284703</c:v>
                </c:pt>
                <c:pt idx="99">
                  <c:v>14.227051814842774</c:v>
                </c:pt>
                <c:pt idx="100">
                  <c:v>14.897391363210531</c:v>
                </c:pt>
                <c:pt idx="101">
                  <c:v>15.760109544442534</c:v>
                </c:pt>
                <c:pt idx="102">
                  <c:v>14.644553774786115</c:v>
                </c:pt>
                <c:pt idx="103">
                  <c:v>16.66844172371443</c:v>
                </c:pt>
                <c:pt idx="104">
                  <c:v>17.541060019309196</c:v>
                </c:pt>
                <c:pt idx="105">
                  <c:v>17.437925482157606</c:v>
                </c:pt>
                <c:pt idx="106">
                  <c:v>18.274918944434795</c:v>
                </c:pt>
                <c:pt idx="107">
                  <c:v>19.28719846244104</c:v>
                </c:pt>
                <c:pt idx="108">
                  <c:v>18.373037230423751</c:v>
                </c:pt>
                <c:pt idx="109">
                  <c:v>17.61039883349396</c:v>
                </c:pt>
                <c:pt idx="110">
                  <c:v>19.540881463011669</c:v>
                </c:pt>
                <c:pt idx="111">
                  <c:v>19.365942082561538</c:v>
                </c:pt>
                <c:pt idx="112">
                  <c:v>22.063628853762523</c:v>
                </c:pt>
                <c:pt idx="113">
                  <c:v>22.158847852844101</c:v>
                </c:pt>
                <c:pt idx="114">
                  <c:v>22.465173535113195</c:v>
                </c:pt>
                <c:pt idx="115">
                  <c:v>22.790442589932525</c:v>
                </c:pt>
                <c:pt idx="116">
                  <c:v>22.594000000000001</c:v>
                </c:pt>
                <c:pt idx="117">
                  <c:v>19.535</c:v>
                </c:pt>
                <c:pt idx="118">
                  <c:v>17.86</c:v>
                </c:pt>
                <c:pt idx="119">
                  <c:v>16.2775</c:v>
                </c:pt>
                <c:pt idx="120">
                  <c:v>17.856000000000005</c:v>
                </c:pt>
                <c:pt idx="121">
                  <c:v>16.372500000000002</c:v>
                </c:pt>
                <c:pt idx="122">
                  <c:v>17.72</c:v>
                </c:pt>
                <c:pt idx="123">
                  <c:v>17.738</c:v>
                </c:pt>
                <c:pt idx="124">
                  <c:v>17.529999999999994</c:v>
                </c:pt>
                <c:pt idx="125">
                  <c:v>19.495999999999995</c:v>
                </c:pt>
                <c:pt idx="126">
                  <c:v>19.064999999999994</c:v>
                </c:pt>
                <c:pt idx="127">
                  <c:v>17.072500000000002</c:v>
                </c:pt>
                <c:pt idx="128">
                  <c:v>13.626408218041039</c:v>
                </c:pt>
                <c:pt idx="129">
                  <c:v>13.263250436603682</c:v>
                </c:pt>
                <c:pt idx="130">
                  <c:v>12.020760491263827</c:v>
                </c:pt>
                <c:pt idx="131">
                  <c:v>11.962955844749194</c:v>
                </c:pt>
                <c:pt idx="132">
                  <c:v>13.25144350712671</c:v>
                </c:pt>
                <c:pt idx="133">
                  <c:v>10.938550415846668</c:v>
                </c:pt>
                <c:pt idx="134">
                  <c:v>10.122873422243222</c:v>
                </c:pt>
                <c:pt idx="135">
                  <c:v>11.294468336591649</c:v>
                </c:pt>
                <c:pt idx="136">
                  <c:v>12.816070488170299</c:v>
                </c:pt>
                <c:pt idx="137">
                  <c:v>11.863939544269373</c:v>
                </c:pt>
                <c:pt idx="138">
                  <c:v>10.581506955492374</c:v>
                </c:pt>
                <c:pt idx="139">
                  <c:v>8.9856200680148497</c:v>
                </c:pt>
                <c:pt idx="140">
                  <c:v>11.05742180993229</c:v>
                </c:pt>
                <c:pt idx="141">
                  <c:v>9.5648027114147709</c:v>
                </c:pt>
                <c:pt idx="142">
                  <c:v>10.578633253003771</c:v>
                </c:pt>
                <c:pt idx="143">
                  <c:v>14.1832250520467</c:v>
                </c:pt>
                <c:pt idx="144">
                  <c:v>13.009144616504335</c:v>
                </c:pt>
                <c:pt idx="145">
                  <c:v>13.699210970419912</c:v>
                </c:pt>
                <c:pt idx="146">
                  <c:v>17.230864880328713</c:v>
                </c:pt>
                <c:pt idx="147">
                  <c:v>19.330990470007531</c:v>
                </c:pt>
                <c:pt idx="148">
                  <c:v>20.122639950182023</c:v>
                </c:pt>
                <c:pt idx="149">
                  <c:v>20.006140977051047</c:v>
                </c:pt>
                <c:pt idx="150">
                  <c:v>23.956824875707309</c:v>
                </c:pt>
                <c:pt idx="151">
                  <c:v>25.109272952986224</c:v>
                </c:pt>
                <c:pt idx="152">
                  <c:v>23.800446914325786</c:v>
                </c:pt>
                <c:pt idx="153">
                  <c:v>26.797409715640661</c:v>
                </c:pt>
                <c:pt idx="154">
                  <c:v>25.642608308875342</c:v>
                </c:pt>
                <c:pt idx="155">
                  <c:v>22.757061256245535</c:v>
                </c:pt>
                <c:pt idx="156">
                  <c:v>26.901651532449851</c:v>
                </c:pt>
                <c:pt idx="157">
                  <c:v>28.999985490463796</c:v>
                </c:pt>
                <c:pt idx="158">
                  <c:v>27.296198248642696</c:v>
                </c:pt>
                <c:pt idx="159">
                  <c:v>29.420905711247084</c:v>
                </c:pt>
                <c:pt idx="160">
                  <c:v>31.81048839139121</c:v>
                </c:pt>
                <c:pt idx="161">
                  <c:v>30.714156956362942</c:v>
                </c:pt>
                <c:pt idx="162">
                  <c:v>30.176009590419913</c:v>
                </c:pt>
                <c:pt idx="163">
                  <c:v>24.510625923177916</c:v>
                </c:pt>
                <c:pt idx="164">
                  <c:v>24.963954375099295</c:v>
                </c:pt>
                <c:pt idx="165">
                  <c:v>27.267586043621399</c:v>
                </c:pt>
                <c:pt idx="166">
                  <c:v>24.014222500542989</c:v>
                </c:pt>
                <c:pt idx="167">
                  <c:v>24.714195064928752</c:v>
                </c:pt>
                <c:pt idx="168">
                  <c:v>28.239553027038255</c:v>
                </c:pt>
                <c:pt idx="169">
                  <c:v>27.582730542914629</c:v>
                </c:pt>
                <c:pt idx="170">
                  <c:v>22.581800041360403</c:v>
                </c:pt>
                <c:pt idx="171">
                  <c:v>23.299307654681069</c:v>
                </c:pt>
                <c:pt idx="172">
                  <c:v>24.486550411752741</c:v>
                </c:pt>
                <c:pt idx="173">
                  <c:v>19.600858762069887</c:v>
                </c:pt>
                <c:pt idx="174">
                  <c:v>17.600381422510345</c:v>
                </c:pt>
                <c:pt idx="175">
                  <c:v>16.782228804703639</c:v>
                </c:pt>
                <c:pt idx="176">
                  <c:v>18.291906589652967</c:v>
                </c:pt>
                <c:pt idx="177">
                  <c:v>19.387197909034885</c:v>
                </c:pt>
                <c:pt idx="178">
                  <c:v>23.146171641111657</c:v>
                </c:pt>
                <c:pt idx="179">
                  <c:v>25.419805063227376</c:v>
                </c:pt>
                <c:pt idx="180">
                  <c:v>22.972459436013729</c:v>
                </c:pt>
                <c:pt idx="181">
                  <c:v>23.897003513112551</c:v>
                </c:pt>
                <c:pt idx="182">
                  <c:v>24.700315902193662</c:v>
                </c:pt>
                <c:pt idx="183">
                  <c:v>24.788202490661707</c:v>
                </c:pt>
                <c:pt idx="184">
                  <c:v>27.921654974748872</c:v>
                </c:pt>
                <c:pt idx="185">
                  <c:v>27.1588236951402</c:v>
                </c:pt>
                <c:pt idx="186">
                  <c:v>22.739439816111197</c:v>
                </c:pt>
                <c:pt idx="187">
                  <c:v>28.238051019347754</c:v>
                </c:pt>
                <c:pt idx="188">
                  <c:v>29.477910278267377</c:v>
                </c:pt>
                <c:pt idx="189">
                  <c:v>32.309636580058203</c:v>
                </c:pt>
                <c:pt idx="190">
                  <c:v>28.437974652055036</c:v>
                </c:pt>
                <c:pt idx="191">
                  <c:v>24.07006294353527</c:v>
                </c:pt>
                <c:pt idx="192">
                  <c:v>24.622170259795752</c:v>
                </c:pt>
                <c:pt idx="193">
                  <c:v>27.63831565230274</c:v>
                </c:pt>
                <c:pt idx="194">
                  <c:v>26.253014583424186</c:v>
                </c:pt>
                <c:pt idx="195">
                  <c:v>29.648503610971357</c:v>
                </c:pt>
                <c:pt idx="196">
                  <c:v>26.20936185659426</c:v>
                </c:pt>
                <c:pt idx="197">
                  <c:v>27.875694935541318</c:v>
                </c:pt>
                <c:pt idx="198">
                  <c:v>26.632687575858668</c:v>
                </c:pt>
                <c:pt idx="199">
                  <c:v>29.385527887271145</c:v>
                </c:pt>
                <c:pt idx="200">
                  <c:v>30.195994229511733</c:v>
                </c:pt>
                <c:pt idx="201">
                  <c:v>30.134653056050283</c:v>
                </c:pt>
                <c:pt idx="202">
                  <c:v>33.021425552527226</c:v>
                </c:pt>
                <c:pt idx="203">
                  <c:v>31.694634554467687</c:v>
                </c:pt>
                <c:pt idx="204">
                  <c:v>36.331075922888516</c:v>
                </c:pt>
                <c:pt idx="205">
                  <c:v>34.322549248945286</c:v>
                </c:pt>
                <c:pt idx="206">
                  <c:v>37.310428891890524</c:v>
                </c:pt>
                <c:pt idx="207">
                  <c:v>41.746260041351505</c:v>
                </c:pt>
                <c:pt idx="208">
                  <c:v>42.070762207058863</c:v>
                </c:pt>
                <c:pt idx="209">
                  <c:v>48.89717984718191</c:v>
                </c:pt>
                <c:pt idx="210">
                  <c:v>42.712244240387385</c:v>
                </c:pt>
                <c:pt idx="211">
                  <c:v>37.658227332863305</c:v>
                </c:pt>
                <c:pt idx="212">
                  <c:v>43.004971023879527</c:v>
                </c:pt>
                <c:pt idx="213">
                  <c:v>44.017845919242959</c:v>
                </c:pt>
                <c:pt idx="214">
                  <c:v>52.779641673713527</c:v>
                </c:pt>
                <c:pt idx="215">
                  <c:v>49.546688688919545</c:v>
                </c:pt>
                <c:pt idx="216">
                  <c:v>46.278318289120307</c:v>
                </c:pt>
                <c:pt idx="217">
                  <c:v>53.499509164019301</c:v>
                </c:pt>
                <c:pt idx="218">
                  <c:v>56.528555646553066</c:v>
                </c:pt>
                <c:pt idx="219">
                  <c:v>61.818614749701204</c:v>
                </c:pt>
                <c:pt idx="220">
                  <c:v>62.447991029622848</c:v>
                </c:pt>
                <c:pt idx="221">
                  <c:v>58.239703168479345</c:v>
                </c:pt>
                <c:pt idx="222">
                  <c:v>54.879156631371629</c:v>
                </c:pt>
                <c:pt idx="223">
                  <c:v>56.540041067309048</c:v>
                </c:pt>
                <c:pt idx="224">
                  <c:v>62.164137317920328</c:v>
                </c:pt>
                <c:pt idx="225">
                  <c:v>58.548492308512486</c:v>
                </c:pt>
                <c:pt idx="226">
                  <c:v>61.260428591422887</c:v>
                </c:pt>
                <c:pt idx="227">
                  <c:v>70.133360278051626</c:v>
                </c:pt>
                <c:pt idx="228">
                  <c:v>67.916600192278977</c:v>
                </c:pt>
                <c:pt idx="229">
                  <c:v>68.050039693816885</c:v>
                </c:pt>
                <c:pt idx="230">
                  <c:v>71.323691735313503</c:v>
                </c:pt>
                <c:pt idx="231">
                  <c:v>72.772988205040789</c:v>
                </c:pt>
                <c:pt idx="232">
                  <c:v>61.608175505427788</c:v>
                </c:pt>
                <c:pt idx="233">
                  <c:v>57.270059898439044</c:v>
                </c:pt>
                <c:pt idx="234">
                  <c:v>58.662736927616081</c:v>
                </c:pt>
                <c:pt idx="235">
                  <c:v>60.278928642226354</c:v>
                </c:pt>
                <c:pt idx="236">
                  <c:v>53.473690906971278</c:v>
                </c:pt>
                <c:pt idx="237">
                  <c:v>55.307052803881511</c:v>
                </c:pt>
                <c:pt idx="238">
                  <c:v>60.755712594556876</c:v>
                </c:pt>
                <c:pt idx="239">
                  <c:v>65.821217366310023</c:v>
                </c:pt>
                <c:pt idx="240">
                  <c:v>66.801904907671002</c:v>
                </c:pt>
                <c:pt idx="241">
                  <c:v>68.583045076377417</c:v>
                </c:pt>
                <c:pt idx="242">
                  <c:v>75.022783220437432</c:v>
                </c:pt>
                <c:pt idx="243">
                  <c:v>70.105934065832912</c:v>
                </c:pt>
                <c:pt idx="244">
                  <c:v>74.830289671688831</c:v>
                </c:pt>
                <c:pt idx="245">
                  <c:v>81.963314357819144</c:v>
                </c:pt>
                <c:pt idx="246">
                  <c:v>92.227013421441029</c:v>
                </c:pt>
                <c:pt idx="247">
                  <c:v>88.695367525026597</c:v>
                </c:pt>
                <c:pt idx="248">
                  <c:v>90.31</c:v>
                </c:pt>
                <c:pt idx="249">
                  <c:v>91.438000000000002</c:v>
                </c:pt>
                <c:pt idx="250">
                  <c:v>100.14999999999999</c:v>
                </c:pt>
                <c:pt idx="251">
                  <c:v>103.50999999999999</c:v>
                </c:pt>
                <c:pt idx="252">
                  <c:v>117.432</c:v>
                </c:pt>
                <c:pt idx="253">
                  <c:v>127.36</c:v>
                </c:pt>
                <c:pt idx="254">
                  <c:v>132.05250000000001</c:v>
                </c:pt>
                <c:pt idx="255">
                  <c:v>112.86999999999999</c:v>
                </c:pt>
                <c:pt idx="256">
                  <c:v>97.507499999999993</c:v>
                </c:pt>
                <c:pt idx="257">
                  <c:v>73.825999999999979</c:v>
                </c:pt>
                <c:pt idx="258">
                  <c:v>51.202500000000008</c:v>
                </c:pt>
                <c:pt idx="259">
                  <c:v>39.552500000000002</c:v>
                </c:pt>
                <c:pt idx="260">
                  <c:v>41.146000000000001</c:v>
                </c:pt>
                <c:pt idx="261">
                  <c:v>42.56</c:v>
                </c:pt>
                <c:pt idx="262">
                  <c:v>44.755000000000003</c:v>
                </c:pt>
                <c:pt idx="263">
                  <c:v>48.327500000000001</c:v>
                </c:pt>
                <c:pt idx="264">
                  <c:v>52.18</c:v>
                </c:pt>
                <c:pt idx="265">
                  <c:v>68.143896916567527</c:v>
                </c:pt>
                <c:pt idx="266">
                  <c:v>62.16356564792666</c:v>
                </c:pt>
                <c:pt idx="267">
                  <c:v>70.967972242664288</c:v>
                </c:pt>
                <c:pt idx="268">
                  <c:v>65.317107823613654</c:v>
                </c:pt>
                <c:pt idx="269">
                  <c:v>72.554112789140191</c:v>
                </c:pt>
                <c:pt idx="270">
                  <c:v>74.797360929214761</c:v>
                </c:pt>
                <c:pt idx="271">
                  <c:v>72.653409570006772</c:v>
                </c:pt>
                <c:pt idx="272">
                  <c:v>75.658630674752558</c:v>
                </c:pt>
                <c:pt idx="273">
                  <c:v>72.47495105915678</c:v>
                </c:pt>
                <c:pt idx="274">
                  <c:v>76.406845495437494</c:v>
                </c:pt>
                <c:pt idx="275">
                  <c:v>84.482341198922356</c:v>
                </c:pt>
                <c:pt idx="276">
                  <c:v>74.636931562005827</c:v>
                </c:pt>
                <c:pt idx="277">
                  <c:v>72.880875345353914</c:v>
                </c:pt>
                <c:pt idx="278">
                  <c:v>74.954698589253567</c:v>
                </c:pt>
                <c:pt idx="279">
                  <c:v>76.001927999784712</c:v>
                </c:pt>
                <c:pt idx="280">
                  <c:v>76.472947950520307</c:v>
                </c:pt>
                <c:pt idx="281">
                  <c:v>80.787415118520599</c:v>
                </c:pt>
                <c:pt idx="282">
                  <c:v>84.406425427785294</c:v>
                </c:pt>
                <c:pt idx="283">
                  <c:v>90.24686064970129</c:v>
                </c:pt>
                <c:pt idx="284">
                  <c:v>95.055752830684426</c:v>
                </c:pt>
                <c:pt idx="285">
                  <c:v>103.32937154171238</c:v>
                </c:pt>
                <c:pt idx="286">
                  <c:v>113.12205094901397</c:v>
                </c:pt>
                <c:pt idx="287">
                  <c:v>121.46204596876406</c:v>
                </c:pt>
                <c:pt idx="288">
                  <c:v>113.59456019721996</c:v>
                </c:pt>
                <c:pt idx="289">
                  <c:v>113.68876105477027</c:v>
                </c:pt>
                <c:pt idx="290">
                  <c:v>115.43613551243936</c:v>
                </c:pt>
                <c:pt idx="291">
                  <c:v>108.97478028878119</c:v>
                </c:pt>
                <c:pt idx="292">
                  <c:v>112.82755656513545</c:v>
                </c:pt>
                <c:pt idx="293">
                  <c:v>108.88882066293719</c:v>
                </c:pt>
                <c:pt idx="294">
                  <c:v>109.26808213680373</c:v>
                </c:pt>
                <c:pt idx="295">
                  <c:v>106.78443520341918</c:v>
                </c:pt>
                <c:pt idx="296">
                  <c:v>108.6068055688883</c:v>
                </c:pt>
                <c:pt idx="297">
                  <c:v>118.53546166020244</c:v>
                </c:pt>
                <c:pt idx="298">
                  <c:v>123.45699587427889</c:v>
                </c:pt>
                <c:pt idx="299">
                  <c:v>118.74000318025942</c:v>
                </c:pt>
                <c:pt idx="300">
                  <c:v>108.68355028151139</c:v>
                </c:pt>
                <c:pt idx="301">
                  <c:v>90.009000000000015</c:v>
                </c:pt>
                <c:pt idx="302">
                  <c:v>101.3847619047619</c:v>
                </c:pt>
                <c:pt idx="303">
                  <c:v>111.48545454545453</c:v>
                </c:pt>
                <c:pt idx="304">
                  <c:v>109.91789473684214</c:v>
                </c:pt>
                <c:pt idx="305">
                  <c:v>108.86772727272724</c:v>
                </c:pt>
                <c:pt idx="306">
                  <c:v>106.24600000000002</c:v>
                </c:pt>
                <c:pt idx="307">
                  <c:v>107.39359323125771</c:v>
                </c:pt>
                <c:pt idx="308">
                  <c:v>111.15886237519076</c:v>
                </c:pt>
                <c:pt idx="309">
                  <c:v>115.84179557948126</c:v>
                </c:pt>
                <c:pt idx="310">
                  <c:v>107.90146436968973</c:v>
                </c:pt>
                <c:pt idx="311">
                  <c:v>100.38428102894773</c:v>
                </c:pt>
                <c:pt idx="312">
                  <c:v>100.35144144122707</c:v>
                </c:pt>
                <c:pt idx="313">
                  <c:v>102.51641697597189</c:v>
                </c:pt>
                <c:pt idx="314">
                  <c:v>106.20553467470428</c:v>
                </c:pt>
                <c:pt idx="315">
                  <c:v>110.91557392990238</c:v>
                </c:pt>
                <c:pt idx="316">
                  <c:v>110.38825653486377</c:v>
                </c:pt>
                <c:pt idx="317">
                  <c:v>109.00184549378713</c:v>
                </c:pt>
                <c:pt idx="318">
                  <c:v>106.13125000000002</c:v>
                </c:pt>
                <c:pt idx="319">
                  <c:v>109.00588235294117</c:v>
                </c:pt>
                <c:pt idx="320">
                  <c:v>103.17999999999998</c:v>
                </c:pt>
                <c:pt idx="321">
                  <c:v>105.64999999999999</c:v>
                </c:pt>
                <c:pt idx="322">
                  <c:v>105.425</c:v>
                </c:pt>
                <c:pt idx="323">
                  <c:v>105.26250000000002</c:v>
                </c:pt>
                <c:pt idx="324">
                  <c:v>106.30666666666669</c:v>
                </c:pt>
                <c:pt idx="325">
                  <c:v>108.95</c:v>
                </c:pt>
                <c:pt idx="326">
                  <c:v>104.07826086956524</c:v>
                </c:pt>
                <c:pt idx="327">
                  <c:v>99.55714285714285</c:v>
                </c:pt>
                <c:pt idx="328">
                  <c:v>95.290909090909082</c:v>
                </c:pt>
                <c:pt idx="329">
                  <c:v>85.778947368421044</c:v>
                </c:pt>
                <c:pt idx="330">
                  <c:v>77.428571428571431</c:v>
                </c:pt>
                <c:pt idx="331">
                  <c:v>59.522727272727259</c:v>
                </c:pt>
                <c:pt idx="332">
                  <c:v>46.690476190476183</c:v>
                </c:pt>
                <c:pt idx="333">
                  <c:v>54.797000000000011</c:v>
                </c:pt>
              </c:numCache>
            </c:numRef>
          </c:val>
        </c:ser>
        <c:ser>
          <c:idx val="0"/>
          <c:order val="1"/>
          <c:tx>
            <c:strRef>
              <c:f>'Data 1'!$D$3</c:f>
              <c:strCache>
                <c:ptCount val="1"/>
                <c:pt idx="0">
                  <c:v>Europe Brent, долларов за баррель</c:v>
                </c:pt>
              </c:strCache>
            </c:strRef>
          </c:tx>
          <c:spPr>
            <a:ln w="31750">
              <a:solidFill>
                <a:srgbClr val="00B0F0"/>
              </a:solidFill>
            </a:ln>
          </c:spPr>
          <c:marker>
            <c:symbol val="circle"/>
            <c:size val="2"/>
            <c:spPr>
              <a:solidFill>
                <a:srgbClr val="5BD4FF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160"/>
              <c:layout>
                <c:manualLayout>
                  <c:x val="-2.1180475694987197E-2"/>
                  <c:y val="-3.620328572532628E-2"/>
                </c:manualLayout>
              </c:layout>
              <c:showVal val="1"/>
            </c:dLbl>
            <c:dLbl>
              <c:idx val="230"/>
              <c:layout>
                <c:manualLayout>
                  <c:x val="-2.3105973485440589E-2"/>
                  <c:y val="-3.6203285725326349E-2"/>
                </c:manualLayout>
              </c:layout>
              <c:showVal val="1"/>
            </c:dLbl>
            <c:dLbl>
              <c:idx val="254"/>
              <c:layout>
                <c:manualLayout>
                  <c:x val="-2.888246685680073E-2"/>
                  <c:y val="-3.6203285725326349E-2"/>
                </c:manualLayout>
              </c:layout>
              <c:showVal val="1"/>
            </c:dLbl>
            <c:dLbl>
              <c:idx val="298"/>
              <c:layout>
                <c:manualLayout>
                  <c:x val="-2.888246685680073E-2"/>
                  <c:y val="-3.2180698422512304E-2"/>
                </c:manualLayout>
              </c:layout>
              <c:showVal val="1"/>
            </c:dLbl>
            <c:delete val="1"/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</c:dLbls>
          <c:cat>
            <c:numRef>
              <c:f>'Data 1'!$C$4:$C$337</c:f>
              <c:numCache>
                <c:formatCode>General</c:formatCode>
                <c:ptCount val="334"/>
                <c:pt idx="0">
                  <c:v>1987</c:v>
                </c:pt>
                <c:pt idx="8">
                  <c:v>1988</c:v>
                </c:pt>
                <c:pt idx="20">
                  <c:v>1989</c:v>
                </c:pt>
                <c:pt idx="32">
                  <c:v>1990</c:v>
                </c:pt>
                <c:pt idx="44">
                  <c:v>1991</c:v>
                </c:pt>
                <c:pt idx="56">
                  <c:v>1992</c:v>
                </c:pt>
                <c:pt idx="68">
                  <c:v>1993</c:v>
                </c:pt>
                <c:pt idx="80">
                  <c:v>1994</c:v>
                </c:pt>
                <c:pt idx="92">
                  <c:v>1995</c:v>
                </c:pt>
                <c:pt idx="104">
                  <c:v>1996</c:v>
                </c:pt>
                <c:pt idx="116">
                  <c:v>1997</c:v>
                </c:pt>
                <c:pt idx="128">
                  <c:v>1998</c:v>
                </c:pt>
                <c:pt idx="140">
                  <c:v>1999</c:v>
                </c:pt>
                <c:pt idx="152">
                  <c:v>2000</c:v>
                </c:pt>
                <c:pt idx="164">
                  <c:v>2001</c:v>
                </c:pt>
                <c:pt idx="176">
                  <c:v>2002</c:v>
                </c:pt>
                <c:pt idx="188">
                  <c:v>2003</c:v>
                </c:pt>
                <c:pt idx="200">
                  <c:v>2004</c:v>
                </c:pt>
                <c:pt idx="212">
                  <c:v>2005</c:v>
                </c:pt>
                <c:pt idx="224">
                  <c:v>2006</c:v>
                </c:pt>
                <c:pt idx="236">
                  <c:v>2007</c:v>
                </c:pt>
                <c:pt idx="248">
                  <c:v>2008</c:v>
                </c:pt>
                <c:pt idx="260">
                  <c:v>2009</c:v>
                </c:pt>
                <c:pt idx="272">
                  <c:v>2010</c:v>
                </c:pt>
                <c:pt idx="284">
                  <c:v>2011</c:v>
                </c:pt>
                <c:pt idx="296">
                  <c:v>2012</c:v>
                </c:pt>
                <c:pt idx="308">
                  <c:v>2013</c:v>
                </c:pt>
                <c:pt idx="320">
                  <c:v>2014</c:v>
                </c:pt>
                <c:pt idx="332">
                  <c:v>2015</c:v>
                </c:pt>
              </c:numCache>
            </c:numRef>
          </c:cat>
          <c:val>
            <c:numRef>
              <c:f>'Data 1'!$D$4:$D$337</c:f>
              <c:numCache>
                <c:formatCode>General</c:formatCode>
                <c:ptCount val="334"/>
                <c:pt idx="0">
                  <c:v>18.579999999999995</c:v>
                </c:pt>
                <c:pt idx="1">
                  <c:v>18.86</c:v>
                </c:pt>
                <c:pt idx="2">
                  <c:v>19.86</c:v>
                </c:pt>
                <c:pt idx="3">
                  <c:v>18.979999999999997</c:v>
                </c:pt>
                <c:pt idx="4">
                  <c:v>18.309999999999999</c:v>
                </c:pt>
                <c:pt idx="5">
                  <c:v>18.760000000000002</c:v>
                </c:pt>
                <c:pt idx="6">
                  <c:v>17.779999999999998</c:v>
                </c:pt>
                <c:pt idx="7">
                  <c:v>17.05</c:v>
                </c:pt>
                <c:pt idx="8">
                  <c:v>16.75</c:v>
                </c:pt>
                <c:pt idx="9">
                  <c:v>15.729999999999999</c:v>
                </c:pt>
                <c:pt idx="10">
                  <c:v>14.729999999999999</c:v>
                </c:pt>
                <c:pt idx="11">
                  <c:v>16.600000000000001</c:v>
                </c:pt>
                <c:pt idx="12">
                  <c:v>16.309999999999999</c:v>
                </c:pt>
                <c:pt idx="13">
                  <c:v>15.54</c:v>
                </c:pt>
                <c:pt idx="14">
                  <c:v>14.91</c:v>
                </c:pt>
                <c:pt idx="15">
                  <c:v>14.89</c:v>
                </c:pt>
                <c:pt idx="16">
                  <c:v>13.18</c:v>
                </c:pt>
                <c:pt idx="17">
                  <c:v>12.41</c:v>
                </c:pt>
                <c:pt idx="18">
                  <c:v>13.02</c:v>
                </c:pt>
                <c:pt idx="19">
                  <c:v>15.31</c:v>
                </c:pt>
                <c:pt idx="20">
                  <c:v>17.170000000000005</c:v>
                </c:pt>
                <c:pt idx="21">
                  <c:v>16.89</c:v>
                </c:pt>
                <c:pt idx="22">
                  <c:v>18.7</c:v>
                </c:pt>
                <c:pt idx="23">
                  <c:v>20.32</c:v>
                </c:pt>
                <c:pt idx="24">
                  <c:v>18.630000000000003</c:v>
                </c:pt>
                <c:pt idx="25">
                  <c:v>17.670000000000005</c:v>
                </c:pt>
                <c:pt idx="26">
                  <c:v>17.62</c:v>
                </c:pt>
                <c:pt idx="27">
                  <c:v>16.77</c:v>
                </c:pt>
                <c:pt idx="28">
                  <c:v>17.77</c:v>
                </c:pt>
                <c:pt idx="29">
                  <c:v>18.91</c:v>
                </c:pt>
                <c:pt idx="30">
                  <c:v>18.73</c:v>
                </c:pt>
                <c:pt idx="31">
                  <c:v>19.84</c:v>
                </c:pt>
                <c:pt idx="32">
                  <c:v>21.25</c:v>
                </c:pt>
                <c:pt idx="33">
                  <c:v>19.809999999999999</c:v>
                </c:pt>
                <c:pt idx="34">
                  <c:v>18.39</c:v>
                </c:pt>
                <c:pt idx="35">
                  <c:v>16.610000000000003</c:v>
                </c:pt>
                <c:pt idx="36">
                  <c:v>16.350000000000001</c:v>
                </c:pt>
                <c:pt idx="37">
                  <c:v>15.1</c:v>
                </c:pt>
                <c:pt idx="38">
                  <c:v>17.170000000000005</c:v>
                </c:pt>
                <c:pt idx="39">
                  <c:v>27.17</c:v>
                </c:pt>
                <c:pt idx="40">
                  <c:v>34.9</c:v>
                </c:pt>
                <c:pt idx="41">
                  <c:v>36.020000000000003</c:v>
                </c:pt>
                <c:pt idx="42">
                  <c:v>33.07</c:v>
                </c:pt>
                <c:pt idx="43">
                  <c:v>28.27</c:v>
                </c:pt>
                <c:pt idx="44">
                  <c:v>23.57</c:v>
                </c:pt>
                <c:pt idx="45">
                  <c:v>19.54</c:v>
                </c:pt>
                <c:pt idx="46">
                  <c:v>19.079999999999995</c:v>
                </c:pt>
                <c:pt idx="47">
                  <c:v>19.18</c:v>
                </c:pt>
                <c:pt idx="48">
                  <c:v>19.190000000000001</c:v>
                </c:pt>
                <c:pt idx="49">
                  <c:v>18.170000000000005</c:v>
                </c:pt>
                <c:pt idx="50">
                  <c:v>19.399999999999999</c:v>
                </c:pt>
                <c:pt idx="51">
                  <c:v>19.77</c:v>
                </c:pt>
                <c:pt idx="52">
                  <c:v>20.5</c:v>
                </c:pt>
                <c:pt idx="53">
                  <c:v>22.21</c:v>
                </c:pt>
                <c:pt idx="54">
                  <c:v>21.110000000000003</c:v>
                </c:pt>
                <c:pt idx="55">
                  <c:v>18.41</c:v>
                </c:pt>
                <c:pt idx="56">
                  <c:v>18.16</c:v>
                </c:pt>
                <c:pt idx="57">
                  <c:v>18.05</c:v>
                </c:pt>
                <c:pt idx="58">
                  <c:v>17.630000000000003</c:v>
                </c:pt>
                <c:pt idx="59">
                  <c:v>18.920000000000002</c:v>
                </c:pt>
                <c:pt idx="60">
                  <c:v>19.89</c:v>
                </c:pt>
                <c:pt idx="61">
                  <c:v>21.16</c:v>
                </c:pt>
                <c:pt idx="62">
                  <c:v>20.239999999999995</c:v>
                </c:pt>
                <c:pt idx="63">
                  <c:v>19.739999999999995</c:v>
                </c:pt>
                <c:pt idx="64">
                  <c:v>20.27</c:v>
                </c:pt>
                <c:pt idx="65">
                  <c:v>20.260000000000002</c:v>
                </c:pt>
                <c:pt idx="66">
                  <c:v>19.21</c:v>
                </c:pt>
                <c:pt idx="67">
                  <c:v>18.14</c:v>
                </c:pt>
                <c:pt idx="68">
                  <c:v>17.39</c:v>
                </c:pt>
                <c:pt idx="69">
                  <c:v>18.47</c:v>
                </c:pt>
                <c:pt idx="70">
                  <c:v>18.79</c:v>
                </c:pt>
                <c:pt idx="71">
                  <c:v>18.670000000000005</c:v>
                </c:pt>
                <c:pt idx="72">
                  <c:v>18.510000000000005</c:v>
                </c:pt>
                <c:pt idx="73">
                  <c:v>17.649999999999999</c:v>
                </c:pt>
                <c:pt idx="74">
                  <c:v>16.779999999999998</c:v>
                </c:pt>
                <c:pt idx="75">
                  <c:v>16.7</c:v>
                </c:pt>
                <c:pt idx="76">
                  <c:v>16.010000000000005</c:v>
                </c:pt>
                <c:pt idx="77">
                  <c:v>16.610000000000003</c:v>
                </c:pt>
                <c:pt idx="78">
                  <c:v>15.2</c:v>
                </c:pt>
                <c:pt idx="79">
                  <c:v>13.729999999999999</c:v>
                </c:pt>
                <c:pt idx="80">
                  <c:v>14.29</c:v>
                </c:pt>
                <c:pt idx="81">
                  <c:v>13.8</c:v>
                </c:pt>
                <c:pt idx="82">
                  <c:v>13.82</c:v>
                </c:pt>
                <c:pt idx="83">
                  <c:v>15.229999999999999</c:v>
                </c:pt>
                <c:pt idx="84">
                  <c:v>16.190000000000001</c:v>
                </c:pt>
                <c:pt idx="85">
                  <c:v>16.760000000000002</c:v>
                </c:pt>
                <c:pt idx="86">
                  <c:v>17.600000000000001</c:v>
                </c:pt>
                <c:pt idx="87">
                  <c:v>16.89</c:v>
                </c:pt>
                <c:pt idx="88">
                  <c:v>15.9</c:v>
                </c:pt>
                <c:pt idx="89">
                  <c:v>16.489999999999991</c:v>
                </c:pt>
                <c:pt idx="90">
                  <c:v>17.190000000000001</c:v>
                </c:pt>
                <c:pt idx="91">
                  <c:v>15.93</c:v>
                </c:pt>
                <c:pt idx="92">
                  <c:v>16.55</c:v>
                </c:pt>
                <c:pt idx="93">
                  <c:v>17.110000000000003</c:v>
                </c:pt>
                <c:pt idx="94">
                  <c:v>17.010000000000005</c:v>
                </c:pt>
                <c:pt idx="95">
                  <c:v>18.649999999999999</c:v>
                </c:pt>
                <c:pt idx="96">
                  <c:v>18.350000000000001</c:v>
                </c:pt>
                <c:pt idx="97">
                  <c:v>17.309999999999999</c:v>
                </c:pt>
                <c:pt idx="98">
                  <c:v>15.850000000000001</c:v>
                </c:pt>
                <c:pt idx="99">
                  <c:v>16.100000000000001</c:v>
                </c:pt>
                <c:pt idx="100">
                  <c:v>16.7</c:v>
                </c:pt>
                <c:pt idx="101">
                  <c:v>16.110000000000003</c:v>
                </c:pt>
                <c:pt idx="102">
                  <c:v>16.86</c:v>
                </c:pt>
                <c:pt idx="103">
                  <c:v>17.93</c:v>
                </c:pt>
                <c:pt idx="104">
                  <c:v>17.850000000000001</c:v>
                </c:pt>
                <c:pt idx="105">
                  <c:v>18</c:v>
                </c:pt>
                <c:pt idx="106">
                  <c:v>19.850000000000001</c:v>
                </c:pt>
                <c:pt idx="107">
                  <c:v>20.9</c:v>
                </c:pt>
                <c:pt idx="108">
                  <c:v>19.149999999999999</c:v>
                </c:pt>
                <c:pt idx="109">
                  <c:v>18.459999999999997</c:v>
                </c:pt>
                <c:pt idx="110">
                  <c:v>19.57</c:v>
                </c:pt>
                <c:pt idx="111">
                  <c:v>20.51</c:v>
                </c:pt>
                <c:pt idx="112">
                  <c:v>22.630000000000003</c:v>
                </c:pt>
                <c:pt idx="113">
                  <c:v>24.16</c:v>
                </c:pt>
                <c:pt idx="114">
                  <c:v>22.759999999999998</c:v>
                </c:pt>
                <c:pt idx="115">
                  <c:v>23.779999999999998</c:v>
                </c:pt>
                <c:pt idx="116">
                  <c:v>23.54</c:v>
                </c:pt>
                <c:pt idx="117">
                  <c:v>20.85</c:v>
                </c:pt>
                <c:pt idx="118">
                  <c:v>19.130000000000003</c:v>
                </c:pt>
                <c:pt idx="119">
                  <c:v>17.559999999999999</c:v>
                </c:pt>
                <c:pt idx="120">
                  <c:v>19.02</c:v>
                </c:pt>
                <c:pt idx="121">
                  <c:v>17.579999999999995</c:v>
                </c:pt>
                <c:pt idx="122">
                  <c:v>18.459999999999997</c:v>
                </c:pt>
                <c:pt idx="123">
                  <c:v>18.600000000000001</c:v>
                </c:pt>
                <c:pt idx="124">
                  <c:v>18.459999999999997</c:v>
                </c:pt>
                <c:pt idx="125">
                  <c:v>19.87</c:v>
                </c:pt>
                <c:pt idx="126">
                  <c:v>19.170000000000005</c:v>
                </c:pt>
                <c:pt idx="127">
                  <c:v>17.18</c:v>
                </c:pt>
                <c:pt idx="128">
                  <c:v>15.19</c:v>
                </c:pt>
                <c:pt idx="129">
                  <c:v>14.07</c:v>
                </c:pt>
                <c:pt idx="130">
                  <c:v>13.1</c:v>
                </c:pt>
                <c:pt idx="131">
                  <c:v>13.53</c:v>
                </c:pt>
                <c:pt idx="132">
                  <c:v>14.360000000000001</c:v>
                </c:pt>
                <c:pt idx="133">
                  <c:v>12.209999999999999</c:v>
                </c:pt>
                <c:pt idx="134">
                  <c:v>12.08</c:v>
                </c:pt>
                <c:pt idx="135">
                  <c:v>11.91</c:v>
                </c:pt>
                <c:pt idx="136">
                  <c:v>13.34</c:v>
                </c:pt>
                <c:pt idx="137">
                  <c:v>12.7</c:v>
                </c:pt>
                <c:pt idx="138">
                  <c:v>11.04</c:v>
                </c:pt>
                <c:pt idx="139">
                  <c:v>9.82</c:v>
                </c:pt>
                <c:pt idx="140">
                  <c:v>11.11</c:v>
                </c:pt>
                <c:pt idx="141">
                  <c:v>10.27</c:v>
                </c:pt>
                <c:pt idx="142">
                  <c:v>12.51</c:v>
                </c:pt>
                <c:pt idx="143">
                  <c:v>15.29</c:v>
                </c:pt>
                <c:pt idx="144">
                  <c:v>15.229999999999999</c:v>
                </c:pt>
                <c:pt idx="145">
                  <c:v>15.860000000000001</c:v>
                </c:pt>
                <c:pt idx="146">
                  <c:v>19.079999999999995</c:v>
                </c:pt>
                <c:pt idx="147">
                  <c:v>20.22</c:v>
                </c:pt>
                <c:pt idx="148">
                  <c:v>22.54</c:v>
                </c:pt>
                <c:pt idx="149">
                  <c:v>22</c:v>
                </c:pt>
                <c:pt idx="150">
                  <c:v>24.58</c:v>
                </c:pt>
                <c:pt idx="151">
                  <c:v>25.47</c:v>
                </c:pt>
                <c:pt idx="152">
                  <c:v>25.51</c:v>
                </c:pt>
                <c:pt idx="153">
                  <c:v>27.779999999999998</c:v>
                </c:pt>
                <c:pt idx="154">
                  <c:v>27.49</c:v>
                </c:pt>
                <c:pt idx="155">
                  <c:v>22.759999999999998</c:v>
                </c:pt>
                <c:pt idx="156">
                  <c:v>27.74</c:v>
                </c:pt>
                <c:pt idx="157">
                  <c:v>29.8</c:v>
                </c:pt>
                <c:pt idx="158">
                  <c:v>28.68</c:v>
                </c:pt>
                <c:pt idx="159">
                  <c:v>30.2</c:v>
                </c:pt>
                <c:pt idx="160">
                  <c:v>33.14</c:v>
                </c:pt>
                <c:pt idx="161">
                  <c:v>30.959999999999997</c:v>
                </c:pt>
                <c:pt idx="162">
                  <c:v>32.550000000000004</c:v>
                </c:pt>
                <c:pt idx="163">
                  <c:v>25.66</c:v>
                </c:pt>
                <c:pt idx="164">
                  <c:v>25.62</c:v>
                </c:pt>
                <c:pt idx="165">
                  <c:v>27.5</c:v>
                </c:pt>
                <c:pt idx="166">
                  <c:v>24.5</c:v>
                </c:pt>
                <c:pt idx="167">
                  <c:v>25.66</c:v>
                </c:pt>
                <c:pt idx="168">
                  <c:v>28.310000000000002</c:v>
                </c:pt>
                <c:pt idx="169">
                  <c:v>27.85</c:v>
                </c:pt>
                <c:pt idx="170">
                  <c:v>24.610000000000003</c:v>
                </c:pt>
                <c:pt idx="171">
                  <c:v>25.68</c:v>
                </c:pt>
                <c:pt idx="172">
                  <c:v>25.62</c:v>
                </c:pt>
                <c:pt idx="173">
                  <c:v>20.54</c:v>
                </c:pt>
                <c:pt idx="174">
                  <c:v>18.8</c:v>
                </c:pt>
                <c:pt idx="175">
                  <c:v>18.71</c:v>
                </c:pt>
                <c:pt idx="176">
                  <c:v>19.420000000000002</c:v>
                </c:pt>
                <c:pt idx="177">
                  <c:v>20.279999999999998</c:v>
                </c:pt>
                <c:pt idx="178">
                  <c:v>23.7</c:v>
                </c:pt>
                <c:pt idx="179">
                  <c:v>25.73</c:v>
                </c:pt>
                <c:pt idx="180">
                  <c:v>25.35</c:v>
                </c:pt>
                <c:pt idx="181">
                  <c:v>24.08</c:v>
                </c:pt>
                <c:pt idx="182">
                  <c:v>25.74</c:v>
                </c:pt>
                <c:pt idx="183">
                  <c:v>26.650000000000002</c:v>
                </c:pt>
                <c:pt idx="184">
                  <c:v>28.4</c:v>
                </c:pt>
                <c:pt idx="185">
                  <c:v>27.54</c:v>
                </c:pt>
                <c:pt idx="186">
                  <c:v>24.34</c:v>
                </c:pt>
                <c:pt idx="187">
                  <c:v>28.330000000000002</c:v>
                </c:pt>
                <c:pt idx="188">
                  <c:v>31.18</c:v>
                </c:pt>
                <c:pt idx="189">
                  <c:v>32.770000000000003</c:v>
                </c:pt>
                <c:pt idx="190">
                  <c:v>30.610000000000003</c:v>
                </c:pt>
                <c:pt idx="191">
                  <c:v>25</c:v>
                </c:pt>
                <c:pt idx="192">
                  <c:v>25.86</c:v>
                </c:pt>
                <c:pt idx="193">
                  <c:v>27.650000000000002</c:v>
                </c:pt>
                <c:pt idx="194">
                  <c:v>28.35</c:v>
                </c:pt>
                <c:pt idx="195">
                  <c:v>29.89</c:v>
                </c:pt>
                <c:pt idx="196">
                  <c:v>27.110000000000003</c:v>
                </c:pt>
                <c:pt idx="197">
                  <c:v>29.610000000000003</c:v>
                </c:pt>
                <c:pt idx="198">
                  <c:v>28.75</c:v>
                </c:pt>
                <c:pt idx="199">
                  <c:v>29.810000000000002</c:v>
                </c:pt>
                <c:pt idx="200">
                  <c:v>31.279999999999998</c:v>
                </c:pt>
                <c:pt idx="201">
                  <c:v>30.86</c:v>
                </c:pt>
                <c:pt idx="202">
                  <c:v>33.630000000000003</c:v>
                </c:pt>
                <c:pt idx="203">
                  <c:v>33.590000000000003</c:v>
                </c:pt>
                <c:pt idx="204">
                  <c:v>37.57</c:v>
                </c:pt>
                <c:pt idx="205">
                  <c:v>35.18</c:v>
                </c:pt>
                <c:pt idx="206">
                  <c:v>38.220000000000006</c:v>
                </c:pt>
                <c:pt idx="207">
                  <c:v>42.74</c:v>
                </c:pt>
                <c:pt idx="208">
                  <c:v>43.2</c:v>
                </c:pt>
                <c:pt idx="209">
                  <c:v>49.78</c:v>
                </c:pt>
                <c:pt idx="210">
                  <c:v>43.11</c:v>
                </c:pt>
                <c:pt idx="211">
                  <c:v>39.6</c:v>
                </c:pt>
                <c:pt idx="212">
                  <c:v>44.51</c:v>
                </c:pt>
                <c:pt idx="213">
                  <c:v>45.48</c:v>
                </c:pt>
                <c:pt idx="214">
                  <c:v>53.1</c:v>
                </c:pt>
                <c:pt idx="215">
                  <c:v>51.879999999999995</c:v>
                </c:pt>
                <c:pt idx="216">
                  <c:v>48.65</c:v>
                </c:pt>
                <c:pt idx="217">
                  <c:v>54.349999999999994</c:v>
                </c:pt>
                <c:pt idx="218">
                  <c:v>57.52</c:v>
                </c:pt>
                <c:pt idx="219">
                  <c:v>63.98</c:v>
                </c:pt>
                <c:pt idx="220">
                  <c:v>62.91</c:v>
                </c:pt>
                <c:pt idx="221">
                  <c:v>58.54</c:v>
                </c:pt>
                <c:pt idx="222">
                  <c:v>55.24</c:v>
                </c:pt>
                <c:pt idx="223">
                  <c:v>56.86</c:v>
                </c:pt>
                <c:pt idx="224">
                  <c:v>62.99</c:v>
                </c:pt>
                <c:pt idx="225">
                  <c:v>60.21</c:v>
                </c:pt>
                <c:pt idx="226">
                  <c:v>62.06</c:v>
                </c:pt>
                <c:pt idx="227">
                  <c:v>70.260000000000005</c:v>
                </c:pt>
                <c:pt idx="228">
                  <c:v>69.78</c:v>
                </c:pt>
                <c:pt idx="229">
                  <c:v>68.56</c:v>
                </c:pt>
                <c:pt idx="230">
                  <c:v>73.669999999999987</c:v>
                </c:pt>
                <c:pt idx="231">
                  <c:v>73.23</c:v>
                </c:pt>
                <c:pt idx="232">
                  <c:v>61.96</c:v>
                </c:pt>
                <c:pt idx="233">
                  <c:v>57.809999999999995</c:v>
                </c:pt>
                <c:pt idx="234">
                  <c:v>58.760000000000005</c:v>
                </c:pt>
                <c:pt idx="235">
                  <c:v>62.47</c:v>
                </c:pt>
                <c:pt idx="236">
                  <c:v>53.68</c:v>
                </c:pt>
                <c:pt idx="237">
                  <c:v>57.56</c:v>
                </c:pt>
                <c:pt idx="238">
                  <c:v>62.05</c:v>
                </c:pt>
                <c:pt idx="239">
                  <c:v>67.489999999999995</c:v>
                </c:pt>
                <c:pt idx="240">
                  <c:v>67.209999999999994</c:v>
                </c:pt>
                <c:pt idx="241">
                  <c:v>71.05</c:v>
                </c:pt>
                <c:pt idx="242">
                  <c:v>76.930000000000007</c:v>
                </c:pt>
                <c:pt idx="243">
                  <c:v>70.760000000000005</c:v>
                </c:pt>
                <c:pt idx="244">
                  <c:v>77.169999999999987</c:v>
                </c:pt>
                <c:pt idx="245">
                  <c:v>82.34</c:v>
                </c:pt>
                <c:pt idx="246">
                  <c:v>92.410000000000011</c:v>
                </c:pt>
                <c:pt idx="247">
                  <c:v>90.93</c:v>
                </c:pt>
                <c:pt idx="248">
                  <c:v>92.179999999999993</c:v>
                </c:pt>
                <c:pt idx="249">
                  <c:v>94.990000000000009</c:v>
                </c:pt>
                <c:pt idx="250">
                  <c:v>103.64</c:v>
                </c:pt>
                <c:pt idx="251">
                  <c:v>109.07</c:v>
                </c:pt>
                <c:pt idx="252">
                  <c:v>122.8</c:v>
                </c:pt>
                <c:pt idx="253">
                  <c:v>132.32000000000002</c:v>
                </c:pt>
                <c:pt idx="254">
                  <c:v>132.72</c:v>
                </c:pt>
                <c:pt idx="255">
                  <c:v>113.24000000000001</c:v>
                </c:pt>
                <c:pt idx="256">
                  <c:v>97.23</c:v>
                </c:pt>
                <c:pt idx="257">
                  <c:v>71.58</c:v>
                </c:pt>
                <c:pt idx="258">
                  <c:v>52.449999999999996</c:v>
                </c:pt>
                <c:pt idx="259">
                  <c:v>39.949999999999996</c:v>
                </c:pt>
                <c:pt idx="260">
                  <c:v>43.44</c:v>
                </c:pt>
                <c:pt idx="261">
                  <c:v>43.32</c:v>
                </c:pt>
                <c:pt idx="262">
                  <c:v>46.54</c:v>
                </c:pt>
                <c:pt idx="263">
                  <c:v>50.18</c:v>
                </c:pt>
                <c:pt idx="264">
                  <c:v>57.3</c:v>
                </c:pt>
                <c:pt idx="265">
                  <c:v>68.61</c:v>
                </c:pt>
                <c:pt idx="266">
                  <c:v>64.440000000000012</c:v>
                </c:pt>
                <c:pt idx="267">
                  <c:v>72.510000000000005</c:v>
                </c:pt>
                <c:pt idx="268">
                  <c:v>67.649999999999991</c:v>
                </c:pt>
                <c:pt idx="269">
                  <c:v>72.77</c:v>
                </c:pt>
                <c:pt idx="270">
                  <c:v>76.66</c:v>
                </c:pt>
                <c:pt idx="271">
                  <c:v>74.459999999999994</c:v>
                </c:pt>
                <c:pt idx="272">
                  <c:v>76.169999999999987</c:v>
                </c:pt>
                <c:pt idx="273">
                  <c:v>73.75</c:v>
                </c:pt>
                <c:pt idx="274">
                  <c:v>78.83</c:v>
                </c:pt>
                <c:pt idx="275">
                  <c:v>84.82</c:v>
                </c:pt>
                <c:pt idx="276">
                  <c:v>75.95</c:v>
                </c:pt>
                <c:pt idx="277">
                  <c:v>74.760000000000005</c:v>
                </c:pt>
                <c:pt idx="278">
                  <c:v>75.58</c:v>
                </c:pt>
                <c:pt idx="279">
                  <c:v>77.040000000000006</c:v>
                </c:pt>
                <c:pt idx="280">
                  <c:v>77.84</c:v>
                </c:pt>
                <c:pt idx="281">
                  <c:v>82.669999999999987</c:v>
                </c:pt>
                <c:pt idx="282">
                  <c:v>85.28</c:v>
                </c:pt>
                <c:pt idx="283">
                  <c:v>91.45</c:v>
                </c:pt>
                <c:pt idx="284">
                  <c:v>96.52</c:v>
                </c:pt>
                <c:pt idx="285">
                  <c:v>103.72</c:v>
                </c:pt>
                <c:pt idx="286">
                  <c:v>114.64</c:v>
                </c:pt>
                <c:pt idx="287">
                  <c:v>123.26</c:v>
                </c:pt>
                <c:pt idx="288">
                  <c:v>114.99000000000001</c:v>
                </c:pt>
                <c:pt idx="289">
                  <c:v>113.83</c:v>
                </c:pt>
                <c:pt idx="290">
                  <c:v>116.97</c:v>
                </c:pt>
                <c:pt idx="291">
                  <c:v>110.22</c:v>
                </c:pt>
                <c:pt idx="292">
                  <c:v>112.83</c:v>
                </c:pt>
                <c:pt idx="293">
                  <c:v>109.55</c:v>
                </c:pt>
                <c:pt idx="294">
                  <c:v>110.77</c:v>
                </c:pt>
                <c:pt idx="295">
                  <c:v>107.86999999999999</c:v>
                </c:pt>
                <c:pt idx="296">
                  <c:v>110.69</c:v>
                </c:pt>
                <c:pt idx="297">
                  <c:v>119.33</c:v>
                </c:pt>
                <c:pt idx="298">
                  <c:v>125.45</c:v>
                </c:pt>
                <c:pt idx="299">
                  <c:v>119.75</c:v>
                </c:pt>
                <c:pt idx="300">
                  <c:v>110.34</c:v>
                </c:pt>
                <c:pt idx="301">
                  <c:v>95.16</c:v>
                </c:pt>
                <c:pt idx="302">
                  <c:v>102.61999999999999</c:v>
                </c:pt>
                <c:pt idx="303">
                  <c:v>113.36</c:v>
                </c:pt>
                <c:pt idx="304">
                  <c:v>112.86</c:v>
                </c:pt>
                <c:pt idx="305">
                  <c:v>111.71000000000001</c:v>
                </c:pt>
                <c:pt idx="306">
                  <c:v>109.06</c:v>
                </c:pt>
                <c:pt idx="307">
                  <c:v>109.49000000000001</c:v>
                </c:pt>
                <c:pt idx="308">
                  <c:v>112.96000000000001</c:v>
                </c:pt>
                <c:pt idx="309">
                  <c:v>116.05</c:v>
                </c:pt>
                <c:pt idx="310">
                  <c:v>108.47</c:v>
                </c:pt>
                <c:pt idx="311">
                  <c:v>102.25</c:v>
                </c:pt>
                <c:pt idx="312">
                  <c:v>102.56</c:v>
                </c:pt>
                <c:pt idx="313">
                  <c:v>102.92</c:v>
                </c:pt>
                <c:pt idx="314">
                  <c:v>107.93</c:v>
                </c:pt>
                <c:pt idx="315">
                  <c:v>111.28</c:v>
                </c:pt>
                <c:pt idx="316">
                  <c:v>111.6</c:v>
                </c:pt>
                <c:pt idx="317">
                  <c:v>109.08</c:v>
                </c:pt>
                <c:pt idx="318">
                  <c:v>107.79</c:v>
                </c:pt>
                <c:pt idx="319">
                  <c:v>110.76</c:v>
                </c:pt>
                <c:pt idx="320">
                  <c:v>108.11999999999999</c:v>
                </c:pt>
                <c:pt idx="321">
                  <c:v>108.9</c:v>
                </c:pt>
                <c:pt idx="322">
                  <c:v>107.48</c:v>
                </c:pt>
                <c:pt idx="323">
                  <c:v>107.76</c:v>
                </c:pt>
                <c:pt idx="324">
                  <c:v>109.54</c:v>
                </c:pt>
                <c:pt idx="325">
                  <c:v>111.8</c:v>
                </c:pt>
                <c:pt idx="326">
                  <c:v>106.77</c:v>
                </c:pt>
                <c:pt idx="327">
                  <c:v>101.61</c:v>
                </c:pt>
                <c:pt idx="328">
                  <c:v>97.09</c:v>
                </c:pt>
                <c:pt idx="329">
                  <c:v>87.43</c:v>
                </c:pt>
                <c:pt idx="330">
                  <c:v>79.440000000000012</c:v>
                </c:pt>
                <c:pt idx="331">
                  <c:v>62.339999999999996</c:v>
                </c:pt>
                <c:pt idx="332">
                  <c:v>47.760000000000005</c:v>
                </c:pt>
                <c:pt idx="333">
                  <c:v>58.1</c:v>
                </c:pt>
              </c:numCache>
            </c:numRef>
          </c:val>
        </c:ser>
        <c:ser>
          <c:idx val="1"/>
          <c:order val="2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'Data 1'!$E$4:$E$337</c:f>
              <c:numCache>
                <c:formatCode>General</c:formatCode>
                <c:ptCount val="33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</c:numCache>
            </c:numRef>
          </c:val>
        </c:ser>
        <c:dLbls/>
        <c:marker val="1"/>
        <c:axId val="45365888"/>
        <c:axId val="45375872"/>
      </c:lineChart>
      <c:catAx>
        <c:axId val="45365888"/>
        <c:scaling>
          <c:orientation val="minMax"/>
        </c:scaling>
        <c:axPos val="b"/>
        <c:numFmt formatCode="General" sourceLinked="1"/>
        <c:tickLblPos val="nextTo"/>
        <c:txPr>
          <a:bodyPr rot="-2400000"/>
          <a:lstStyle/>
          <a:p>
            <a:pPr>
              <a:defRPr sz="1400"/>
            </a:pPr>
            <a:endParaRPr lang="ru-RU"/>
          </a:p>
        </c:txPr>
        <c:crossAx val="45375872"/>
        <c:crosses val="autoZero"/>
        <c:auto val="1"/>
        <c:lblAlgn val="ctr"/>
        <c:lblOffset val="100"/>
      </c:catAx>
      <c:valAx>
        <c:axId val="45375872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536588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5.1612770765519581E-2"/>
          <c:y val="3.8155136369538448E-2"/>
          <c:w val="0.39945189163803235"/>
          <c:h val="0.12221706271265882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rgbClr val="00B0F0"/>
              </a:solidFill>
            </c:spPr>
          </c:marker>
          <c:dPt>
            <c:idx val="1"/>
            <c:marker>
              <c:symbol val="circle"/>
              <c:size val="6"/>
              <c:spPr>
                <a:solidFill>
                  <a:srgbClr val="FF0000"/>
                </a:solidFill>
              </c:spPr>
            </c:marker>
          </c:dPt>
          <c:dPt>
            <c:idx val="22"/>
            <c:marker>
              <c:symbol val="circle"/>
              <c:size val="6"/>
              <c:spPr>
                <a:solidFill>
                  <a:srgbClr val="C00000"/>
                </a:solidFill>
              </c:spPr>
            </c:marker>
          </c:dPt>
          <c:dPt>
            <c:idx val="83"/>
            <c:marker>
              <c:symbol val="circle"/>
              <c:size val="6"/>
              <c:spPr>
                <a:solidFill>
                  <a:srgbClr val="C00000"/>
                </a:solidFill>
              </c:spPr>
            </c:marker>
          </c:dPt>
          <c:dPt>
            <c:idx val="118"/>
            <c:marker>
              <c:symbol val="circle"/>
              <c:size val="6"/>
              <c:spPr>
                <a:solidFill>
                  <a:srgbClr val="C00000"/>
                </a:solidFill>
              </c:spPr>
            </c:marker>
          </c:dPt>
          <c:dLbls>
            <c:dLbl>
              <c:idx val="1"/>
              <c:layout>
                <c:manualLayout>
                  <c:x val="-1.7718713333075998E-2"/>
                  <c:y val="3.3458799440315955E-2"/>
                </c:manualLayout>
              </c:layout>
              <c:showVal val="1"/>
            </c:dLbl>
            <c:dLbl>
              <c:idx val="22"/>
              <c:layout>
                <c:manualLayout>
                  <c:x val="-2.2148391666345003E-2"/>
                  <c:y val="2.6767039552252767E-2"/>
                </c:manualLayout>
              </c:layout>
              <c:showVal val="1"/>
            </c:dLbl>
            <c:dLbl>
              <c:idx val="32"/>
              <c:layout>
                <c:manualLayout>
                  <c:x val="-1.6242153888653004E-2"/>
                  <c:y val="-3.3458799440315955E-2"/>
                </c:manualLayout>
              </c:layout>
              <c:showVal val="1"/>
            </c:dLbl>
            <c:dLbl>
              <c:idx val="49"/>
              <c:layout>
                <c:manualLayout>
                  <c:x val="-2.0671832221922013E-2"/>
                  <c:y val="3.0112919496284363E-2"/>
                </c:manualLayout>
              </c:layout>
              <c:showVal val="1"/>
            </c:dLbl>
            <c:dLbl>
              <c:idx val="61"/>
              <c:layout>
                <c:manualLayout>
                  <c:x val="-1.6242153888653004E-2"/>
                  <c:y val="2.6767039552252767E-2"/>
                </c:manualLayout>
              </c:layout>
              <c:showVal val="1"/>
            </c:dLbl>
            <c:dLbl>
              <c:idx val="79"/>
              <c:layout>
                <c:manualLayout>
                  <c:x val="-2.5101510555191001E-2"/>
                  <c:y val="-3.0112919496284363E-2"/>
                </c:manualLayout>
              </c:layout>
              <c:showVal val="1"/>
            </c:dLbl>
            <c:dLbl>
              <c:idx val="83"/>
              <c:layout>
                <c:manualLayout>
                  <c:x val="-1.6505141787526441E-2"/>
                  <c:y val="4.445639209208109E-2"/>
                </c:manualLayout>
              </c:layout>
              <c:showVal val="1"/>
            </c:dLbl>
            <c:dLbl>
              <c:idx val="114"/>
              <c:layout>
                <c:manualLayout>
                  <c:x val="-1.7718713333075894E-2"/>
                  <c:y val="-3.3458799440315955E-2"/>
                </c:manualLayout>
              </c:layout>
              <c:showVal val="1"/>
            </c:dLbl>
            <c:dLbl>
              <c:idx val="118"/>
              <c:layout>
                <c:manualLayout>
                  <c:x val="-4.4297945977921837E-3"/>
                  <c:y val="3.345879944031595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numRef>
              <c:f>Лист1!$B$2:$DP$2</c:f>
              <c:numCache>
                <c:formatCode>mmm\-yy</c:formatCode>
                <c:ptCount val="119"/>
                <c:pt idx="0">
                  <c:v>34700</c:v>
                </c:pt>
                <c:pt idx="1">
                  <c:v>34759</c:v>
                </c:pt>
                <c:pt idx="2">
                  <c:v>34820</c:v>
                </c:pt>
                <c:pt idx="3">
                  <c:v>34881</c:v>
                </c:pt>
                <c:pt idx="4">
                  <c:v>34943</c:v>
                </c:pt>
                <c:pt idx="5">
                  <c:v>35004</c:v>
                </c:pt>
                <c:pt idx="6">
                  <c:v>35065</c:v>
                </c:pt>
                <c:pt idx="7">
                  <c:v>35125</c:v>
                </c:pt>
                <c:pt idx="8">
                  <c:v>35186</c:v>
                </c:pt>
                <c:pt idx="9">
                  <c:v>35247</c:v>
                </c:pt>
                <c:pt idx="10">
                  <c:v>35309</c:v>
                </c:pt>
                <c:pt idx="11">
                  <c:v>35370</c:v>
                </c:pt>
                <c:pt idx="12">
                  <c:v>35431</c:v>
                </c:pt>
                <c:pt idx="13">
                  <c:v>35490</c:v>
                </c:pt>
                <c:pt idx="14">
                  <c:v>35551</c:v>
                </c:pt>
                <c:pt idx="15">
                  <c:v>35612</c:v>
                </c:pt>
                <c:pt idx="16">
                  <c:v>35674</c:v>
                </c:pt>
                <c:pt idx="17">
                  <c:v>35735</c:v>
                </c:pt>
                <c:pt idx="18">
                  <c:v>35796</c:v>
                </c:pt>
                <c:pt idx="19">
                  <c:v>35855</c:v>
                </c:pt>
                <c:pt idx="20">
                  <c:v>35916</c:v>
                </c:pt>
                <c:pt idx="21">
                  <c:v>35977</c:v>
                </c:pt>
                <c:pt idx="22">
                  <c:v>36039</c:v>
                </c:pt>
                <c:pt idx="23">
                  <c:v>36100</c:v>
                </c:pt>
                <c:pt idx="24">
                  <c:v>36161</c:v>
                </c:pt>
                <c:pt idx="25">
                  <c:v>36220</c:v>
                </c:pt>
                <c:pt idx="26">
                  <c:v>36281</c:v>
                </c:pt>
                <c:pt idx="27">
                  <c:v>36342</c:v>
                </c:pt>
                <c:pt idx="28">
                  <c:v>36404</c:v>
                </c:pt>
                <c:pt idx="29">
                  <c:v>36465</c:v>
                </c:pt>
                <c:pt idx="30">
                  <c:v>36526</c:v>
                </c:pt>
                <c:pt idx="31">
                  <c:v>36586</c:v>
                </c:pt>
                <c:pt idx="32">
                  <c:v>36647</c:v>
                </c:pt>
                <c:pt idx="33">
                  <c:v>36708</c:v>
                </c:pt>
                <c:pt idx="34">
                  <c:v>36770</c:v>
                </c:pt>
                <c:pt idx="35">
                  <c:v>36831</c:v>
                </c:pt>
                <c:pt idx="36">
                  <c:v>36892</c:v>
                </c:pt>
                <c:pt idx="37">
                  <c:v>36951</c:v>
                </c:pt>
                <c:pt idx="38">
                  <c:v>37012</c:v>
                </c:pt>
                <c:pt idx="39">
                  <c:v>37073</c:v>
                </c:pt>
                <c:pt idx="40">
                  <c:v>37135</c:v>
                </c:pt>
                <c:pt idx="41">
                  <c:v>37196</c:v>
                </c:pt>
                <c:pt idx="42">
                  <c:v>37257</c:v>
                </c:pt>
                <c:pt idx="43">
                  <c:v>37316</c:v>
                </c:pt>
                <c:pt idx="44">
                  <c:v>37377</c:v>
                </c:pt>
                <c:pt idx="45">
                  <c:v>37438</c:v>
                </c:pt>
                <c:pt idx="46">
                  <c:v>37500</c:v>
                </c:pt>
                <c:pt idx="47">
                  <c:v>37561</c:v>
                </c:pt>
                <c:pt idx="48">
                  <c:v>37622</c:v>
                </c:pt>
                <c:pt idx="49">
                  <c:v>37681</c:v>
                </c:pt>
                <c:pt idx="50">
                  <c:v>37742</c:v>
                </c:pt>
                <c:pt idx="51">
                  <c:v>37803</c:v>
                </c:pt>
                <c:pt idx="52">
                  <c:v>37865</c:v>
                </c:pt>
                <c:pt idx="53">
                  <c:v>37926</c:v>
                </c:pt>
                <c:pt idx="54">
                  <c:v>37987</c:v>
                </c:pt>
                <c:pt idx="55">
                  <c:v>38047</c:v>
                </c:pt>
                <c:pt idx="56">
                  <c:v>38108</c:v>
                </c:pt>
                <c:pt idx="57">
                  <c:v>38169</c:v>
                </c:pt>
                <c:pt idx="58">
                  <c:v>38231</c:v>
                </c:pt>
                <c:pt idx="59">
                  <c:v>38292</c:v>
                </c:pt>
                <c:pt idx="60">
                  <c:v>38353</c:v>
                </c:pt>
                <c:pt idx="61">
                  <c:v>38412</c:v>
                </c:pt>
                <c:pt idx="62">
                  <c:v>38473</c:v>
                </c:pt>
                <c:pt idx="63">
                  <c:v>38534</c:v>
                </c:pt>
                <c:pt idx="64">
                  <c:v>38596</c:v>
                </c:pt>
                <c:pt idx="65">
                  <c:v>38657</c:v>
                </c:pt>
                <c:pt idx="66">
                  <c:v>38718</c:v>
                </c:pt>
                <c:pt idx="67">
                  <c:v>38777</c:v>
                </c:pt>
                <c:pt idx="68">
                  <c:v>38838</c:v>
                </c:pt>
                <c:pt idx="69">
                  <c:v>38899</c:v>
                </c:pt>
                <c:pt idx="70">
                  <c:v>38961</c:v>
                </c:pt>
                <c:pt idx="71">
                  <c:v>39022</c:v>
                </c:pt>
                <c:pt idx="72">
                  <c:v>39083</c:v>
                </c:pt>
                <c:pt idx="73">
                  <c:v>39142</c:v>
                </c:pt>
                <c:pt idx="74">
                  <c:v>39203</c:v>
                </c:pt>
                <c:pt idx="75">
                  <c:v>39264</c:v>
                </c:pt>
                <c:pt idx="76">
                  <c:v>39326</c:v>
                </c:pt>
                <c:pt idx="77">
                  <c:v>39387</c:v>
                </c:pt>
                <c:pt idx="78">
                  <c:v>39448</c:v>
                </c:pt>
                <c:pt idx="79">
                  <c:v>39508</c:v>
                </c:pt>
                <c:pt idx="80">
                  <c:v>39600</c:v>
                </c:pt>
                <c:pt idx="81">
                  <c:v>39692</c:v>
                </c:pt>
                <c:pt idx="82">
                  <c:v>39783</c:v>
                </c:pt>
                <c:pt idx="83">
                  <c:v>39873</c:v>
                </c:pt>
                <c:pt idx="84">
                  <c:v>39965</c:v>
                </c:pt>
                <c:pt idx="85">
                  <c:v>40026</c:v>
                </c:pt>
                <c:pt idx="86">
                  <c:v>40087</c:v>
                </c:pt>
                <c:pt idx="87">
                  <c:v>40148</c:v>
                </c:pt>
                <c:pt idx="88">
                  <c:v>40210</c:v>
                </c:pt>
                <c:pt idx="89">
                  <c:v>40269</c:v>
                </c:pt>
                <c:pt idx="90">
                  <c:v>40330</c:v>
                </c:pt>
                <c:pt idx="91">
                  <c:v>40391</c:v>
                </c:pt>
                <c:pt idx="92">
                  <c:v>40452</c:v>
                </c:pt>
                <c:pt idx="93">
                  <c:v>40513</c:v>
                </c:pt>
                <c:pt idx="94">
                  <c:v>40575</c:v>
                </c:pt>
                <c:pt idx="95">
                  <c:v>40634</c:v>
                </c:pt>
                <c:pt idx="96">
                  <c:v>40695</c:v>
                </c:pt>
                <c:pt idx="97">
                  <c:v>40756</c:v>
                </c:pt>
                <c:pt idx="98">
                  <c:v>40817</c:v>
                </c:pt>
                <c:pt idx="99">
                  <c:v>40878</c:v>
                </c:pt>
                <c:pt idx="100">
                  <c:v>40940</c:v>
                </c:pt>
                <c:pt idx="101">
                  <c:v>41000</c:v>
                </c:pt>
                <c:pt idx="102">
                  <c:v>41061</c:v>
                </c:pt>
                <c:pt idx="103">
                  <c:v>41122</c:v>
                </c:pt>
                <c:pt idx="104">
                  <c:v>41183</c:v>
                </c:pt>
                <c:pt idx="105">
                  <c:v>41244</c:v>
                </c:pt>
                <c:pt idx="106">
                  <c:v>41306</c:v>
                </c:pt>
                <c:pt idx="107">
                  <c:v>41365</c:v>
                </c:pt>
                <c:pt idx="108">
                  <c:v>41426</c:v>
                </c:pt>
                <c:pt idx="109">
                  <c:v>41487</c:v>
                </c:pt>
                <c:pt idx="110">
                  <c:v>41548</c:v>
                </c:pt>
                <c:pt idx="111">
                  <c:v>41609</c:v>
                </c:pt>
                <c:pt idx="112">
                  <c:v>41671</c:v>
                </c:pt>
                <c:pt idx="113">
                  <c:v>41730</c:v>
                </c:pt>
                <c:pt idx="114">
                  <c:v>41791</c:v>
                </c:pt>
                <c:pt idx="115">
                  <c:v>41852</c:v>
                </c:pt>
                <c:pt idx="116">
                  <c:v>41913</c:v>
                </c:pt>
                <c:pt idx="117">
                  <c:v>41974</c:v>
                </c:pt>
                <c:pt idx="118">
                  <c:v>42036</c:v>
                </c:pt>
              </c:numCache>
            </c:numRef>
          </c:cat>
          <c:val>
            <c:numRef>
              <c:f>Лист1!$B$3:$DP$3</c:f>
              <c:numCache>
                <c:formatCode>General</c:formatCode>
                <c:ptCount val="119"/>
                <c:pt idx="0">
                  <c:v>52</c:v>
                </c:pt>
                <c:pt idx="1">
                  <c:v>52</c:v>
                </c:pt>
                <c:pt idx="2">
                  <c:v>58</c:v>
                </c:pt>
                <c:pt idx="3">
                  <c:v>59</c:v>
                </c:pt>
                <c:pt idx="4">
                  <c:v>56</c:v>
                </c:pt>
                <c:pt idx="5">
                  <c:v>58</c:v>
                </c:pt>
                <c:pt idx="6">
                  <c:v>59</c:v>
                </c:pt>
                <c:pt idx="7">
                  <c:v>59</c:v>
                </c:pt>
                <c:pt idx="8">
                  <c:v>65</c:v>
                </c:pt>
                <c:pt idx="9">
                  <c:v>68</c:v>
                </c:pt>
                <c:pt idx="10">
                  <c:v>63</c:v>
                </c:pt>
                <c:pt idx="11">
                  <c:v>55</c:v>
                </c:pt>
                <c:pt idx="12">
                  <c:v>55</c:v>
                </c:pt>
                <c:pt idx="13">
                  <c:v>53</c:v>
                </c:pt>
                <c:pt idx="14">
                  <c:v>58</c:v>
                </c:pt>
                <c:pt idx="15">
                  <c:v>61</c:v>
                </c:pt>
                <c:pt idx="16">
                  <c:v>64</c:v>
                </c:pt>
                <c:pt idx="17">
                  <c:v>60</c:v>
                </c:pt>
                <c:pt idx="18">
                  <c:v>60</c:v>
                </c:pt>
                <c:pt idx="19">
                  <c:v>59</c:v>
                </c:pt>
                <c:pt idx="20">
                  <c:v>57</c:v>
                </c:pt>
                <c:pt idx="21">
                  <c:v>54</c:v>
                </c:pt>
                <c:pt idx="22">
                  <c:v>45</c:v>
                </c:pt>
                <c:pt idx="23">
                  <c:v>48</c:v>
                </c:pt>
                <c:pt idx="24">
                  <c:v>51</c:v>
                </c:pt>
                <c:pt idx="25">
                  <c:v>48</c:v>
                </c:pt>
                <c:pt idx="26">
                  <c:v>52</c:v>
                </c:pt>
                <c:pt idx="27">
                  <c:v>50</c:v>
                </c:pt>
                <c:pt idx="28">
                  <c:v>52</c:v>
                </c:pt>
                <c:pt idx="29">
                  <c:v>60</c:v>
                </c:pt>
                <c:pt idx="30">
                  <c:v>72</c:v>
                </c:pt>
                <c:pt idx="31">
                  <c:v>72</c:v>
                </c:pt>
                <c:pt idx="32">
                  <c:v>82</c:v>
                </c:pt>
                <c:pt idx="33">
                  <c:v>73</c:v>
                </c:pt>
                <c:pt idx="34">
                  <c:v>70</c:v>
                </c:pt>
                <c:pt idx="35">
                  <c:v>72</c:v>
                </c:pt>
                <c:pt idx="36">
                  <c:v>77</c:v>
                </c:pt>
                <c:pt idx="37">
                  <c:v>75</c:v>
                </c:pt>
                <c:pt idx="38">
                  <c:v>78</c:v>
                </c:pt>
                <c:pt idx="39">
                  <c:v>79</c:v>
                </c:pt>
                <c:pt idx="40">
                  <c:v>83</c:v>
                </c:pt>
                <c:pt idx="41">
                  <c:v>80</c:v>
                </c:pt>
                <c:pt idx="42">
                  <c:v>84</c:v>
                </c:pt>
                <c:pt idx="43">
                  <c:v>80</c:v>
                </c:pt>
                <c:pt idx="44">
                  <c:v>83</c:v>
                </c:pt>
                <c:pt idx="45">
                  <c:v>81</c:v>
                </c:pt>
                <c:pt idx="46">
                  <c:v>77</c:v>
                </c:pt>
                <c:pt idx="47">
                  <c:v>76</c:v>
                </c:pt>
                <c:pt idx="48">
                  <c:v>76</c:v>
                </c:pt>
                <c:pt idx="49">
                  <c:v>71</c:v>
                </c:pt>
                <c:pt idx="50">
                  <c:v>72</c:v>
                </c:pt>
                <c:pt idx="51">
                  <c:v>73</c:v>
                </c:pt>
                <c:pt idx="52">
                  <c:v>77</c:v>
                </c:pt>
                <c:pt idx="53">
                  <c:v>76</c:v>
                </c:pt>
                <c:pt idx="54">
                  <c:v>84</c:v>
                </c:pt>
                <c:pt idx="55">
                  <c:v>81</c:v>
                </c:pt>
                <c:pt idx="56">
                  <c:v>82</c:v>
                </c:pt>
                <c:pt idx="57">
                  <c:v>78</c:v>
                </c:pt>
                <c:pt idx="58">
                  <c:v>72</c:v>
                </c:pt>
                <c:pt idx="59">
                  <c:v>72</c:v>
                </c:pt>
                <c:pt idx="60">
                  <c:v>71</c:v>
                </c:pt>
                <c:pt idx="61">
                  <c:v>70</c:v>
                </c:pt>
                <c:pt idx="62">
                  <c:v>72</c:v>
                </c:pt>
                <c:pt idx="63">
                  <c:v>75</c:v>
                </c:pt>
                <c:pt idx="64">
                  <c:v>77</c:v>
                </c:pt>
                <c:pt idx="65">
                  <c:v>75</c:v>
                </c:pt>
                <c:pt idx="66">
                  <c:v>78</c:v>
                </c:pt>
                <c:pt idx="67">
                  <c:v>75</c:v>
                </c:pt>
                <c:pt idx="68">
                  <c:v>80</c:v>
                </c:pt>
                <c:pt idx="69">
                  <c:v>84</c:v>
                </c:pt>
                <c:pt idx="70">
                  <c:v>81</c:v>
                </c:pt>
                <c:pt idx="71">
                  <c:v>84</c:v>
                </c:pt>
                <c:pt idx="72">
                  <c:v>85</c:v>
                </c:pt>
                <c:pt idx="73">
                  <c:v>80</c:v>
                </c:pt>
                <c:pt idx="74">
                  <c:v>85</c:v>
                </c:pt>
                <c:pt idx="75">
                  <c:v>88</c:v>
                </c:pt>
                <c:pt idx="76">
                  <c:v>86</c:v>
                </c:pt>
                <c:pt idx="77">
                  <c:v>86</c:v>
                </c:pt>
                <c:pt idx="78">
                  <c:v>95</c:v>
                </c:pt>
                <c:pt idx="79">
                  <c:v>100</c:v>
                </c:pt>
                <c:pt idx="80">
                  <c:v>97</c:v>
                </c:pt>
                <c:pt idx="81">
                  <c:v>95</c:v>
                </c:pt>
                <c:pt idx="82">
                  <c:v>80</c:v>
                </c:pt>
                <c:pt idx="83">
                  <c:v>75</c:v>
                </c:pt>
                <c:pt idx="84">
                  <c:v>83</c:v>
                </c:pt>
                <c:pt idx="85">
                  <c:v>82</c:v>
                </c:pt>
                <c:pt idx="86">
                  <c:v>85</c:v>
                </c:pt>
                <c:pt idx="87">
                  <c:v>85</c:v>
                </c:pt>
                <c:pt idx="88">
                  <c:v>86</c:v>
                </c:pt>
                <c:pt idx="89">
                  <c:v>83</c:v>
                </c:pt>
                <c:pt idx="90">
                  <c:v>88</c:v>
                </c:pt>
                <c:pt idx="91">
                  <c:v>84</c:v>
                </c:pt>
                <c:pt idx="92">
                  <c:v>87</c:v>
                </c:pt>
                <c:pt idx="93">
                  <c:v>84</c:v>
                </c:pt>
                <c:pt idx="94">
                  <c:v>80</c:v>
                </c:pt>
                <c:pt idx="95">
                  <c:v>78</c:v>
                </c:pt>
                <c:pt idx="96">
                  <c:v>79</c:v>
                </c:pt>
                <c:pt idx="97">
                  <c:v>84</c:v>
                </c:pt>
                <c:pt idx="98">
                  <c:v>82</c:v>
                </c:pt>
                <c:pt idx="99">
                  <c:v>79</c:v>
                </c:pt>
                <c:pt idx="100">
                  <c:v>84</c:v>
                </c:pt>
                <c:pt idx="101">
                  <c:v>84</c:v>
                </c:pt>
                <c:pt idx="102">
                  <c:v>80</c:v>
                </c:pt>
                <c:pt idx="103">
                  <c:v>78</c:v>
                </c:pt>
                <c:pt idx="104">
                  <c:v>80</c:v>
                </c:pt>
                <c:pt idx="105">
                  <c:v>80</c:v>
                </c:pt>
                <c:pt idx="106">
                  <c:v>76</c:v>
                </c:pt>
                <c:pt idx="107">
                  <c:v>77</c:v>
                </c:pt>
                <c:pt idx="108">
                  <c:v>80</c:v>
                </c:pt>
                <c:pt idx="109">
                  <c:v>78</c:v>
                </c:pt>
                <c:pt idx="110">
                  <c:v>75</c:v>
                </c:pt>
                <c:pt idx="111">
                  <c:v>81</c:v>
                </c:pt>
                <c:pt idx="112">
                  <c:v>80</c:v>
                </c:pt>
                <c:pt idx="113">
                  <c:v>89</c:v>
                </c:pt>
                <c:pt idx="114">
                  <c:v>90</c:v>
                </c:pt>
                <c:pt idx="115">
                  <c:v>88</c:v>
                </c:pt>
                <c:pt idx="116">
                  <c:v>86</c:v>
                </c:pt>
                <c:pt idx="117">
                  <c:v>76</c:v>
                </c:pt>
                <c:pt idx="118">
                  <c:v>75</c:v>
                </c:pt>
              </c:numCache>
            </c:numRef>
          </c:val>
        </c:ser>
        <c:dLbls/>
        <c:marker val="1"/>
        <c:axId val="44512768"/>
        <c:axId val="41288832"/>
      </c:lineChart>
      <c:dateAx>
        <c:axId val="44512768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1288832"/>
        <c:crosses val="autoZero"/>
        <c:auto val="1"/>
        <c:lblOffset val="100"/>
        <c:baseTimeUnit val="months"/>
      </c:dateAx>
      <c:valAx>
        <c:axId val="41288832"/>
        <c:scaling>
          <c:orientation val="minMax"/>
          <c:max val="102"/>
          <c:min val="4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451276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94A737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multiLvlStrRef>
              <c:f>'корр методологии Росстата'!$B$2:$C$3</c:f>
              <c:multiLvlStrCache>
                <c:ptCount val="2"/>
                <c:lvl>
                  <c:pt idx="0">
                    <c:v>до корректировки</c:v>
                  </c:pt>
                  <c:pt idx="1">
                    <c:v>после коректировки</c:v>
                  </c:pt>
                </c:lvl>
                <c:lvl>
                  <c:pt idx="0">
                    <c:v>денежные доходы населения, декабрь 2013 г.</c:v>
                  </c:pt>
                </c:lvl>
              </c:multiLvlStrCache>
            </c:multiLvlStrRef>
          </c:cat>
          <c:val>
            <c:numRef>
              <c:f>'корр методологии Росстата'!$B$4:$C$4</c:f>
              <c:numCache>
                <c:formatCode>#,##0.0</c:formatCode>
                <c:ptCount val="2"/>
                <c:pt idx="0">
                  <c:v>38712</c:v>
                </c:pt>
                <c:pt idx="1">
                  <c:v>39758.5</c:v>
                </c:pt>
              </c:numCache>
            </c:numRef>
          </c:val>
        </c:ser>
        <c:dLbls/>
        <c:gapWidth val="64"/>
        <c:axId val="41321216"/>
        <c:axId val="41322752"/>
      </c:barChart>
      <c:catAx>
        <c:axId val="41321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1322752"/>
        <c:crosses val="autoZero"/>
        <c:auto val="1"/>
        <c:lblAlgn val="ctr"/>
        <c:lblOffset val="100"/>
      </c:catAx>
      <c:valAx>
        <c:axId val="41322752"/>
        <c:scaling>
          <c:orientation val="minMax"/>
          <c:min val="37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1321216"/>
        <c:crosses val="autoZero"/>
        <c:crossBetween val="between"/>
        <c:majorUnit val="1000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5"/>
  <c:chart>
    <c:plotArea>
      <c:layout>
        <c:manualLayout>
          <c:layoutTarget val="inner"/>
          <c:xMode val="edge"/>
          <c:yMode val="edge"/>
          <c:x val="5.8655303691802559E-2"/>
          <c:y val="3.469391212323835E-2"/>
          <c:w val="0.92703992176312389"/>
          <c:h val="0.84863318108799546"/>
        </c:manualLayout>
      </c:layout>
      <c:barChart>
        <c:barDir val="col"/>
        <c:grouping val="clustered"/>
        <c:ser>
          <c:idx val="4"/>
          <c:order val="1"/>
          <c:tx>
            <c:strRef>
              <c:f>'1 - доходы'!$F$31</c:f>
              <c:strCache>
                <c:ptCount val="1"/>
                <c:pt idx="0">
                  <c:v>Реальный рост ВВП, в % к 1991 г.</c:v>
                </c:pt>
              </c:strCache>
            </c:strRef>
          </c:tx>
          <c:spPr>
            <a:solidFill>
              <a:srgbClr val="ACE0F2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1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23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Lbls>
            <c:numFmt formatCode="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Val val="1"/>
          </c:dLbls>
          <c:cat>
            <c:numRef>
              <c:f>'1 - доходы'!$A$32:$A$54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'1 - доходы'!$F$32:$F$55</c:f>
              <c:numCache>
                <c:formatCode>0.0</c:formatCode>
                <c:ptCount val="24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68.147689500000013</c:v>
                </c:pt>
                <c:pt idx="4">
                  <c:v>65.353634230499992</c:v>
                </c:pt>
                <c:pt idx="5">
                  <c:v>62.995827586937615</c:v>
                </c:pt>
                <c:pt idx="6">
                  <c:v>63.865891491185906</c:v>
                </c:pt>
                <c:pt idx="7">
                  <c:v>60.452346372515258</c:v>
                </c:pt>
                <c:pt idx="8">
                  <c:v>64.291735341938292</c:v>
                </c:pt>
                <c:pt idx="9">
                  <c:v>70.750262694018531</c:v>
                </c:pt>
                <c:pt idx="10">
                  <c:v>74.352242889115786</c:v>
                </c:pt>
                <c:pt idx="11">
                  <c:v>77.879351424530967</c:v>
                </c:pt>
                <c:pt idx="12">
                  <c:v>83.561315458097752</c:v>
                </c:pt>
                <c:pt idx="13">
                  <c:v>89.557633000117605</c:v>
                </c:pt>
                <c:pt idx="14">
                  <c:v>95.267995177173034</c:v>
                </c:pt>
                <c:pt idx="15">
                  <c:v>103.03560635590128</c:v>
                </c:pt>
                <c:pt idx="16">
                  <c:v>111.8297780022867</c:v>
                </c:pt>
                <c:pt idx="17">
                  <c:v>117.67653885052262</c:v>
                </c:pt>
                <c:pt idx="18">
                  <c:v>108.44621614062501</c:v>
                </c:pt>
                <c:pt idx="19">
                  <c:v>113.10940343467188</c:v>
                </c:pt>
                <c:pt idx="20">
                  <c:v>117.97310778236277</c:v>
                </c:pt>
                <c:pt idx="21">
                  <c:v>121.98419344696312</c:v>
                </c:pt>
                <c:pt idx="22">
                  <c:v>123.56998796177362</c:v>
                </c:pt>
                <c:pt idx="23">
                  <c:v>124.31140788954426</c:v>
                </c:pt>
              </c:numCache>
            </c:numRef>
          </c:val>
        </c:ser>
        <c:dLbls>
          <c:showVal val="1"/>
        </c:dLbls>
        <c:gapWidth val="17"/>
        <c:axId val="42096896"/>
        <c:axId val="42127360"/>
      </c:barChart>
      <c:lineChart>
        <c:grouping val="standard"/>
        <c:ser>
          <c:idx val="0"/>
          <c:order val="0"/>
          <c:tx>
            <c:strRef>
              <c:f>'1 - доходы'!$B$31</c:f>
              <c:strCache>
                <c:ptCount val="1"/>
                <c:pt idx="0">
                  <c:v>Реальные денежные доходы, в % к 1991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/>
              <c:dLblPos val="b"/>
              <c:showVal val="1"/>
            </c:dLbl>
            <c:dLbl>
              <c:idx val="4"/>
              <c:layout/>
              <c:dLblPos val="b"/>
              <c:showVal val="1"/>
            </c:dLbl>
            <c:dLbl>
              <c:idx val="7"/>
              <c:layout/>
              <c:dLblPos val="b"/>
              <c:showVal val="1"/>
            </c:dLbl>
            <c:dLbl>
              <c:idx val="17"/>
              <c:layout/>
              <c:dLblPos val="b"/>
              <c:showVal val="1"/>
            </c:dLbl>
            <c:dLbl>
              <c:idx val="22"/>
              <c:layout>
                <c:manualLayout>
                  <c:x val="-3.4214592274678116E-2"/>
                  <c:y val="-2.7328521668688245E-2"/>
                </c:manualLayout>
              </c:layout>
              <c:dLblPos val="r"/>
              <c:showVal val="1"/>
            </c:dLbl>
            <c:dLbl>
              <c:idx val="23"/>
              <c:layout/>
              <c:dLblPos val="b"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доходы'!$B$32:$B$55</c:f>
              <c:numCache>
                <c:formatCode>0.0</c:formatCode>
                <c:ptCount val="24"/>
                <c:pt idx="0">
                  <c:v>100</c:v>
                </c:pt>
                <c:pt idx="1">
                  <c:v>43.566926214312197</c:v>
                </c:pt>
                <c:pt idx="2">
                  <c:v>56.149293287263319</c:v>
                </c:pt>
                <c:pt idx="3">
                  <c:v>57.917151675537127</c:v>
                </c:pt>
                <c:pt idx="4">
                  <c:v>45.671905726332248</c:v>
                </c:pt>
                <c:pt idx="5">
                  <c:v>54.179268024298672</c:v>
                </c:pt>
                <c:pt idx="6">
                  <c:v>59.321660221241096</c:v>
                </c:pt>
                <c:pt idx="7">
                  <c:v>42.628431386206756</c:v>
                </c:pt>
                <c:pt idx="8">
                  <c:v>47.657856211981866</c:v>
                </c:pt>
                <c:pt idx="9">
                  <c:v>51.561051946981657</c:v>
                </c:pt>
                <c:pt idx="10">
                  <c:v>56.013537380054906</c:v>
                </c:pt>
                <c:pt idx="11">
                  <c:v>62.972514029103884</c:v>
                </c:pt>
                <c:pt idx="12">
                  <c:v>75.558455382531207</c:v>
                </c:pt>
                <c:pt idx="13">
                  <c:v>84.867922883999981</c:v>
                </c:pt>
                <c:pt idx="14">
                  <c:v>100.77987848139233</c:v>
                </c:pt>
                <c:pt idx="15">
                  <c:v>116.09996165340048</c:v>
                </c:pt>
                <c:pt idx="16">
                  <c:v>131.30337578057402</c:v>
                </c:pt>
                <c:pt idx="17">
                  <c:v>117.82567680848783</c:v>
                </c:pt>
                <c:pt idx="18">
                  <c:v>132.7170501687801</c:v>
                </c:pt>
                <c:pt idx="19">
                  <c:v>140.49752473882998</c:v>
                </c:pt>
                <c:pt idx="20">
                  <c:v>148.37617756195223</c:v>
                </c:pt>
                <c:pt idx="21">
                  <c:v>156.73783941900351</c:v>
                </c:pt>
                <c:pt idx="22">
                  <c:v>164.60396387566695</c:v>
                </c:pt>
                <c:pt idx="23">
                  <c:v>152.59706053230985</c:v>
                </c:pt>
              </c:numCache>
            </c:numRef>
          </c:val>
        </c:ser>
        <c:dLbls>
          <c:showVal val="1"/>
        </c:dLbls>
        <c:marker val="1"/>
        <c:axId val="42096896"/>
        <c:axId val="42127360"/>
      </c:lineChart>
      <c:lineChart>
        <c:grouping val="standard"/>
        <c:ser>
          <c:idx val="1"/>
          <c:order val="2"/>
          <c:tx>
            <c:strRef>
              <c:f>'1 - доходы'!$N$2</c:f>
              <c:strCache>
                <c:ptCount val="1"/>
                <c:pt idx="0">
                  <c:v>Индекс потребительских цен (ИПЦ) в % к предыдущему году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1.7167381974248924E-2"/>
                  <c:y val="-2.2089275895708187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 b="1" i="1"/>
                </a:pPr>
                <a:endParaRPr lang="ru-RU"/>
              </a:p>
            </c:txPr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доходы'!$N$3:$N$26</c:f>
              <c:numCache>
                <c:formatCode>0.0</c:formatCode>
                <c:ptCount val="24"/>
                <c:pt idx="0">
                  <c:v>100</c:v>
                </c:pt>
                <c:pt idx="1">
                  <c:v>2604</c:v>
                </c:pt>
                <c:pt idx="2">
                  <c:v>941</c:v>
                </c:pt>
                <c:pt idx="3">
                  <c:v>320</c:v>
                </c:pt>
                <c:pt idx="4">
                  <c:v>230</c:v>
                </c:pt>
                <c:pt idx="5">
                  <c:v>122</c:v>
                </c:pt>
                <c:pt idx="6">
                  <c:v>112</c:v>
                </c:pt>
                <c:pt idx="7">
                  <c:v>184</c:v>
                </c:pt>
                <c:pt idx="8">
                  <c:v>136.5</c:v>
                </c:pt>
                <c:pt idx="9">
                  <c:v>120.2</c:v>
                </c:pt>
                <c:pt idx="10">
                  <c:v>118.6</c:v>
                </c:pt>
                <c:pt idx="11">
                  <c:v>115.1</c:v>
                </c:pt>
                <c:pt idx="12">
                  <c:v>112</c:v>
                </c:pt>
                <c:pt idx="13">
                  <c:v>111.7</c:v>
                </c:pt>
                <c:pt idx="14">
                  <c:v>110.9</c:v>
                </c:pt>
                <c:pt idx="15">
                  <c:v>109</c:v>
                </c:pt>
                <c:pt idx="16">
                  <c:v>111.9</c:v>
                </c:pt>
                <c:pt idx="17">
                  <c:v>113.3</c:v>
                </c:pt>
                <c:pt idx="18">
                  <c:v>108.8</c:v>
                </c:pt>
                <c:pt idx="19">
                  <c:v>108.8</c:v>
                </c:pt>
                <c:pt idx="20">
                  <c:v>106.1</c:v>
                </c:pt>
                <c:pt idx="21" formatCode="General">
                  <c:v>106.6</c:v>
                </c:pt>
                <c:pt idx="22" formatCode="General">
                  <c:v>106.5</c:v>
                </c:pt>
                <c:pt idx="23" formatCode="General">
                  <c:v>111.4</c:v>
                </c:pt>
              </c:numCache>
            </c:numRef>
          </c:val>
        </c:ser>
        <c:dLbls/>
        <c:marker val="1"/>
        <c:axId val="42130432"/>
        <c:axId val="42128896"/>
      </c:lineChart>
      <c:catAx>
        <c:axId val="42096896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42127360"/>
        <c:crosses val="autoZero"/>
        <c:auto val="1"/>
        <c:lblAlgn val="ctr"/>
        <c:lblOffset val="100"/>
        <c:tickLblSkip val="1"/>
        <c:tickMarkSkip val="1"/>
      </c:catAx>
      <c:valAx>
        <c:axId val="42127360"/>
        <c:scaling>
          <c:orientation val="minMax"/>
          <c:max val="23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42096896"/>
        <c:crosses val="autoZero"/>
        <c:crossBetween val="between"/>
        <c:majorUnit val="100"/>
      </c:valAx>
      <c:valAx>
        <c:axId val="42128896"/>
        <c:scaling>
          <c:orientation val="minMax"/>
          <c:max val="2700"/>
          <c:min val="0"/>
        </c:scaling>
        <c:axPos val="r"/>
        <c:numFmt formatCode="0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130432"/>
        <c:crosses val="max"/>
        <c:crossBetween val="between"/>
      </c:valAx>
      <c:catAx>
        <c:axId val="42130432"/>
        <c:scaling>
          <c:orientation val="minMax"/>
        </c:scaling>
        <c:delete val="1"/>
        <c:axPos val="b"/>
        <c:numFmt formatCode="General" sourceLinked="1"/>
        <c:tickLblPos val="none"/>
        <c:crossAx val="4212889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38732658417697796"/>
          <c:y val="1.359182183969313E-2"/>
          <c:w val="0.54659689761002095"/>
          <c:h val="0.1195963530533663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5"/>
  <c:chart>
    <c:plotArea>
      <c:layout>
        <c:manualLayout>
          <c:layoutTarget val="inner"/>
          <c:xMode val="edge"/>
          <c:yMode val="edge"/>
          <c:x val="5.8655303691802559E-2"/>
          <c:y val="3.469391212323835E-2"/>
          <c:w val="0.92703992176312389"/>
          <c:h val="0.85719067014040573"/>
        </c:manualLayout>
      </c:layout>
      <c:barChart>
        <c:barDir val="col"/>
        <c:grouping val="clustered"/>
        <c:ser>
          <c:idx val="4"/>
          <c:order val="1"/>
          <c:tx>
            <c:strRef>
              <c:f>'1 - доходы'!$F$31</c:f>
              <c:strCache>
                <c:ptCount val="1"/>
                <c:pt idx="0">
                  <c:v>Реальный рост ВВП, в % к 1991 г.</c:v>
                </c:pt>
              </c:strCache>
            </c:strRef>
          </c:tx>
          <c:spPr>
            <a:solidFill>
              <a:srgbClr val="ACE0F2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1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Pt>
            <c:idx val="23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</c:dPt>
          <c:dLbls>
            <c:numFmt formatCode="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Val val="1"/>
          </c:dLbls>
          <c:cat>
            <c:numRef>
              <c:f>'1 - доходы'!$A$32:$A$54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'1 - доходы'!$F$32:$F$55</c:f>
              <c:numCache>
                <c:formatCode>0.0</c:formatCode>
                <c:ptCount val="24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68.147689500000013</c:v>
                </c:pt>
                <c:pt idx="4">
                  <c:v>65.353634230499992</c:v>
                </c:pt>
                <c:pt idx="5">
                  <c:v>62.995827586937615</c:v>
                </c:pt>
                <c:pt idx="6">
                  <c:v>63.865891491185906</c:v>
                </c:pt>
                <c:pt idx="7">
                  <c:v>60.452346372515258</c:v>
                </c:pt>
                <c:pt idx="8">
                  <c:v>64.291735341938292</c:v>
                </c:pt>
                <c:pt idx="9">
                  <c:v>70.750262694018531</c:v>
                </c:pt>
                <c:pt idx="10">
                  <c:v>74.352242889115786</c:v>
                </c:pt>
                <c:pt idx="11">
                  <c:v>77.879351424530967</c:v>
                </c:pt>
                <c:pt idx="12">
                  <c:v>83.561315458097752</c:v>
                </c:pt>
                <c:pt idx="13">
                  <c:v>89.557633000117605</c:v>
                </c:pt>
                <c:pt idx="14">
                  <c:v>95.267995177173034</c:v>
                </c:pt>
                <c:pt idx="15">
                  <c:v>103.03560635590128</c:v>
                </c:pt>
                <c:pt idx="16">
                  <c:v>111.8297780022867</c:v>
                </c:pt>
                <c:pt idx="17">
                  <c:v>117.67653885052262</c:v>
                </c:pt>
                <c:pt idx="18">
                  <c:v>108.44621614062501</c:v>
                </c:pt>
                <c:pt idx="19">
                  <c:v>113.10940343467188</c:v>
                </c:pt>
                <c:pt idx="20">
                  <c:v>117.97310778236277</c:v>
                </c:pt>
                <c:pt idx="21">
                  <c:v>121.98419344696312</c:v>
                </c:pt>
                <c:pt idx="22">
                  <c:v>123.56998796177362</c:v>
                </c:pt>
                <c:pt idx="23">
                  <c:v>124.31140788954426</c:v>
                </c:pt>
              </c:numCache>
            </c:numRef>
          </c:val>
        </c:ser>
        <c:dLbls>
          <c:showVal val="1"/>
        </c:dLbls>
        <c:gapWidth val="17"/>
        <c:axId val="41669760"/>
        <c:axId val="41671296"/>
      </c:barChart>
      <c:lineChart>
        <c:grouping val="standard"/>
        <c:ser>
          <c:idx val="0"/>
          <c:order val="0"/>
          <c:tx>
            <c:strRef>
              <c:f>'1 - доходы'!$B$31</c:f>
              <c:strCache>
                <c:ptCount val="1"/>
                <c:pt idx="0">
                  <c:v>Реальные денежные доходы, в % к 1991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/>
              <c:dLblPos val="b"/>
              <c:showVal val="1"/>
            </c:dLbl>
            <c:dLbl>
              <c:idx val="4"/>
              <c:layout/>
              <c:dLblPos val="b"/>
              <c:showVal val="1"/>
            </c:dLbl>
            <c:dLbl>
              <c:idx val="7"/>
              <c:layout/>
              <c:dLblPos val="b"/>
              <c:showVal val="1"/>
            </c:dLbl>
            <c:dLbl>
              <c:idx val="17"/>
              <c:layout/>
              <c:dLblPos val="b"/>
              <c:showVal val="1"/>
            </c:dLbl>
            <c:dLbl>
              <c:idx val="22"/>
              <c:layout>
                <c:manualLayout>
                  <c:x val="-3.4214592274678116E-2"/>
                  <c:y val="-2.4567362181724745E-2"/>
                </c:manualLayout>
              </c:layout>
              <c:dLblPos val="r"/>
              <c:showVal val="1"/>
            </c:dLbl>
            <c:dLbl>
              <c:idx val="23"/>
              <c:layout>
                <c:manualLayout>
                  <c:x val="-2.2197424892703863E-2"/>
                  <c:y val="-2.4567362181724745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доходы'!$B$32:$B$55</c:f>
              <c:numCache>
                <c:formatCode>0.0</c:formatCode>
                <c:ptCount val="24"/>
                <c:pt idx="0">
                  <c:v>100</c:v>
                </c:pt>
                <c:pt idx="1">
                  <c:v>43.566926214312197</c:v>
                </c:pt>
                <c:pt idx="2">
                  <c:v>56.149293287263319</c:v>
                </c:pt>
                <c:pt idx="3">
                  <c:v>57.917151675537127</c:v>
                </c:pt>
                <c:pt idx="4">
                  <c:v>45.671905726332248</c:v>
                </c:pt>
                <c:pt idx="5">
                  <c:v>54.179268024298672</c:v>
                </c:pt>
                <c:pt idx="6">
                  <c:v>59.321660221241096</c:v>
                </c:pt>
                <c:pt idx="7">
                  <c:v>42.628431386206756</c:v>
                </c:pt>
                <c:pt idx="8">
                  <c:v>47.657856211981866</c:v>
                </c:pt>
                <c:pt idx="9">
                  <c:v>51.561051946981657</c:v>
                </c:pt>
                <c:pt idx="10">
                  <c:v>56.013537380054906</c:v>
                </c:pt>
                <c:pt idx="11">
                  <c:v>62.972514029103884</c:v>
                </c:pt>
                <c:pt idx="12">
                  <c:v>75.558455382531207</c:v>
                </c:pt>
                <c:pt idx="13">
                  <c:v>84.867922883999981</c:v>
                </c:pt>
                <c:pt idx="14">
                  <c:v>100.77987848139233</c:v>
                </c:pt>
                <c:pt idx="15">
                  <c:v>116.09996165340048</c:v>
                </c:pt>
                <c:pt idx="16">
                  <c:v>131.30337578057402</c:v>
                </c:pt>
                <c:pt idx="17">
                  <c:v>117.82567680848783</c:v>
                </c:pt>
                <c:pt idx="18">
                  <c:v>132.7170501687801</c:v>
                </c:pt>
                <c:pt idx="19">
                  <c:v>140.49752473882998</c:v>
                </c:pt>
                <c:pt idx="20">
                  <c:v>148.37617756195223</c:v>
                </c:pt>
                <c:pt idx="21">
                  <c:v>156.73783941900351</c:v>
                </c:pt>
                <c:pt idx="22">
                  <c:v>164.60396387566695</c:v>
                </c:pt>
                <c:pt idx="23">
                  <c:v>152.59706053230985</c:v>
                </c:pt>
              </c:numCache>
            </c:numRef>
          </c:val>
        </c:ser>
        <c:dLbls>
          <c:showVal val="1"/>
        </c:dLbls>
        <c:marker val="1"/>
        <c:axId val="41669760"/>
        <c:axId val="41671296"/>
      </c:lineChart>
      <c:lineChart>
        <c:grouping val="standard"/>
        <c:ser>
          <c:idx val="1"/>
          <c:order val="2"/>
          <c:tx>
            <c:strRef>
              <c:f>'1 - доходы'!$N$2</c:f>
              <c:strCache>
                <c:ptCount val="1"/>
                <c:pt idx="0">
                  <c:v>Индекс потребительских цен (ИПЦ) в % к предыдущему году</c:v>
                </c:pt>
              </c:strCache>
            </c:strRef>
          </c:tx>
          <c:spPr>
            <a:ln>
              <a:solidFill>
                <a:srgbClr val="94A737"/>
              </a:solidFill>
            </a:ln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8"/>
              <c:layout>
                <c:manualLayout>
                  <c:x val="-6.0085836909871258E-2"/>
                  <c:y val="0"/>
                </c:manualLayout>
              </c:layout>
              <c:showVal val="1"/>
            </c:dLbl>
            <c:dLbl>
              <c:idx val="17"/>
              <c:layout>
                <c:manualLayout>
                  <c:x val="-2.2317596566523611E-2"/>
                  <c:y val="-2.4850435382671707E-2"/>
                </c:manualLayout>
              </c:layout>
              <c:showVal val="1"/>
            </c:dLbl>
            <c:dLbl>
              <c:idx val="23"/>
              <c:layout>
                <c:manualLayout>
                  <c:x val="-2.9184549356223048E-2"/>
                  <c:y val="3.0372754356598794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 b="1" i="1"/>
                </a:pPr>
                <a:endParaRPr lang="ru-RU"/>
              </a:p>
            </c:txPr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доходы'!$AD$3:$AD$26</c:f>
              <c:numCache>
                <c:formatCode>General</c:formatCode>
                <c:ptCount val="24"/>
                <c:pt idx="0">
                  <c:v>100</c:v>
                </c:pt>
                <c:pt idx="8">
                  <c:v>136.5</c:v>
                </c:pt>
                <c:pt idx="9">
                  <c:v>120.2</c:v>
                </c:pt>
                <c:pt idx="10">
                  <c:v>118.6</c:v>
                </c:pt>
                <c:pt idx="11">
                  <c:v>115.1</c:v>
                </c:pt>
                <c:pt idx="12">
                  <c:v>112</c:v>
                </c:pt>
                <c:pt idx="13">
                  <c:v>111.7</c:v>
                </c:pt>
                <c:pt idx="14">
                  <c:v>110.9</c:v>
                </c:pt>
                <c:pt idx="15">
                  <c:v>109</c:v>
                </c:pt>
                <c:pt idx="16">
                  <c:v>111.9</c:v>
                </c:pt>
                <c:pt idx="17">
                  <c:v>113.3</c:v>
                </c:pt>
                <c:pt idx="18">
                  <c:v>108.8</c:v>
                </c:pt>
                <c:pt idx="19">
                  <c:v>108.8</c:v>
                </c:pt>
                <c:pt idx="20">
                  <c:v>106.1</c:v>
                </c:pt>
                <c:pt idx="21">
                  <c:v>106.6</c:v>
                </c:pt>
                <c:pt idx="22">
                  <c:v>106.5</c:v>
                </c:pt>
                <c:pt idx="23">
                  <c:v>111.4</c:v>
                </c:pt>
              </c:numCache>
            </c:numRef>
          </c:val>
        </c:ser>
        <c:dLbls/>
        <c:marker val="1"/>
        <c:axId val="42157952"/>
        <c:axId val="42156416"/>
      </c:lineChart>
      <c:catAx>
        <c:axId val="41669760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41671296"/>
        <c:crosses val="autoZero"/>
        <c:auto val="1"/>
        <c:lblAlgn val="ctr"/>
        <c:lblOffset val="100"/>
        <c:tickLblSkip val="1"/>
        <c:tickMarkSkip val="1"/>
      </c:catAx>
      <c:valAx>
        <c:axId val="41671296"/>
        <c:scaling>
          <c:orientation val="minMax"/>
          <c:max val="23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41669760"/>
        <c:crosses val="autoZero"/>
        <c:crossBetween val="between"/>
        <c:majorUnit val="100"/>
      </c:valAx>
      <c:valAx>
        <c:axId val="42156416"/>
        <c:scaling>
          <c:orientation val="minMax"/>
          <c:max val="139"/>
          <c:min val="70"/>
        </c:scaling>
        <c:axPos val="r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157952"/>
        <c:crosses val="max"/>
        <c:crossBetween val="between"/>
      </c:valAx>
      <c:catAx>
        <c:axId val="42157952"/>
        <c:scaling>
          <c:orientation val="minMax"/>
        </c:scaling>
        <c:delete val="1"/>
        <c:axPos val="b"/>
        <c:numFmt formatCode="General" sourceLinked="1"/>
        <c:tickLblPos val="none"/>
        <c:crossAx val="421564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40371964448649922"/>
          <c:y val="1.4933842869733529E-2"/>
          <c:w val="0.55346617359911754"/>
          <c:h val="0.1237766537743965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302631578947428E-2"/>
          <c:y val="1.1848341232227503E-2"/>
          <c:w val="0.89473684210526294"/>
          <c:h val="0.80397799186812402"/>
        </c:manualLayout>
      </c:layout>
      <c:barChart>
        <c:barDir val="bar"/>
        <c:grouping val="stacked"/>
        <c:ser>
          <c:idx val="0"/>
          <c:order val="0"/>
          <c:tx>
            <c:strRef>
              <c:f>'стр доходов'!$B$3</c:f>
              <c:strCache>
                <c:ptCount val="1"/>
                <c:pt idx="0">
                  <c:v>доходы от предпринимательской деятельности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Val val="1"/>
          </c:dLbls>
          <c:cat>
            <c:numRef>
              <c:f>'стр доходов'!$A$4:$A$28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доходов'!$B$4:$B$28</c:f>
              <c:numCache>
                <c:formatCode>0.0</c:formatCode>
                <c:ptCount val="25"/>
                <c:pt idx="0">
                  <c:v>3.7</c:v>
                </c:pt>
                <c:pt idx="1">
                  <c:v>4.0999999999999996</c:v>
                </c:pt>
                <c:pt idx="2">
                  <c:v>8.4</c:v>
                </c:pt>
                <c:pt idx="3">
                  <c:v>18.600000000000001</c:v>
                </c:pt>
                <c:pt idx="4">
                  <c:v>16</c:v>
                </c:pt>
                <c:pt idx="5">
                  <c:v>16.399999999999999</c:v>
                </c:pt>
                <c:pt idx="6">
                  <c:v>13.1</c:v>
                </c:pt>
                <c:pt idx="7">
                  <c:v>12.5</c:v>
                </c:pt>
                <c:pt idx="8">
                  <c:v>14.4</c:v>
                </c:pt>
                <c:pt idx="9">
                  <c:v>12.4</c:v>
                </c:pt>
                <c:pt idx="10">
                  <c:v>15.4</c:v>
                </c:pt>
                <c:pt idx="11">
                  <c:v>12.6</c:v>
                </c:pt>
                <c:pt idx="12">
                  <c:v>11.9</c:v>
                </c:pt>
                <c:pt idx="13">
                  <c:v>12</c:v>
                </c:pt>
                <c:pt idx="14">
                  <c:v>11.7</c:v>
                </c:pt>
                <c:pt idx="15">
                  <c:v>11.4</c:v>
                </c:pt>
                <c:pt idx="16">
                  <c:v>11.1</c:v>
                </c:pt>
                <c:pt idx="17">
                  <c:v>10</c:v>
                </c:pt>
                <c:pt idx="18">
                  <c:v>10.200000000000001</c:v>
                </c:pt>
                <c:pt idx="19">
                  <c:v>9.5</c:v>
                </c:pt>
                <c:pt idx="20">
                  <c:v>9.3000000000000007</c:v>
                </c:pt>
                <c:pt idx="21">
                  <c:v>9.1</c:v>
                </c:pt>
                <c:pt idx="22">
                  <c:v>8.6</c:v>
                </c:pt>
                <c:pt idx="23">
                  <c:v>8.6</c:v>
                </c:pt>
                <c:pt idx="24">
                  <c:v>7.8</c:v>
                </c:pt>
              </c:numCache>
            </c:numRef>
          </c:val>
        </c:ser>
        <c:ser>
          <c:idx val="1"/>
          <c:order val="1"/>
          <c:tx>
            <c:strRef>
              <c:f>'стр доходов'!$C$3</c:f>
              <c:strCache>
                <c:ptCount val="1"/>
                <c:pt idx="0">
                  <c:v>оплата труда, включая скрытую заработную плату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'стр доходов'!$A$4:$A$28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доходов'!$C$4:$C$28</c:f>
              <c:numCache>
                <c:formatCode>0.0</c:formatCode>
                <c:ptCount val="25"/>
                <c:pt idx="0">
                  <c:v>76.400000000000006</c:v>
                </c:pt>
                <c:pt idx="1">
                  <c:v>62.5</c:v>
                </c:pt>
                <c:pt idx="2">
                  <c:v>73.599999999999994</c:v>
                </c:pt>
                <c:pt idx="3">
                  <c:v>61.1</c:v>
                </c:pt>
                <c:pt idx="4">
                  <c:v>64.5</c:v>
                </c:pt>
                <c:pt idx="5">
                  <c:v>62.8</c:v>
                </c:pt>
                <c:pt idx="6">
                  <c:v>66.5</c:v>
                </c:pt>
                <c:pt idx="7">
                  <c:v>66.400000000000006</c:v>
                </c:pt>
                <c:pt idx="8">
                  <c:v>64.900000000000006</c:v>
                </c:pt>
                <c:pt idx="9">
                  <c:v>66.5</c:v>
                </c:pt>
                <c:pt idx="10">
                  <c:v>62.8</c:v>
                </c:pt>
                <c:pt idx="11">
                  <c:v>64.599999999999994</c:v>
                </c:pt>
                <c:pt idx="12">
                  <c:v>65.8</c:v>
                </c:pt>
                <c:pt idx="13">
                  <c:v>63.9</c:v>
                </c:pt>
                <c:pt idx="14">
                  <c:v>65</c:v>
                </c:pt>
                <c:pt idx="15">
                  <c:v>63.6</c:v>
                </c:pt>
                <c:pt idx="16">
                  <c:v>65</c:v>
                </c:pt>
                <c:pt idx="17">
                  <c:v>67.5</c:v>
                </c:pt>
                <c:pt idx="18">
                  <c:v>68.400000000000006</c:v>
                </c:pt>
                <c:pt idx="19">
                  <c:v>67.3</c:v>
                </c:pt>
                <c:pt idx="20">
                  <c:v>64.599999999999994</c:v>
                </c:pt>
                <c:pt idx="21">
                  <c:v>67.099999999999994</c:v>
                </c:pt>
                <c:pt idx="22">
                  <c:v>65.7</c:v>
                </c:pt>
                <c:pt idx="23">
                  <c:v>65.3</c:v>
                </c:pt>
                <c:pt idx="24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'стр доходов'!$D$3</c:f>
              <c:strCache>
                <c:ptCount val="1"/>
                <c:pt idx="0">
                  <c:v>социальные выплаты</c:v>
                </c:pt>
              </c:strCache>
            </c:strRef>
          </c:tx>
          <c:spPr>
            <a:solidFill>
              <a:schemeClr val="accent4">
                <a:alpha val="67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'стр доходов'!$A$4:$A$28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доходов'!$D$4:$D$28</c:f>
              <c:numCache>
                <c:formatCode>0.0</c:formatCode>
                <c:ptCount val="25"/>
                <c:pt idx="0">
                  <c:v>14.7</c:v>
                </c:pt>
                <c:pt idx="1">
                  <c:v>16.399999999999999</c:v>
                </c:pt>
                <c:pt idx="2">
                  <c:v>14.3</c:v>
                </c:pt>
                <c:pt idx="3">
                  <c:v>15</c:v>
                </c:pt>
                <c:pt idx="4">
                  <c:v>13.5</c:v>
                </c:pt>
                <c:pt idx="5">
                  <c:v>13.1</c:v>
                </c:pt>
                <c:pt idx="6">
                  <c:v>14</c:v>
                </c:pt>
                <c:pt idx="7">
                  <c:v>14.8</c:v>
                </c:pt>
                <c:pt idx="8">
                  <c:v>13.4</c:v>
                </c:pt>
                <c:pt idx="9">
                  <c:v>13.1</c:v>
                </c:pt>
                <c:pt idx="10">
                  <c:v>13.8</c:v>
                </c:pt>
                <c:pt idx="11">
                  <c:v>15.2</c:v>
                </c:pt>
                <c:pt idx="12">
                  <c:v>15.2</c:v>
                </c:pt>
                <c:pt idx="13">
                  <c:v>14.1</c:v>
                </c:pt>
                <c:pt idx="14">
                  <c:v>12.8</c:v>
                </c:pt>
                <c:pt idx="15">
                  <c:v>12.7</c:v>
                </c:pt>
                <c:pt idx="16">
                  <c:v>12</c:v>
                </c:pt>
                <c:pt idx="17">
                  <c:v>11.6</c:v>
                </c:pt>
                <c:pt idx="18">
                  <c:v>13.2</c:v>
                </c:pt>
                <c:pt idx="19">
                  <c:v>14.8</c:v>
                </c:pt>
                <c:pt idx="20">
                  <c:v>17.8</c:v>
                </c:pt>
                <c:pt idx="21">
                  <c:v>18.2</c:v>
                </c:pt>
                <c:pt idx="22">
                  <c:v>18.5</c:v>
                </c:pt>
                <c:pt idx="23">
                  <c:v>18.600000000000001</c:v>
                </c:pt>
                <c:pt idx="24">
                  <c:v>18.2</c:v>
                </c:pt>
              </c:numCache>
            </c:numRef>
          </c:val>
        </c:ser>
        <c:ser>
          <c:idx val="3"/>
          <c:order val="3"/>
          <c:tx>
            <c:strRef>
              <c:f>'стр доходов'!$E$3</c:f>
              <c:strCache>
                <c:ptCount val="1"/>
                <c:pt idx="0">
                  <c:v>доходы от собственности</c:v>
                </c:pt>
              </c:strCache>
            </c:strRef>
          </c:tx>
          <c:spPr>
            <a:solidFill>
              <a:srgbClr val="F8A45E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'стр доходов'!$A$4:$A$28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доходов'!$E$4:$E$28</c:f>
              <c:numCache>
                <c:formatCode>0.0</c:formatCode>
                <c:ptCount val="25"/>
                <c:pt idx="0">
                  <c:v>2.5</c:v>
                </c:pt>
                <c:pt idx="1">
                  <c:v>12.8</c:v>
                </c:pt>
                <c:pt idx="2">
                  <c:v>1</c:v>
                </c:pt>
                <c:pt idx="3">
                  <c:v>3</c:v>
                </c:pt>
                <c:pt idx="4">
                  <c:v>4.5</c:v>
                </c:pt>
                <c:pt idx="5">
                  <c:v>6.5</c:v>
                </c:pt>
                <c:pt idx="6">
                  <c:v>5.3</c:v>
                </c:pt>
                <c:pt idx="7">
                  <c:v>5.7</c:v>
                </c:pt>
                <c:pt idx="8">
                  <c:v>5.5</c:v>
                </c:pt>
                <c:pt idx="9">
                  <c:v>7.1</c:v>
                </c:pt>
                <c:pt idx="10">
                  <c:v>6.8</c:v>
                </c:pt>
                <c:pt idx="11">
                  <c:v>5.7</c:v>
                </c:pt>
                <c:pt idx="12">
                  <c:v>5.2</c:v>
                </c:pt>
                <c:pt idx="13">
                  <c:v>7.8</c:v>
                </c:pt>
                <c:pt idx="14">
                  <c:v>8.3000000000000007</c:v>
                </c:pt>
                <c:pt idx="15">
                  <c:v>10.3</c:v>
                </c:pt>
                <c:pt idx="16">
                  <c:v>10</c:v>
                </c:pt>
                <c:pt idx="17">
                  <c:v>8.9</c:v>
                </c:pt>
                <c:pt idx="18">
                  <c:v>6.2</c:v>
                </c:pt>
                <c:pt idx="19">
                  <c:v>6.4</c:v>
                </c:pt>
                <c:pt idx="20">
                  <c:v>6.3</c:v>
                </c:pt>
                <c:pt idx="21">
                  <c:v>3.6</c:v>
                </c:pt>
                <c:pt idx="22">
                  <c:v>5.2</c:v>
                </c:pt>
                <c:pt idx="23">
                  <c:v>5.5</c:v>
                </c:pt>
                <c:pt idx="24">
                  <c:v>5.3</c:v>
                </c:pt>
              </c:numCache>
            </c:numRef>
          </c:val>
        </c:ser>
        <c:ser>
          <c:idx val="4"/>
          <c:order val="4"/>
          <c:tx>
            <c:strRef>
              <c:f>'стр доходов'!$F$3</c:f>
              <c:strCache>
                <c:ptCount val="1"/>
                <c:pt idx="0">
                  <c:v>другие доходы</c:v>
                </c:pt>
              </c:strCache>
            </c:strRef>
          </c:tx>
          <c:spPr>
            <a:solidFill>
              <a:srgbClr val="C0C0C0"/>
            </a:solidFill>
            <a:ln w="25400">
              <a:noFill/>
            </a:ln>
          </c:spPr>
          <c:cat>
            <c:numRef>
              <c:f>'стр доходов'!$A$4:$A$28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доходов'!$F$4:$F$28</c:f>
              <c:numCache>
                <c:formatCode>0.0</c:formatCode>
                <c:ptCount val="25"/>
                <c:pt idx="0">
                  <c:v>2.7</c:v>
                </c:pt>
                <c:pt idx="1">
                  <c:v>4.2</c:v>
                </c:pt>
                <c:pt idx="2">
                  <c:v>2.7</c:v>
                </c:pt>
                <c:pt idx="3">
                  <c:v>2.2999999999999998</c:v>
                </c:pt>
                <c:pt idx="4">
                  <c:v>1.5</c:v>
                </c:pt>
                <c:pt idx="5">
                  <c:v>1.2</c:v>
                </c:pt>
                <c:pt idx="6">
                  <c:v>1.1000000000000001</c:v>
                </c:pt>
                <c:pt idx="7">
                  <c:v>0.60000000000000009</c:v>
                </c:pt>
                <c:pt idx="8">
                  <c:v>1.8</c:v>
                </c:pt>
                <c:pt idx="9">
                  <c:v>0.9</c:v>
                </c:pt>
                <c:pt idx="10">
                  <c:v>1.2</c:v>
                </c:pt>
                <c:pt idx="11">
                  <c:v>1.9000000000000001</c:v>
                </c:pt>
                <c:pt idx="12">
                  <c:v>1.9000000000000001</c:v>
                </c:pt>
                <c:pt idx="13">
                  <c:v>2.2000000000000002</c:v>
                </c:pt>
                <c:pt idx="14">
                  <c:v>2.2000000000000002</c:v>
                </c:pt>
                <c:pt idx="15">
                  <c:v>2</c:v>
                </c:pt>
                <c:pt idx="16">
                  <c:v>1.9000000000000001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</c:numCache>
            </c:numRef>
          </c:val>
        </c:ser>
        <c:dLbls/>
        <c:gapWidth val="10"/>
        <c:overlap val="100"/>
        <c:axId val="44756992"/>
        <c:axId val="44758528"/>
      </c:barChart>
      <c:catAx>
        <c:axId val="4475699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ru-RU"/>
          </a:p>
        </c:txPr>
        <c:crossAx val="44758528"/>
        <c:crosses val="autoZero"/>
        <c:auto val="1"/>
        <c:lblAlgn val="ctr"/>
        <c:lblOffset val="100"/>
      </c:catAx>
      <c:valAx>
        <c:axId val="44758528"/>
        <c:scaling>
          <c:orientation val="minMax"/>
          <c:max val="100"/>
        </c:scaling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4475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355531140002899"/>
          <c:y val="0.82225172457901752"/>
          <c:w val="0.59522051991563085"/>
          <c:h val="0.17774808976777945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302631578947428E-2"/>
          <c:y val="1.1848341232227503E-2"/>
          <c:w val="0.89473684210526294"/>
          <c:h val="0.80397799186812402"/>
        </c:manualLayout>
      </c:layout>
      <c:barChart>
        <c:barDir val="bar"/>
        <c:grouping val="stacked"/>
        <c:ser>
          <c:idx val="0"/>
          <c:order val="0"/>
          <c:tx>
            <c:strRef>
              <c:f>'стр исп'!$B$2</c:f>
              <c:strCache>
                <c:ptCount val="1"/>
                <c:pt idx="0">
                  <c:v>покупка товаров и оплата услуг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исп'!$B$3:$B$27</c:f>
              <c:numCache>
                <c:formatCode>0.0</c:formatCode>
                <c:ptCount val="25"/>
                <c:pt idx="0">
                  <c:v>75.3</c:v>
                </c:pt>
                <c:pt idx="1">
                  <c:v>62.3</c:v>
                </c:pt>
                <c:pt idx="2">
                  <c:v>72.900000000000006</c:v>
                </c:pt>
                <c:pt idx="3">
                  <c:v>68.900000000000006</c:v>
                </c:pt>
                <c:pt idx="4">
                  <c:v>64.5</c:v>
                </c:pt>
                <c:pt idx="5">
                  <c:v>70.400000000000006</c:v>
                </c:pt>
                <c:pt idx="6">
                  <c:v>69.099999999999994</c:v>
                </c:pt>
                <c:pt idx="7">
                  <c:v>68.400000000000006</c:v>
                </c:pt>
                <c:pt idx="8">
                  <c:v>77.7</c:v>
                </c:pt>
                <c:pt idx="9">
                  <c:v>78.400000000000006</c:v>
                </c:pt>
                <c:pt idx="10">
                  <c:v>75.5</c:v>
                </c:pt>
                <c:pt idx="11">
                  <c:v>74.599999999999994</c:v>
                </c:pt>
                <c:pt idx="12">
                  <c:v>73.2</c:v>
                </c:pt>
                <c:pt idx="13">
                  <c:v>69.099999999999994</c:v>
                </c:pt>
                <c:pt idx="14">
                  <c:v>69.900000000000006</c:v>
                </c:pt>
                <c:pt idx="15">
                  <c:v>69.599999999999994</c:v>
                </c:pt>
                <c:pt idx="16">
                  <c:v>69</c:v>
                </c:pt>
                <c:pt idx="17">
                  <c:v>69.599999999999994</c:v>
                </c:pt>
                <c:pt idx="18">
                  <c:v>74.099999999999994</c:v>
                </c:pt>
                <c:pt idx="19">
                  <c:v>69.8</c:v>
                </c:pt>
                <c:pt idx="20">
                  <c:v>69.599999999999994</c:v>
                </c:pt>
                <c:pt idx="21">
                  <c:v>73.5</c:v>
                </c:pt>
                <c:pt idx="22">
                  <c:v>74.2</c:v>
                </c:pt>
                <c:pt idx="23">
                  <c:v>73.599999999999994</c:v>
                </c:pt>
                <c:pt idx="24">
                  <c:v>75.099999999999994</c:v>
                </c:pt>
              </c:numCache>
            </c:numRef>
          </c:val>
        </c:ser>
        <c:ser>
          <c:idx val="1"/>
          <c:order val="1"/>
          <c:tx>
            <c:strRef>
              <c:f>'стр исп'!$C$2</c:f>
              <c:strCache>
                <c:ptCount val="1"/>
                <c:pt idx="0">
                  <c:v>обязательные платежи и разнообразные взносы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исп'!$C$3:$C$27</c:f>
              <c:numCache>
                <c:formatCode>0.0</c:formatCode>
                <c:ptCount val="25"/>
                <c:pt idx="0">
                  <c:v>12.2</c:v>
                </c:pt>
                <c:pt idx="1">
                  <c:v>8.3000000000000007</c:v>
                </c:pt>
                <c:pt idx="2">
                  <c:v>8.2000000000000011</c:v>
                </c:pt>
                <c:pt idx="3">
                  <c:v>7.6</c:v>
                </c:pt>
                <c:pt idx="4">
                  <c:v>6.8</c:v>
                </c:pt>
                <c:pt idx="5">
                  <c:v>5.8</c:v>
                </c:pt>
                <c:pt idx="6">
                  <c:v>5.8</c:v>
                </c:pt>
                <c:pt idx="7">
                  <c:v>6.4</c:v>
                </c:pt>
                <c:pt idx="8">
                  <c:v>6.1</c:v>
                </c:pt>
                <c:pt idx="9">
                  <c:v>6.6</c:v>
                </c:pt>
                <c:pt idx="10">
                  <c:v>7.8</c:v>
                </c:pt>
                <c:pt idx="11">
                  <c:v>8.9</c:v>
                </c:pt>
                <c:pt idx="12">
                  <c:v>8.6</c:v>
                </c:pt>
                <c:pt idx="13">
                  <c:v>8.3000000000000007</c:v>
                </c:pt>
                <c:pt idx="14">
                  <c:v>9.1</c:v>
                </c:pt>
                <c:pt idx="15">
                  <c:v>10.1</c:v>
                </c:pt>
                <c:pt idx="16">
                  <c:v>10.5</c:v>
                </c:pt>
                <c:pt idx="17">
                  <c:v>11.8</c:v>
                </c:pt>
                <c:pt idx="18">
                  <c:v>12.3</c:v>
                </c:pt>
                <c:pt idx="19">
                  <c:v>10.5</c:v>
                </c:pt>
                <c:pt idx="20">
                  <c:v>9.7000000000000011</c:v>
                </c:pt>
                <c:pt idx="21">
                  <c:v>10.3</c:v>
                </c:pt>
                <c:pt idx="22">
                  <c:v>11.1</c:v>
                </c:pt>
                <c:pt idx="23">
                  <c:v>11.7</c:v>
                </c:pt>
                <c:pt idx="24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'стр исп'!$D$2</c:f>
              <c:strCache>
                <c:ptCount val="1"/>
                <c:pt idx="0">
                  <c:v>сбережения</c:v>
                </c:pt>
              </c:strCache>
            </c:strRef>
          </c:tx>
          <c:spPr>
            <a:solidFill>
              <a:schemeClr val="accent4">
                <a:alpha val="67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исп'!$D$3:$D$27</c:f>
              <c:numCache>
                <c:formatCode>0.0</c:formatCode>
                <c:ptCount val="25"/>
                <c:pt idx="0">
                  <c:v>7.5</c:v>
                </c:pt>
                <c:pt idx="1">
                  <c:v>19.600000000000001</c:v>
                </c:pt>
                <c:pt idx="2">
                  <c:v>4.8</c:v>
                </c:pt>
                <c:pt idx="3">
                  <c:v>6.2</c:v>
                </c:pt>
                <c:pt idx="4">
                  <c:v>6.5</c:v>
                </c:pt>
                <c:pt idx="5">
                  <c:v>5.4</c:v>
                </c:pt>
                <c:pt idx="6">
                  <c:v>5</c:v>
                </c:pt>
                <c:pt idx="7">
                  <c:v>2.2999999999999998</c:v>
                </c:pt>
                <c:pt idx="8">
                  <c:v>2.5</c:v>
                </c:pt>
                <c:pt idx="9">
                  <c:v>5.3</c:v>
                </c:pt>
                <c:pt idx="10">
                  <c:v>7.5</c:v>
                </c:pt>
                <c:pt idx="11">
                  <c:v>8.9</c:v>
                </c:pt>
                <c:pt idx="12">
                  <c:v>10.9</c:v>
                </c:pt>
                <c:pt idx="13">
                  <c:v>12.7</c:v>
                </c:pt>
                <c:pt idx="14">
                  <c:v>11</c:v>
                </c:pt>
                <c:pt idx="15">
                  <c:v>10.4</c:v>
                </c:pt>
                <c:pt idx="16">
                  <c:v>10.3</c:v>
                </c:pt>
                <c:pt idx="17">
                  <c:v>9.6</c:v>
                </c:pt>
                <c:pt idx="18">
                  <c:v>5.3</c:v>
                </c:pt>
                <c:pt idx="19">
                  <c:v>13.9</c:v>
                </c:pt>
                <c:pt idx="20">
                  <c:v>14.8</c:v>
                </c:pt>
                <c:pt idx="21">
                  <c:v>10.4</c:v>
                </c:pt>
                <c:pt idx="22">
                  <c:v>9.9</c:v>
                </c:pt>
                <c:pt idx="23">
                  <c:v>9.8000000000000007</c:v>
                </c:pt>
                <c:pt idx="24">
                  <c:v>6.9</c:v>
                </c:pt>
              </c:numCache>
            </c:numRef>
          </c:val>
        </c:ser>
        <c:ser>
          <c:idx val="3"/>
          <c:order val="3"/>
          <c:tx>
            <c:strRef>
              <c:f>'стр исп'!$E$2</c:f>
              <c:strCache>
                <c:ptCount val="1"/>
                <c:pt idx="0">
                  <c:v>покупка валюты</c:v>
                </c:pt>
              </c:strCache>
            </c:strRef>
          </c:tx>
          <c:spPr>
            <a:solidFill>
              <a:srgbClr val="F8A45E"/>
            </a:solidFill>
            <a:ln w="25400">
              <a:noFill/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исп'!$E$3:$E$27</c:f>
              <c:numCache>
                <c:formatCode>0.0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8</c:v>
                </c:pt>
                <c:pt idx="4">
                  <c:v>17.7</c:v>
                </c:pt>
                <c:pt idx="5">
                  <c:v>14.8</c:v>
                </c:pt>
                <c:pt idx="6">
                  <c:v>18.7</c:v>
                </c:pt>
                <c:pt idx="7">
                  <c:v>21.2</c:v>
                </c:pt>
                <c:pt idx="8">
                  <c:v>12</c:v>
                </c:pt>
                <c:pt idx="9">
                  <c:v>7.8</c:v>
                </c:pt>
                <c:pt idx="10">
                  <c:v>6.4</c:v>
                </c:pt>
                <c:pt idx="11">
                  <c:v>5.6</c:v>
                </c:pt>
                <c:pt idx="12">
                  <c:v>5.5</c:v>
                </c:pt>
                <c:pt idx="13">
                  <c:v>7.2</c:v>
                </c:pt>
                <c:pt idx="14">
                  <c:v>8.2000000000000011</c:v>
                </c:pt>
                <c:pt idx="15">
                  <c:v>8.5</c:v>
                </c:pt>
                <c:pt idx="16">
                  <c:v>6.8</c:v>
                </c:pt>
                <c:pt idx="17">
                  <c:v>5.2</c:v>
                </c:pt>
                <c:pt idx="18">
                  <c:v>7.9</c:v>
                </c:pt>
                <c:pt idx="19">
                  <c:v>5.4</c:v>
                </c:pt>
                <c:pt idx="20">
                  <c:v>3.6</c:v>
                </c:pt>
                <c:pt idx="21">
                  <c:v>4.2</c:v>
                </c:pt>
                <c:pt idx="22">
                  <c:v>4.8</c:v>
                </c:pt>
                <c:pt idx="23">
                  <c:v>4.2</c:v>
                </c:pt>
                <c:pt idx="24">
                  <c:v>5.9</c:v>
                </c:pt>
              </c:numCache>
            </c:numRef>
          </c:val>
        </c:ser>
        <c:ser>
          <c:idx val="4"/>
          <c:order val="4"/>
          <c:tx>
            <c:strRef>
              <c:f>'стр исп'!$F$2</c:f>
              <c:strCache>
                <c:ptCount val="1"/>
                <c:pt idx="0">
                  <c:v>прирост денег на руках</c:v>
                </c:pt>
              </c:strCache>
            </c:strRef>
          </c:tx>
          <c:spPr>
            <a:solidFill>
              <a:srgbClr val="C0C0C0"/>
            </a:solidFill>
            <a:ln w="25400">
              <a:noFill/>
            </a:ln>
          </c:spPr>
          <c:cat>
            <c:numRef>
              <c:f>'стр исп'!$A$3:$A$27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'стр исп'!$F$3:$F$27</c:f>
              <c:numCache>
                <c:formatCode>0.0</c:formatCode>
                <c:ptCount val="25"/>
                <c:pt idx="0">
                  <c:v>5</c:v>
                </c:pt>
                <c:pt idx="1">
                  <c:v>9.8000000000000131</c:v>
                </c:pt>
                <c:pt idx="2">
                  <c:v>13.599999999999996</c:v>
                </c:pt>
                <c:pt idx="3">
                  <c:v>9.2999999999999989</c:v>
                </c:pt>
                <c:pt idx="4">
                  <c:v>4.5</c:v>
                </c:pt>
                <c:pt idx="5">
                  <c:v>3.5999999999999943</c:v>
                </c:pt>
                <c:pt idx="6">
                  <c:v>1.4000000000000057</c:v>
                </c:pt>
                <c:pt idx="7">
                  <c:v>1.6999999999999884</c:v>
                </c:pt>
                <c:pt idx="8">
                  <c:v>1.7000000000000028</c:v>
                </c:pt>
                <c:pt idx="9">
                  <c:v>1.9000000000000059</c:v>
                </c:pt>
                <c:pt idx="10">
                  <c:v>2.7999999999999972</c:v>
                </c:pt>
                <c:pt idx="11">
                  <c:v>2</c:v>
                </c:pt>
                <c:pt idx="12">
                  <c:v>1.7999999999999969</c:v>
                </c:pt>
                <c:pt idx="13">
                  <c:v>2.7000000000000033</c:v>
                </c:pt>
                <c:pt idx="14">
                  <c:v>1.7999999999999969</c:v>
                </c:pt>
                <c:pt idx="15">
                  <c:v>1.4000000000000057</c:v>
                </c:pt>
                <c:pt idx="16">
                  <c:v>3.4000000000000057</c:v>
                </c:pt>
                <c:pt idx="17">
                  <c:v>3.8000000000000114</c:v>
                </c:pt>
                <c:pt idx="18">
                  <c:v>0.40000000000000568</c:v>
                </c:pt>
                <c:pt idx="19">
                  <c:v>0.39999999999999158</c:v>
                </c:pt>
                <c:pt idx="20">
                  <c:v>2.3000000000000114</c:v>
                </c:pt>
                <c:pt idx="21">
                  <c:v>1.5999999999999939</c:v>
                </c:pt>
                <c:pt idx="22">
                  <c:v>0</c:v>
                </c:pt>
                <c:pt idx="23">
                  <c:v>0.70000000000000284</c:v>
                </c:pt>
                <c:pt idx="24">
                  <c:v>0.19999999999998866</c:v>
                </c:pt>
              </c:numCache>
            </c:numRef>
          </c:val>
        </c:ser>
        <c:dLbls/>
        <c:gapWidth val="10"/>
        <c:overlap val="100"/>
        <c:axId val="44763392"/>
        <c:axId val="44785664"/>
      </c:barChart>
      <c:catAx>
        <c:axId val="4476339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ru-RU"/>
          </a:p>
        </c:txPr>
        <c:crossAx val="44785664"/>
        <c:crosses val="autoZero"/>
        <c:auto val="1"/>
        <c:lblAlgn val="ctr"/>
        <c:lblOffset val="100"/>
      </c:catAx>
      <c:valAx>
        <c:axId val="44785664"/>
        <c:scaling>
          <c:orientation val="minMax"/>
          <c:max val="100"/>
        </c:scaling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4476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355531140002899"/>
          <c:y val="0.81978996368004664"/>
          <c:w val="0.59522051991563085"/>
          <c:h val="0.18021003631995344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302631578947428E-2"/>
          <c:y val="1.1848341232227503E-2"/>
          <c:w val="0.89473684210526294"/>
          <c:h val="0.80397799186812402"/>
        </c:manualLayout>
      </c:layout>
      <c:barChart>
        <c:barDir val="bar"/>
        <c:grouping val="stacked"/>
        <c:ser>
          <c:idx val="0"/>
          <c:order val="0"/>
          <c:tx>
            <c:strRef>
              <c:f>'стр потр расх'!$D$1</c:f>
              <c:strCache>
                <c:ptCount val="1"/>
                <c:pt idx="0">
                  <c:v>расходы на покупку продуктов для домашнего питания и на питание вне дома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'стр потр расх'!$A$2:$A$26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'стр потр расх'!$D$2:$D$26</c:f>
              <c:numCache>
                <c:formatCode>0.0</c:formatCode>
                <c:ptCount val="25"/>
                <c:pt idx="0">
                  <c:v>40.800000000000011</c:v>
                </c:pt>
                <c:pt idx="1">
                  <c:v>36.1</c:v>
                </c:pt>
                <c:pt idx="2">
                  <c:v>38.4</c:v>
                </c:pt>
                <c:pt idx="3">
                  <c:v>47.1</c:v>
                </c:pt>
                <c:pt idx="4">
                  <c:v>46.3</c:v>
                </c:pt>
                <c:pt idx="5">
                  <c:v>46.8</c:v>
                </c:pt>
                <c:pt idx="6">
                  <c:v>52</c:v>
                </c:pt>
                <c:pt idx="7">
                  <c:v>50.2</c:v>
                </c:pt>
                <c:pt idx="8">
                  <c:v>45.8</c:v>
                </c:pt>
                <c:pt idx="9">
                  <c:v>53.3</c:v>
                </c:pt>
                <c:pt idx="10">
                  <c:v>53.7</c:v>
                </c:pt>
                <c:pt idx="11">
                  <c:v>49.4</c:v>
                </c:pt>
                <c:pt idx="12">
                  <c:v>48.4</c:v>
                </c:pt>
                <c:pt idx="13">
                  <c:v>44.1</c:v>
                </c:pt>
                <c:pt idx="14">
                  <c:v>40.700000000000003</c:v>
                </c:pt>
                <c:pt idx="15">
                  <c:v>39.5</c:v>
                </c:pt>
                <c:pt idx="16">
                  <c:v>36.1</c:v>
                </c:pt>
                <c:pt idx="17">
                  <c:v>34.1</c:v>
                </c:pt>
                <c:pt idx="18">
                  <c:v>31.2</c:v>
                </c:pt>
                <c:pt idx="19">
                  <c:v>32</c:v>
                </c:pt>
                <c:pt idx="20">
                  <c:v>33.700000000000003</c:v>
                </c:pt>
                <c:pt idx="21">
                  <c:v>32.800000000000011</c:v>
                </c:pt>
                <c:pt idx="22">
                  <c:v>32.6</c:v>
                </c:pt>
                <c:pt idx="23">
                  <c:v>31.4</c:v>
                </c:pt>
                <c:pt idx="24">
                  <c:v>31.2</c:v>
                </c:pt>
              </c:numCache>
            </c:numRef>
          </c:val>
        </c:ser>
        <c:ser>
          <c:idx val="1"/>
          <c:order val="1"/>
          <c:tx>
            <c:strRef>
              <c:f>'стр потр расх'!$E$1</c:f>
              <c:strCache>
                <c:ptCount val="1"/>
                <c:pt idx="0">
                  <c:v>расходы на покупку алкогольных напитков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'стр потр расх'!$A$2:$A$26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'стр потр расх'!$E$2:$E$26</c:f>
              <c:numCache>
                <c:formatCode>0.0</c:formatCode>
                <c:ptCount val="25"/>
                <c:pt idx="0">
                  <c:v>4.5999999999999996</c:v>
                </c:pt>
                <c:pt idx="1">
                  <c:v>5</c:v>
                </c:pt>
                <c:pt idx="2">
                  <c:v>4.2</c:v>
                </c:pt>
                <c:pt idx="3">
                  <c:v>4</c:v>
                </c:pt>
                <c:pt idx="4">
                  <c:v>3.1</c:v>
                </c:pt>
                <c:pt idx="5">
                  <c:v>2.9</c:v>
                </c:pt>
                <c:pt idx="6">
                  <c:v>2.5</c:v>
                </c:pt>
                <c:pt idx="7">
                  <c:v>2.5</c:v>
                </c:pt>
                <c:pt idx="8">
                  <c:v>2.8</c:v>
                </c:pt>
                <c:pt idx="9">
                  <c:v>2.6</c:v>
                </c:pt>
                <c:pt idx="10">
                  <c:v>2.5</c:v>
                </c:pt>
                <c:pt idx="11">
                  <c:v>2.5</c:v>
                </c:pt>
                <c:pt idx="12">
                  <c:v>2.4</c:v>
                </c:pt>
                <c:pt idx="13">
                  <c:v>2.2000000000000002</c:v>
                </c:pt>
                <c:pt idx="14">
                  <c:v>2.2000000000000002</c:v>
                </c:pt>
                <c:pt idx="15">
                  <c:v>2.1</c:v>
                </c:pt>
                <c:pt idx="16">
                  <c:v>1.9000000000000001</c:v>
                </c:pt>
                <c:pt idx="17">
                  <c:v>1.9000000000000001</c:v>
                </c:pt>
                <c:pt idx="18">
                  <c:v>1.7</c:v>
                </c:pt>
                <c:pt idx="19">
                  <c:v>1.6</c:v>
                </c:pt>
                <c:pt idx="20">
                  <c:v>1.7</c:v>
                </c:pt>
                <c:pt idx="21">
                  <c:v>1.7</c:v>
                </c:pt>
                <c:pt idx="22">
                  <c:v>1.7</c:v>
                </c:pt>
                <c:pt idx="23">
                  <c:v>1.7</c:v>
                </c:pt>
                <c:pt idx="24">
                  <c:v>1.7</c:v>
                </c:pt>
              </c:numCache>
            </c:numRef>
          </c:val>
        </c:ser>
        <c:ser>
          <c:idx val="2"/>
          <c:order val="2"/>
          <c:tx>
            <c:strRef>
              <c:f>'стр потр расх'!$F$1</c:f>
              <c:strCache>
                <c:ptCount val="1"/>
                <c:pt idx="0">
                  <c:v>расходы на покупку непродовольственных товаров</c:v>
                </c:pt>
              </c:strCache>
            </c:strRef>
          </c:tx>
          <c:spPr>
            <a:solidFill>
              <a:schemeClr val="accent4">
                <a:alpha val="67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'стр потр расх'!$A$2:$A$26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'стр потр расх'!$F$2:$F$26</c:f>
              <c:numCache>
                <c:formatCode>0.0</c:formatCode>
                <c:ptCount val="25"/>
                <c:pt idx="0">
                  <c:v>40.200000000000003</c:v>
                </c:pt>
                <c:pt idx="1">
                  <c:v>45.8</c:v>
                </c:pt>
                <c:pt idx="2">
                  <c:v>47.7</c:v>
                </c:pt>
                <c:pt idx="3">
                  <c:v>41.2</c:v>
                </c:pt>
                <c:pt idx="4">
                  <c:v>42.4</c:v>
                </c:pt>
                <c:pt idx="5">
                  <c:v>40.200000000000003</c:v>
                </c:pt>
                <c:pt idx="6">
                  <c:v>31.8</c:v>
                </c:pt>
                <c:pt idx="7">
                  <c:v>31.3</c:v>
                </c:pt>
                <c:pt idx="8">
                  <c:v>36.5</c:v>
                </c:pt>
                <c:pt idx="9">
                  <c:v>30.2</c:v>
                </c:pt>
                <c:pt idx="10">
                  <c:v>30.8</c:v>
                </c:pt>
                <c:pt idx="11">
                  <c:v>34.300000000000011</c:v>
                </c:pt>
                <c:pt idx="12">
                  <c:v>34.4</c:v>
                </c:pt>
                <c:pt idx="13">
                  <c:v>36.200000000000003</c:v>
                </c:pt>
                <c:pt idx="14">
                  <c:v>37.300000000000011</c:v>
                </c:pt>
                <c:pt idx="15">
                  <c:v>37.200000000000003</c:v>
                </c:pt>
                <c:pt idx="16">
                  <c:v>38.5</c:v>
                </c:pt>
                <c:pt idx="17">
                  <c:v>38.800000000000011</c:v>
                </c:pt>
                <c:pt idx="18">
                  <c:v>41.7</c:v>
                </c:pt>
                <c:pt idx="19">
                  <c:v>40.9</c:v>
                </c:pt>
                <c:pt idx="20">
                  <c:v>37.800000000000011</c:v>
                </c:pt>
                <c:pt idx="21">
                  <c:v>38.800000000000011</c:v>
                </c:pt>
                <c:pt idx="22">
                  <c:v>39.300000000000011</c:v>
                </c:pt>
                <c:pt idx="23">
                  <c:v>40.9</c:v>
                </c:pt>
                <c:pt idx="24">
                  <c:v>40.800000000000011</c:v>
                </c:pt>
              </c:numCache>
            </c:numRef>
          </c:val>
        </c:ser>
        <c:ser>
          <c:idx val="3"/>
          <c:order val="3"/>
          <c:tx>
            <c:strRef>
              <c:f>'стр потр расх'!$G$1</c:f>
              <c:strCache>
                <c:ptCount val="1"/>
                <c:pt idx="0">
                  <c:v>расходы на оплату услуг</c:v>
                </c:pt>
              </c:strCache>
            </c:strRef>
          </c:tx>
          <c:spPr>
            <a:solidFill>
              <a:srgbClr val="F8A45E"/>
            </a:solidFill>
            <a:ln w="25400">
              <a:noFill/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'стр потр расх'!$A$2:$A$26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'стр потр расх'!$G$2:$G$26</c:f>
              <c:numCache>
                <c:formatCode>0.0</c:formatCode>
                <c:ptCount val="25"/>
                <c:pt idx="0">
                  <c:v>14.4</c:v>
                </c:pt>
                <c:pt idx="1">
                  <c:v>13.1</c:v>
                </c:pt>
                <c:pt idx="2">
                  <c:v>9.7000000000000011</c:v>
                </c:pt>
                <c:pt idx="3">
                  <c:v>7.7</c:v>
                </c:pt>
                <c:pt idx="4">
                  <c:v>8.2000000000000011</c:v>
                </c:pt>
                <c:pt idx="5">
                  <c:v>10.1</c:v>
                </c:pt>
                <c:pt idx="6">
                  <c:v>13.7</c:v>
                </c:pt>
                <c:pt idx="7">
                  <c:v>16</c:v>
                </c:pt>
                <c:pt idx="8">
                  <c:v>14.9</c:v>
                </c:pt>
                <c:pt idx="9">
                  <c:v>13.9</c:v>
                </c:pt>
                <c:pt idx="10">
                  <c:v>13</c:v>
                </c:pt>
                <c:pt idx="11">
                  <c:v>13.8</c:v>
                </c:pt>
                <c:pt idx="12">
                  <c:v>14.8</c:v>
                </c:pt>
                <c:pt idx="13">
                  <c:v>17.5</c:v>
                </c:pt>
                <c:pt idx="14">
                  <c:v>19.8</c:v>
                </c:pt>
                <c:pt idx="15">
                  <c:v>21.2</c:v>
                </c:pt>
                <c:pt idx="16">
                  <c:v>23.5</c:v>
                </c:pt>
                <c:pt idx="17">
                  <c:v>25.2</c:v>
                </c:pt>
                <c:pt idx="18">
                  <c:v>25.4</c:v>
                </c:pt>
                <c:pt idx="19">
                  <c:v>25.5</c:v>
                </c:pt>
                <c:pt idx="20">
                  <c:v>26.8</c:v>
                </c:pt>
                <c:pt idx="21">
                  <c:v>26.7</c:v>
                </c:pt>
                <c:pt idx="22">
                  <c:v>26.4</c:v>
                </c:pt>
                <c:pt idx="23">
                  <c:v>26</c:v>
                </c:pt>
                <c:pt idx="24">
                  <c:v>26.3</c:v>
                </c:pt>
              </c:numCache>
            </c:numRef>
          </c:val>
        </c:ser>
        <c:dLbls/>
        <c:gapWidth val="10"/>
        <c:overlap val="100"/>
        <c:axId val="44788352"/>
        <c:axId val="44809216"/>
      </c:barChart>
      <c:catAx>
        <c:axId val="4478835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ru-RU"/>
          </a:p>
        </c:txPr>
        <c:crossAx val="44809216"/>
        <c:crosses val="autoZero"/>
        <c:auto val="1"/>
        <c:lblAlgn val="ctr"/>
        <c:lblOffset val="100"/>
      </c:catAx>
      <c:valAx>
        <c:axId val="44809216"/>
        <c:scaling>
          <c:orientation val="minMax"/>
          <c:max val="100"/>
        </c:scaling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4478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153980752406003"/>
          <c:y val="0.8389003708468219"/>
          <c:w val="0.71408356901123782"/>
          <c:h val="0.14688172955041304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80013916984459"/>
          <c:y val="2.9394882050142578E-2"/>
          <c:w val="0.80756888588528131"/>
          <c:h val="0.8003896031754049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 расходов домохозяйств на продукты питания и безалкагольные напитки,%</c:v>
                </c:pt>
              </c:strCache>
            </c:strRef>
          </c:tx>
          <c:spPr>
            <a:solidFill>
              <a:srgbClr val="9BE5FF"/>
            </a:solidFill>
            <a:ln w="76200"/>
          </c:spPr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Лист1!$A$2:$A$17</c:f>
              <c:strCache>
                <c:ptCount val="16"/>
                <c:pt idx="0">
                  <c:v>США</c:v>
                </c:pt>
                <c:pt idx="1">
                  <c:v>Великобритания</c:v>
                </c:pt>
                <c:pt idx="2">
                  <c:v>Германия</c:v>
                </c:pt>
                <c:pt idx="3">
                  <c:v>Франция</c:v>
                </c:pt>
                <c:pt idx="4">
                  <c:v>Япония</c:v>
                </c:pt>
                <c:pt idx="5">
                  <c:v>Италия</c:v>
                </c:pt>
                <c:pt idx="6">
                  <c:v>Португалия</c:v>
                </c:pt>
                <c:pt idx="7">
                  <c:v>Польша</c:v>
                </c:pt>
                <c:pt idx="8">
                  <c:v>Россия2</c:v>
                </c:pt>
                <c:pt idx="9">
                  <c:v>Россия 1</c:v>
                </c:pt>
                <c:pt idx="10">
                  <c:v>Москва</c:v>
                </c:pt>
                <c:pt idx="11">
                  <c:v>Башкортостан</c:v>
                </c:pt>
                <c:pt idx="12">
                  <c:v>Пермский край </c:v>
                </c:pt>
                <c:pt idx="13">
                  <c:v>Нижегородская обл.</c:v>
                </c:pt>
                <c:pt idx="14">
                  <c:v>Самарская обл.</c:v>
                </c:pt>
                <c:pt idx="15">
                  <c:v>Татарстан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</c:v>
                </c:pt>
                <c:pt idx="1">
                  <c:v>7.2</c:v>
                </c:pt>
                <c:pt idx="2">
                  <c:v>9</c:v>
                </c:pt>
                <c:pt idx="3">
                  <c:v>10.200000000000001</c:v>
                </c:pt>
                <c:pt idx="4">
                  <c:v>11.3</c:v>
                </c:pt>
                <c:pt idx="5">
                  <c:v>12.1</c:v>
                </c:pt>
                <c:pt idx="6">
                  <c:v>14.2</c:v>
                </c:pt>
                <c:pt idx="7">
                  <c:v>17</c:v>
                </c:pt>
                <c:pt idx="8">
                  <c:v>25.3</c:v>
                </c:pt>
                <c:pt idx="9">
                  <c:v>28.1</c:v>
                </c:pt>
                <c:pt idx="10">
                  <c:v>20.3</c:v>
                </c:pt>
                <c:pt idx="11">
                  <c:v>25.8</c:v>
                </c:pt>
                <c:pt idx="12">
                  <c:v>24.1</c:v>
                </c:pt>
                <c:pt idx="13">
                  <c:v>26.4</c:v>
                </c:pt>
                <c:pt idx="14">
                  <c:v>28.2</c:v>
                </c:pt>
                <c:pt idx="15">
                  <c:v>27.6</c:v>
                </c:pt>
              </c:numCache>
            </c:numRef>
          </c:val>
        </c:ser>
        <c:dLbls/>
        <c:gapWidth val="16"/>
        <c:axId val="97502336"/>
        <c:axId val="97503872"/>
      </c:barChart>
      <c:catAx>
        <c:axId val="9750233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503872"/>
        <c:crosses val="autoZero"/>
        <c:auto val="1"/>
        <c:lblAlgn val="ctr"/>
        <c:lblOffset val="100"/>
      </c:catAx>
      <c:valAx>
        <c:axId val="97503872"/>
        <c:scaling>
          <c:orientation val="minMax"/>
        </c:scaling>
        <c:axPos val="b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750233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2.1929566050246804E-2"/>
          <c:y val="0.9077791861510337"/>
          <c:w val="0.96804877137983092"/>
          <c:h val="9.2220813848966271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0.01979</cdr:x>
      <cdr:y>0.79079</cdr:y>
    </cdr:from>
    <cdr:to>
      <cdr:x>0.13053</cdr:x>
      <cdr:y>0.92492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9075" y="3583480"/>
          <a:ext cx="1002025" cy="6078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0" spc="-110" baseline="0" dirty="0"/>
            <a:t>Аппарат Правительства</a:t>
          </a:r>
        </a:p>
      </cdr:txBody>
    </cdr:sp>
  </cdr:relSizeAnchor>
  <cdr:relSizeAnchor xmlns:cdr="http://schemas.openxmlformats.org/drawingml/2006/chartDrawing">
    <cdr:from>
      <cdr:x>0.09895</cdr:x>
      <cdr:y>0.79144</cdr:y>
    </cdr:from>
    <cdr:to>
      <cdr:x>0.22421</cdr:x>
      <cdr:y>0.91107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95350" y="3586425"/>
          <a:ext cx="1133475" cy="542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Администрация Президента</a:t>
          </a:r>
        </a:p>
      </cdr:txBody>
    </cdr:sp>
  </cdr:relSizeAnchor>
  <cdr:relSizeAnchor xmlns:cdr="http://schemas.openxmlformats.org/drawingml/2006/chartDrawing">
    <cdr:from>
      <cdr:x>0.19375</cdr:x>
      <cdr:y>0.79366</cdr:y>
    </cdr:from>
    <cdr:to>
      <cdr:x>0.32812</cdr:x>
      <cdr:y>0.93159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71649" y="3398044"/>
          <a:ext cx="1228725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</a:p>
        <a:p xmlns:a="http://schemas.openxmlformats.org/drawingml/2006/main">
          <a:pPr algn="ctr"/>
          <a:r>
            <a:rPr lang="ru-RU" sz="1200" b="0" spc="-110" baseline="0" dirty="0"/>
            <a:t>по делам</a:t>
          </a:r>
        </a:p>
        <a:p xmlns:a="http://schemas.openxmlformats.org/drawingml/2006/main">
          <a:pPr algn="ctr"/>
          <a:r>
            <a:rPr lang="ru-RU" sz="1200" b="0" spc="-110" baseline="0" dirty="0"/>
            <a:t>Северного </a:t>
          </a:r>
          <a:endParaRPr lang="ru-RU" sz="1200" b="0" spc="-110" baseline="0" dirty="0" smtClean="0"/>
        </a:p>
        <a:p xmlns:a="http://schemas.openxmlformats.org/drawingml/2006/main">
          <a:pPr algn="ctr"/>
          <a:r>
            <a:rPr lang="ru-RU" sz="1200" b="0" spc="-110" baseline="0" dirty="0" smtClean="0"/>
            <a:t>Кавказа</a:t>
          </a:r>
          <a:endParaRPr lang="ru-RU" sz="1200" b="0" spc="-110" baseline="0" dirty="0"/>
        </a:p>
      </cdr:txBody>
    </cdr:sp>
  </cdr:relSizeAnchor>
  <cdr:relSizeAnchor xmlns:cdr="http://schemas.openxmlformats.org/drawingml/2006/chartDrawing">
    <cdr:from>
      <cdr:x>0.27729</cdr:x>
      <cdr:y>0.79366</cdr:y>
    </cdr:from>
    <cdr:to>
      <cdr:x>0.40729</cdr:x>
      <cdr:y>0.91602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35494" y="3398044"/>
          <a:ext cx="118878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50" baseline="0" dirty="0"/>
            <a:t>Счетная</a:t>
          </a:r>
        </a:p>
        <a:p xmlns:a="http://schemas.openxmlformats.org/drawingml/2006/main">
          <a:pPr algn="ctr"/>
          <a:r>
            <a:rPr lang="ru-RU" sz="1200" b="0" spc="-50" baseline="0" dirty="0"/>
            <a:t>палата</a:t>
          </a:r>
        </a:p>
      </cdr:txBody>
    </cdr:sp>
  </cdr:relSizeAnchor>
  <cdr:relSizeAnchor xmlns:cdr="http://schemas.openxmlformats.org/drawingml/2006/chartDrawing">
    <cdr:from>
      <cdr:x>0.36562</cdr:x>
      <cdr:y>0.79147</cdr:y>
    </cdr:from>
    <cdr:to>
      <cdr:x>0.48108</cdr:x>
      <cdr:y>0.92328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43273" y="3388677"/>
          <a:ext cx="1055689" cy="564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</a:p>
        <a:p xmlns:a="http://schemas.openxmlformats.org/drawingml/2006/main">
          <a:pPr algn="ctr"/>
          <a:r>
            <a:rPr lang="ru-RU" sz="1200" b="0" spc="-110" baseline="0" dirty="0"/>
            <a:t>по </a:t>
          </a:r>
          <a:r>
            <a:rPr lang="ru-RU" sz="1200" b="0" spc="-110" baseline="0" dirty="0" smtClean="0"/>
            <a:t>развитию</a:t>
          </a:r>
        </a:p>
        <a:p xmlns:a="http://schemas.openxmlformats.org/drawingml/2006/main">
          <a:pPr algn="ctr"/>
          <a:r>
            <a:rPr lang="ru-RU" sz="1200" b="0" spc="-110" baseline="0" dirty="0" smtClean="0"/>
            <a:t>Дальнего </a:t>
          </a:r>
        </a:p>
        <a:p xmlns:a="http://schemas.openxmlformats.org/drawingml/2006/main">
          <a:pPr algn="ctr"/>
          <a:r>
            <a:rPr lang="ru-RU" sz="1200" b="0" spc="-110" baseline="0" dirty="0" smtClean="0"/>
            <a:t>Востока</a:t>
          </a:r>
          <a:endParaRPr lang="ru-RU" sz="1200" b="0" spc="-110" baseline="0" dirty="0"/>
        </a:p>
      </cdr:txBody>
    </cdr:sp>
  </cdr:relSizeAnchor>
  <cdr:relSizeAnchor xmlns:cdr="http://schemas.openxmlformats.org/drawingml/2006/chartDrawing">
    <cdr:from>
      <cdr:x>0.60521</cdr:x>
      <cdr:y>0.79143</cdr:y>
    </cdr:from>
    <cdr:to>
      <cdr:x>0.76354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534024" y="3388519"/>
          <a:ext cx="1447800" cy="892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spc="-50" baseline="0" dirty="0"/>
            <a:t>В среднем по всем федеральным государственным органам</a:t>
          </a:r>
        </a:p>
      </cdr:txBody>
    </cdr:sp>
  </cdr:relSizeAnchor>
  <cdr:relSizeAnchor xmlns:cdr="http://schemas.openxmlformats.org/drawingml/2006/chartDrawing">
    <cdr:from>
      <cdr:x>0.46354</cdr:x>
      <cdr:y>0.79469</cdr:y>
    </cdr:from>
    <cdr:to>
      <cdr:x>0.57083</cdr:x>
      <cdr:y>0.92167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238624" y="3402438"/>
          <a:ext cx="981076" cy="543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  <a:br>
            <a:rPr lang="ru-RU" sz="1200" b="0" spc="-110" baseline="0" dirty="0"/>
          </a:br>
          <a:r>
            <a:rPr lang="ru-RU" sz="1200" b="0" spc="-110" baseline="0" dirty="0"/>
            <a:t>финансов</a:t>
          </a:r>
        </a:p>
      </cdr:txBody>
    </cdr:sp>
  </cdr:relSizeAnchor>
  <cdr:relSizeAnchor xmlns:cdr="http://schemas.openxmlformats.org/drawingml/2006/chartDrawing">
    <cdr:from>
      <cdr:x>0.79844</cdr:x>
      <cdr:y>0.79246</cdr:y>
    </cdr:from>
    <cdr:to>
      <cdr:x>0.90937</cdr:x>
      <cdr:y>0.91944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300912" y="3392913"/>
          <a:ext cx="1014412" cy="543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  <a:br>
            <a:rPr lang="ru-RU" sz="1200" b="0" spc="-110" baseline="0" dirty="0"/>
          </a:br>
          <a:r>
            <a:rPr lang="ru-RU" sz="1200" b="0" spc="-110" baseline="0" dirty="0" smtClean="0"/>
            <a:t>культуры</a:t>
          </a:r>
          <a:endParaRPr lang="ru-RU" sz="1200" b="0" spc="-110" baseline="0" dirty="0"/>
        </a:p>
      </cdr:txBody>
    </cdr:sp>
  </cdr:relSizeAnchor>
  <cdr:relSizeAnchor xmlns:cdr="http://schemas.openxmlformats.org/drawingml/2006/chartDrawing">
    <cdr:from>
      <cdr:x>0.89479</cdr:x>
      <cdr:y>0.79469</cdr:y>
    </cdr:from>
    <cdr:to>
      <cdr:x>1</cdr:x>
      <cdr:y>0.92167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181974" y="3402438"/>
          <a:ext cx="962024" cy="543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  <a:br>
            <a:rPr lang="ru-RU" sz="1200" b="0" spc="-110" baseline="0" dirty="0"/>
          </a:br>
          <a:r>
            <a:rPr lang="ru-RU" sz="1200" b="0" spc="-110" baseline="0" dirty="0" smtClean="0"/>
            <a:t>транспорта</a:t>
          </a:r>
          <a:endParaRPr lang="ru-RU" sz="1200" b="0" spc="-110" baseline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0.01962</cdr:x>
      <cdr:y>0.79197</cdr:y>
    </cdr:from>
    <cdr:to>
      <cdr:x>0.13524</cdr:x>
      <cdr:y>0.93443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79388" y="3336132"/>
          <a:ext cx="1057275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Аппарат Правительства</a:t>
          </a:r>
        </a:p>
      </cdr:txBody>
    </cdr:sp>
  </cdr:relSizeAnchor>
  <cdr:relSizeAnchor xmlns:cdr="http://schemas.openxmlformats.org/drawingml/2006/chartDrawing">
    <cdr:from>
      <cdr:x>0.10972</cdr:x>
      <cdr:y>0.79386</cdr:y>
    </cdr:from>
    <cdr:to>
      <cdr:x>0.22396</cdr:x>
      <cdr:y>0.91634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003300" y="3344069"/>
          <a:ext cx="1044575" cy="515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Администрация Президента</a:t>
          </a:r>
        </a:p>
      </cdr:txBody>
    </cdr:sp>
  </cdr:relSizeAnchor>
  <cdr:relSizeAnchor xmlns:cdr="http://schemas.openxmlformats.org/drawingml/2006/chartDrawing">
    <cdr:from>
      <cdr:x>0.19774</cdr:x>
      <cdr:y>0.79423</cdr:y>
    </cdr:from>
    <cdr:to>
      <cdr:x>0.32917</cdr:x>
      <cdr:y>0.93443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808163" y="3345657"/>
          <a:ext cx="1201738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</a:p>
        <a:p xmlns:a="http://schemas.openxmlformats.org/drawingml/2006/main">
          <a:pPr algn="ctr"/>
          <a:r>
            <a:rPr lang="ru-RU" sz="1200" b="0" spc="-110" baseline="0" dirty="0"/>
            <a:t>по делам</a:t>
          </a:r>
        </a:p>
        <a:p xmlns:a="http://schemas.openxmlformats.org/drawingml/2006/main">
          <a:pPr algn="ctr"/>
          <a:r>
            <a:rPr lang="ru-RU" sz="1200" b="0" spc="-110" baseline="0" dirty="0"/>
            <a:t>Северного </a:t>
          </a:r>
          <a:endParaRPr lang="ru-RU" sz="1200" b="0" spc="-110" baseline="0" dirty="0" smtClean="0"/>
        </a:p>
        <a:p xmlns:a="http://schemas.openxmlformats.org/drawingml/2006/main">
          <a:pPr algn="ctr"/>
          <a:r>
            <a:rPr lang="ru-RU" sz="1200" b="0" spc="-110" baseline="0" dirty="0" smtClean="0"/>
            <a:t>Кавказа</a:t>
          </a:r>
          <a:endParaRPr lang="ru-RU" sz="1200" b="0" spc="-110" baseline="0" dirty="0"/>
        </a:p>
      </cdr:txBody>
    </cdr:sp>
  </cdr:relSizeAnchor>
  <cdr:relSizeAnchor xmlns:cdr="http://schemas.openxmlformats.org/drawingml/2006/chartDrawing">
    <cdr:from>
      <cdr:x>0.28284</cdr:x>
      <cdr:y>0.79451</cdr:y>
    </cdr:from>
    <cdr:to>
      <cdr:x>0.40417</cdr:x>
      <cdr:y>0.92956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586294" y="3240883"/>
          <a:ext cx="1109406" cy="550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50" baseline="0" dirty="0"/>
            <a:t>Счетная</a:t>
          </a:r>
        </a:p>
        <a:p xmlns:a="http://schemas.openxmlformats.org/drawingml/2006/main">
          <a:pPr algn="ctr"/>
          <a:r>
            <a:rPr lang="ru-RU" sz="1200" b="0" spc="-50" baseline="0" dirty="0"/>
            <a:t>палата</a:t>
          </a:r>
        </a:p>
      </cdr:txBody>
    </cdr:sp>
  </cdr:relSizeAnchor>
  <cdr:relSizeAnchor xmlns:cdr="http://schemas.openxmlformats.org/drawingml/2006/chartDrawing">
    <cdr:from>
      <cdr:x>0.61076</cdr:x>
      <cdr:y>0.80044</cdr:y>
    </cdr:from>
    <cdr:to>
      <cdr:x>0.7691</cdr:x>
      <cdr:y>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584824" y="3265063"/>
          <a:ext cx="1447800" cy="814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spc="-50" baseline="0" dirty="0"/>
            <a:t>В среднем по всем федеральным государственным органам</a:t>
          </a:r>
        </a:p>
      </cdr:txBody>
    </cdr:sp>
  </cdr:relSizeAnchor>
  <cdr:relSizeAnchor xmlns:cdr="http://schemas.openxmlformats.org/drawingml/2006/chartDrawing">
    <cdr:from>
      <cdr:x>0.36841</cdr:x>
      <cdr:y>0.79178</cdr:y>
    </cdr:from>
    <cdr:to>
      <cdr:x>0.48267</cdr:x>
      <cdr:y>0.93855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68729" y="3395663"/>
          <a:ext cx="1044769" cy="629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</a:p>
        <a:p xmlns:a="http://schemas.openxmlformats.org/drawingml/2006/main">
          <a:pPr algn="ctr"/>
          <a:r>
            <a:rPr lang="ru-RU" sz="1200" b="0" spc="-110" baseline="0" dirty="0"/>
            <a:t>по </a:t>
          </a:r>
          <a:r>
            <a:rPr lang="ru-RU" sz="1200" b="0" spc="-110" baseline="0" dirty="0" smtClean="0"/>
            <a:t>развитию</a:t>
          </a:r>
        </a:p>
        <a:p xmlns:a="http://schemas.openxmlformats.org/drawingml/2006/main">
          <a:pPr algn="ctr"/>
          <a:r>
            <a:rPr lang="ru-RU" sz="1200" b="0" spc="-110" baseline="0" dirty="0" smtClean="0"/>
            <a:t>Дальнего </a:t>
          </a:r>
        </a:p>
        <a:p xmlns:a="http://schemas.openxmlformats.org/drawingml/2006/main">
          <a:pPr algn="ctr"/>
          <a:r>
            <a:rPr lang="ru-RU" sz="1200" b="0" spc="-110" baseline="0" dirty="0" smtClean="0"/>
            <a:t>Востока</a:t>
          </a:r>
          <a:endParaRPr lang="ru-RU" sz="1200" b="0" spc="-110" baseline="0" dirty="0"/>
        </a:p>
      </cdr:txBody>
    </cdr:sp>
  </cdr:relSizeAnchor>
  <cdr:relSizeAnchor xmlns:cdr="http://schemas.openxmlformats.org/drawingml/2006/chartDrawing">
    <cdr:from>
      <cdr:x>0.46635</cdr:x>
      <cdr:y>0.7938</cdr:y>
    </cdr:from>
    <cdr:to>
      <cdr:x>0.57252</cdr:x>
      <cdr:y>0.92797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264308" y="3404303"/>
          <a:ext cx="970840" cy="575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  <a:br>
            <a:rPr lang="ru-RU" sz="1200" b="0" spc="-110" baseline="0" dirty="0"/>
          </a:br>
          <a:r>
            <a:rPr lang="ru-RU" sz="1200" b="0" spc="-110" baseline="0" dirty="0"/>
            <a:t>финансов</a:t>
          </a:r>
        </a:p>
      </cdr:txBody>
    </cdr:sp>
  </cdr:relSizeAnchor>
  <cdr:relSizeAnchor xmlns:cdr="http://schemas.openxmlformats.org/drawingml/2006/chartDrawing">
    <cdr:from>
      <cdr:x>0.80104</cdr:x>
      <cdr:y>0.79588</cdr:y>
    </cdr:from>
    <cdr:to>
      <cdr:x>0.9125</cdr:x>
      <cdr:y>0.93005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324724" y="3413248"/>
          <a:ext cx="1019175" cy="575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  <a:br>
            <a:rPr lang="ru-RU" sz="1200" b="0" spc="-110" baseline="0" dirty="0"/>
          </a:br>
          <a:r>
            <a:rPr lang="ru-RU" sz="1200" b="0" spc="-110" baseline="0" dirty="0" smtClean="0"/>
            <a:t>культуры</a:t>
          </a:r>
          <a:endParaRPr lang="ru-RU" sz="1200" b="0" spc="-110" baseline="0" dirty="0"/>
        </a:p>
      </cdr:txBody>
    </cdr:sp>
  </cdr:relSizeAnchor>
  <cdr:relSizeAnchor xmlns:cdr="http://schemas.openxmlformats.org/drawingml/2006/chartDrawing">
    <cdr:from>
      <cdr:x>0.89589</cdr:x>
      <cdr:y>0.79622</cdr:y>
    </cdr:from>
    <cdr:to>
      <cdr:x>1</cdr:x>
      <cdr:y>0.92131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8191980" y="3414714"/>
          <a:ext cx="952019" cy="536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spc="-110" baseline="0" dirty="0"/>
            <a:t>Министерство</a:t>
          </a:r>
          <a:br>
            <a:rPr lang="ru-RU" sz="1200" b="0" spc="-110" baseline="0" dirty="0"/>
          </a:br>
          <a:r>
            <a:rPr lang="ru-RU" sz="1200" b="0" spc="-110" baseline="0" dirty="0" smtClean="0"/>
            <a:t>транспорта</a:t>
          </a:r>
          <a:endParaRPr lang="ru-RU" sz="1200" b="0" spc="-110" baseline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850F5-FBFF-4083-8C84-A1E7E37A631B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44363-FE93-482B-8912-8DE798BAD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93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44363-FE93-482B-8912-8DE798BADE2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12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1434-4C85-4B5C-849D-191A2FBFF271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648C-DCE9-4E43-A15F-5E8E68A03255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A4356-1FDE-4938-9008-818594022776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7D47-32D0-42BE-95AB-41A191E53EB0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E523A-DED4-4A59-B1CF-0AEBB340157E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1A3-A409-4724-9450-8609140F0FB7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5E8A-9AD7-4BBC-9E74-319B769BE95C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BAD7-7A0F-4ED8-BB61-62F2EEDD9141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0AE1-AFA2-4916-83E9-5E5C036BD2FE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0C183-9BFB-4EDE-A337-30B2AC7A391C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4147-0EB2-4731-A81C-E5EEA61A6B0A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2555D58-36F1-490E-AEC6-6CB126479E41}" type="datetime1">
              <a:rPr lang="en-US" smtClean="0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501486"/>
            <a:ext cx="7772400" cy="22066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ДИНАМИКА ЭКОНОМИЧЕСКОГО ПОЛОЖЕНИЯ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И СОЦИАЛЬНОГО НАСТРОЕНИЯ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РОССИЙСКИХ ДОМОХОЗЯЙСТВ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7315200" cy="1030288"/>
          </a:xfrm>
        </p:spPr>
        <p:txBody>
          <a:bodyPr/>
          <a:lstStyle/>
          <a:p>
            <a:pPr algn="r" eaLnBrk="1" hangingPunct="1"/>
            <a:r>
              <a:rPr lang="ru-RU" sz="2000" b="1" dirty="0">
                <a:solidFill>
                  <a:srgbClr val="002060"/>
                </a:solidFill>
                <a:latin typeface="+mj-lt"/>
              </a:rPr>
              <a:t>Лилия Овчарова</a:t>
            </a:r>
          </a:p>
          <a:p>
            <a:pPr algn="r" eaLnBrk="1" hangingPunct="1"/>
            <a:r>
              <a:rPr lang="ru-RU" sz="1600" dirty="0">
                <a:solidFill>
                  <a:srgbClr val="002060"/>
                </a:solidFill>
                <a:latin typeface="+mj-lt"/>
              </a:rPr>
              <a:t>д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.э.н., Директор Центра анализа доходов и уровня жизни НИУ ВШЭ,</a:t>
            </a:r>
          </a:p>
          <a:p>
            <a:pPr algn="r" eaLnBrk="1" hangingPunct="1"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Директор Независимого института социальной политики</a:t>
            </a:r>
          </a:p>
          <a:p>
            <a:pPr algn="r" eaLnBrk="1" hangingPunct="1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  <a:latin typeface="+mj-lt"/>
            </a:endParaRPr>
          </a:p>
          <a:p>
            <a:pPr algn="r" eaLnBrk="1" hangingPunct="1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26 марта 2015</a:t>
            </a:r>
            <a:endParaRPr lang="en-US" sz="1600" b="1" dirty="0" smtClean="0">
              <a:solidFill>
                <a:srgbClr val="002060"/>
              </a:solidFill>
              <a:latin typeface="+mj-lt"/>
            </a:endParaRPr>
          </a:p>
          <a:p>
            <a:pPr algn="r" eaLnBrk="1" hangingPunct="1"/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Национальный Исследовательский Университет Высшая </a:t>
            </a:r>
            <a:r>
              <a:rPr lang="ru-RU" sz="800" dirty="0">
                <a:solidFill>
                  <a:schemeClr val="bg1"/>
                </a:solidFill>
              </a:rPr>
              <a:t>Ш</a:t>
            </a:r>
            <a:r>
              <a:rPr lang="ru-RU" sz="800" dirty="0" smtClean="0">
                <a:solidFill>
                  <a:schemeClr val="bg1"/>
                </a:solidFill>
              </a:rPr>
              <a:t>кола Экономики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Москва</a:t>
            </a:r>
            <a:br>
              <a:rPr lang="ru-RU" sz="800" dirty="0" smtClean="0">
                <a:solidFill>
                  <a:schemeClr val="bg1"/>
                </a:solidFill>
              </a:rPr>
            </a:br>
            <a:r>
              <a:rPr lang="en-US" sz="800" dirty="0" smtClean="0">
                <a:solidFill>
                  <a:schemeClr val="bg1"/>
                </a:solidFill>
              </a:rPr>
              <a:t>www.hse.ru</a:t>
            </a: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691" y="1736035"/>
            <a:ext cx="79546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1C2A55"/>
                </a:solidFill>
              </a:rPr>
              <a:t>ЦЕНТР АНАЛИЗА ДОХОДОВ И УРОВНЯ ЖИЗНИ НИУ ВШЭ</a:t>
            </a:r>
            <a:endParaRPr lang="ru-RU" sz="1000" b="1" dirty="0">
              <a:solidFill>
                <a:srgbClr val="1C2A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058207058"/>
              </p:ext>
            </p:extLst>
          </p:nvPr>
        </p:nvGraphicFramePr>
        <p:xfrm>
          <a:off x="179513" y="972344"/>
          <a:ext cx="87835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4887" y="6005561"/>
            <a:ext cx="8688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/>
                <a:ea typeface="Times New Roman"/>
              </a:rPr>
              <a:t>Справочно</a:t>
            </a:r>
            <a:r>
              <a:rPr lang="ru-RU" dirty="0">
                <a:latin typeface="Times New Roman"/>
                <a:ea typeface="Times New Roman"/>
              </a:rPr>
              <a:t>: 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2011 г. по </a:t>
            </a:r>
            <a:r>
              <a:rPr lang="ru-RU" dirty="0" err="1">
                <a:latin typeface="Times New Roman"/>
                <a:ea typeface="Times New Roman"/>
              </a:rPr>
              <a:t>страновым</a:t>
            </a:r>
            <a:r>
              <a:rPr lang="ru-RU" dirty="0">
                <a:latin typeface="Times New Roman"/>
                <a:ea typeface="Times New Roman"/>
              </a:rPr>
              <a:t> данным  доля расходов на питание  в  России составила  29,5%; в Татарстане – 29,9%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3" y="155873"/>
            <a:ext cx="878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Доля расходов  на покупку продуктов питания и безалкогольные напитки для питания дома, % от  потребительских расходов, 2012 г.</a:t>
            </a:r>
            <a:endParaRPr lang="ru-RU" sz="2000" b="1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79513" y="5615035"/>
            <a:ext cx="8353425" cy="3905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200" i="1" dirty="0" smtClean="0"/>
              <a:t>Источник: данные Росстата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ru-RU" sz="1100" i="1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43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42875"/>
            <a:ext cx="8229600" cy="752475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800" b="1" dirty="0" smtClean="0"/>
              <a:t>Структура </a:t>
            </a:r>
            <a:r>
              <a:rPr lang="ru-RU" sz="2800" b="1" dirty="0"/>
              <a:t>потребительских расходов контрольной </a:t>
            </a:r>
            <a:r>
              <a:rPr lang="ru-RU" sz="2800" b="1" dirty="0" err="1"/>
              <a:t>децильной</a:t>
            </a:r>
            <a:r>
              <a:rPr lang="ru-RU" sz="2800" b="1" dirty="0"/>
              <a:t> группы для среднего </a:t>
            </a:r>
            <a:r>
              <a:rPr lang="ru-RU" sz="2800" b="1" dirty="0" smtClean="0"/>
              <a:t>класса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1404269"/>
              </p:ext>
            </p:extLst>
          </p:nvPr>
        </p:nvGraphicFramePr>
        <p:xfrm>
          <a:off x="209551" y="1123943"/>
          <a:ext cx="8724898" cy="54065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23658"/>
                <a:gridCol w="1225310"/>
                <a:gridCol w="1225310"/>
                <a:gridCol w="1225310"/>
                <a:gridCol w="1225310"/>
              </a:tblGrid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2000 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2007 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2012 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2013 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</a:rPr>
                        <a:t>Потребительские расходы, всего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числе, расходы на: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продукты питания и безалкогольные напитки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46,1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26,5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27</a:t>
                      </a:r>
                      <a:r>
                        <a:rPr lang="en-US" sz="1400" kern="1200">
                          <a:effectLst/>
                        </a:rPr>
                        <a:t>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26,3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одежду и обувь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17,4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12,2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12,1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11,1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жилищные услуги, воду, электроэнергию, газ и другие виды топлива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5,9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10,6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10,4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10,2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u="none" dirty="0">
                          <a:effectLst/>
                        </a:rPr>
                        <a:t>Итого, минимально необходимые расходы</a:t>
                      </a:r>
                      <a:endParaRPr lang="ru-RU" sz="2000" b="1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u="none" kern="1200" dirty="0">
                          <a:effectLst/>
                        </a:rPr>
                        <a:t>69,4</a:t>
                      </a:r>
                      <a:endParaRPr lang="ru-RU" sz="2000" b="1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u="none" dirty="0">
                          <a:effectLst/>
                        </a:rPr>
                        <a:t>49,3</a:t>
                      </a:r>
                      <a:endParaRPr lang="ru-RU" sz="2000" b="1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u="none" kern="1200" dirty="0">
                          <a:effectLst/>
                        </a:rPr>
                        <a:t>50,1</a:t>
                      </a:r>
                      <a:endParaRPr lang="ru-RU" sz="2000" b="1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u="none" dirty="0">
                          <a:effectLst/>
                        </a:rPr>
                        <a:t>47,6</a:t>
                      </a:r>
                      <a:endParaRPr lang="ru-RU" sz="2000" b="1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здравоохранение, в т. ч.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3,6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3,7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медикаменты, медицинское оборудование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-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-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1,8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2,1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амбулаторные услуги и услуги стационаров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0,6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2,6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1,8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1,5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транспорт, в т. ч.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11,2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12,4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покупка транспортных средств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1,3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3,6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2,0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2,4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эксплуатация транспортных средств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-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-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6,4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7,4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транспортные услуги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2,6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3,6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>
                          <a:effectLst/>
                        </a:rPr>
                        <a:t>2,9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2,7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связь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1,1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3,3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3,5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3,5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организацию отдыха и культурные мероприятия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3,7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8,6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8,1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9,9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1,3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2,8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2,2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1,3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гостиницы, кафе и рестораны, в т. ч.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4,0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3,9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общественное питание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2,1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3,9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3,6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все прочие товары и услуги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kern="12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>
                          <a:effectLst/>
                        </a:rPr>
                        <a:t>7,5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7,1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Объект 3"/>
          <p:cNvSpPr txBox="1">
            <a:spLocks/>
          </p:cNvSpPr>
          <p:nvPr/>
        </p:nvSpPr>
        <p:spPr>
          <a:xfrm>
            <a:off x="333375" y="6457214"/>
            <a:ext cx="8353425" cy="40078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ru-RU" sz="1200" b="1" i="1" dirty="0" smtClean="0"/>
              <a:t>Восьмая </a:t>
            </a:r>
            <a:r>
              <a:rPr lang="ru-RU" sz="1200" b="1" i="1" dirty="0" err="1" smtClean="0"/>
              <a:t>децильная</a:t>
            </a:r>
            <a:r>
              <a:rPr lang="ru-RU" sz="1200" b="1" i="1" dirty="0" smtClean="0"/>
              <a:t> группа населения.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ru-RU" sz="1200" i="1" dirty="0" smtClean="0"/>
              <a:t>Источник: данные Росстата (ОБДХ)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xmlns="" val="42124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800" b="1" dirty="0">
                <a:latin typeface="Myriad Pro"/>
              </a:rPr>
              <a:t>Рост реальных заработных плат отдельных категорий работников в 2012-2014 гг.</a:t>
            </a:r>
            <a:endParaRPr lang="en-US" sz="2400" b="1" dirty="0">
              <a:latin typeface="Myriad Pro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1832700"/>
              </p:ext>
            </p:extLst>
          </p:nvPr>
        </p:nvGraphicFramePr>
        <p:xfrm>
          <a:off x="142875" y="1590677"/>
          <a:ext cx="8924925" cy="41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55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800" b="1" dirty="0">
                <a:latin typeface="Myriad Pro"/>
              </a:rPr>
              <a:t>Рост реальных заработных плат отдельных категорий работников в 2012-2014 гг.</a:t>
            </a:r>
            <a:endParaRPr lang="en-US" sz="2400" b="1" dirty="0">
              <a:latin typeface="Myriad Pro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2510517"/>
              </p:ext>
            </p:extLst>
          </p:nvPr>
        </p:nvGraphicFramePr>
        <p:xfrm>
          <a:off x="95250" y="1393030"/>
          <a:ext cx="8943975" cy="455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5686426"/>
            <a:ext cx="8229600" cy="669924"/>
          </a:xfrm>
        </p:spPr>
        <p:txBody>
          <a:bodyPr/>
          <a:lstStyle/>
          <a:p>
            <a:pPr marL="0" indent="0">
              <a:buNone/>
            </a:pPr>
            <a:r>
              <a:rPr lang="ru-RU" sz="1200" i="1" dirty="0" smtClean="0"/>
              <a:t>*Средняя заработная плата по </a:t>
            </a:r>
            <a:r>
              <a:rPr lang="ru-RU" sz="1200" i="1" dirty="0"/>
              <a:t>кругу средних и крупных </a:t>
            </a:r>
            <a:r>
              <a:rPr lang="ru-RU" sz="1200" i="1" dirty="0" smtClean="0"/>
              <a:t>предприятий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xmlns="" val="34738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400" b="1" dirty="0">
                <a:latin typeface="Myriad Pro"/>
              </a:rPr>
              <a:t>Соотношение заработных плат</a:t>
            </a:r>
            <a:br>
              <a:rPr lang="ru-RU" sz="2400" b="1" dirty="0">
                <a:latin typeface="Myriad Pro"/>
              </a:rPr>
            </a:br>
            <a:r>
              <a:rPr lang="ru-RU" sz="2400" b="1" dirty="0">
                <a:latin typeface="Myriad Pro"/>
              </a:rPr>
              <a:t>федеральных государственных служащих</a:t>
            </a:r>
            <a:br>
              <a:rPr lang="ru-RU" sz="2400" b="1" dirty="0">
                <a:latin typeface="Myriad Pro"/>
              </a:rPr>
            </a:br>
            <a:r>
              <a:rPr lang="ru-RU" sz="2400" b="1" dirty="0">
                <a:latin typeface="Myriad Pro"/>
              </a:rPr>
              <a:t>со средней заработной платой в стране</a:t>
            </a:r>
            <a:endParaRPr lang="en-US" sz="2400" b="1" dirty="0">
              <a:latin typeface="Myriad Pro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0221955"/>
              </p:ext>
            </p:extLst>
          </p:nvPr>
        </p:nvGraphicFramePr>
        <p:xfrm>
          <a:off x="95250" y="1421606"/>
          <a:ext cx="9048750" cy="453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84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400" b="1" dirty="0">
                <a:latin typeface="Myriad Pro"/>
              </a:rPr>
              <a:t>Соотношение заработных плат</a:t>
            </a:r>
            <a:br>
              <a:rPr lang="ru-RU" sz="2400" b="1" dirty="0">
                <a:latin typeface="Myriad Pro"/>
              </a:rPr>
            </a:br>
            <a:r>
              <a:rPr lang="ru-RU" sz="2400" b="1" dirty="0">
                <a:latin typeface="Myriad Pro"/>
              </a:rPr>
              <a:t>федеральных государственных служащих</a:t>
            </a:r>
            <a:br>
              <a:rPr lang="ru-RU" sz="2400" b="1" dirty="0">
                <a:latin typeface="Myriad Pro"/>
              </a:rPr>
            </a:br>
            <a:r>
              <a:rPr lang="ru-RU" sz="2400" b="1" dirty="0">
                <a:latin typeface="Myriad Pro"/>
              </a:rPr>
              <a:t>со средней заработной платой в </a:t>
            </a:r>
            <a:r>
              <a:rPr lang="ru-RU" sz="2400" b="1" dirty="0" smtClean="0">
                <a:latin typeface="Myriad Pro"/>
              </a:rPr>
              <a:t>Москве</a:t>
            </a:r>
            <a:endParaRPr lang="en-US" sz="2400" b="1" dirty="0">
              <a:latin typeface="Myriad Pro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2601774"/>
              </p:ext>
            </p:extLst>
          </p:nvPr>
        </p:nvGraphicFramePr>
        <p:xfrm>
          <a:off x="0" y="1404936"/>
          <a:ext cx="9143999" cy="42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5648325"/>
            <a:ext cx="8229600" cy="708024"/>
          </a:xfrm>
        </p:spPr>
        <p:txBody>
          <a:bodyPr/>
          <a:lstStyle/>
          <a:p>
            <a:pPr marL="0" indent="0">
              <a:buNone/>
            </a:pPr>
            <a:r>
              <a:rPr lang="ru-RU" sz="1200" i="1" dirty="0" smtClean="0"/>
              <a:t>*К средней заработной плате по кругу средних и крупных предприятий в Москве</a:t>
            </a:r>
          </a:p>
        </p:txBody>
      </p:sp>
    </p:spTree>
    <p:extLst>
      <p:ext uri="{BB962C8B-B14F-4D97-AF65-F5344CB8AC3E}">
        <p14:creationId xmlns:p14="http://schemas.microsoft.com/office/powerpoint/2010/main" xmlns="" val="5877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400" b="1" dirty="0" smtClean="0">
                <a:latin typeface="Myriad Pro"/>
              </a:rPr>
              <a:t>Доля расходов на покупку валюты в денежных доходах населения в 2008 и 2014 гг.</a:t>
            </a:r>
            <a:endParaRPr lang="en-US" sz="2000" b="1" dirty="0">
              <a:latin typeface="Myriad Pro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4827478"/>
              </p:ext>
            </p:extLst>
          </p:nvPr>
        </p:nvGraphicFramePr>
        <p:xfrm>
          <a:off x="66674" y="1409701"/>
          <a:ext cx="9001125" cy="425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75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400" b="1" dirty="0" smtClean="0">
                <a:latin typeface="Myriad Pro"/>
              </a:rPr>
              <a:t>Чистый спрос населения на наличную иностранную валюту, 2015/2014, 2014/2013 и 2009/2008 гг.</a:t>
            </a:r>
            <a:endParaRPr lang="en-US" sz="2000" b="1" dirty="0">
              <a:latin typeface="Myriad Pro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12053012"/>
              </p:ext>
            </p:extLst>
          </p:nvPr>
        </p:nvGraphicFramePr>
        <p:xfrm>
          <a:off x="533400" y="1485901"/>
          <a:ext cx="7915275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43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3112"/>
          </a:xfrm>
        </p:spPr>
        <p:txBody>
          <a:bodyPr/>
          <a:lstStyle/>
          <a:p>
            <a:r>
              <a:rPr lang="ru-RU" sz="2800" b="1" dirty="0" smtClean="0">
                <a:latin typeface="Myriad Pro"/>
              </a:rPr>
              <a:t>Динамика мировых цен на нефть</a:t>
            </a:r>
            <a:r>
              <a:rPr lang="en-US" sz="2800" b="1" dirty="0" smtClean="0">
                <a:latin typeface="Myriad Pro"/>
              </a:rPr>
              <a:t/>
            </a:r>
            <a:br>
              <a:rPr lang="en-US" sz="2800" b="1" dirty="0" smtClean="0">
                <a:latin typeface="Myriad Pro"/>
              </a:rPr>
            </a:br>
            <a:r>
              <a:rPr lang="ru-RU" sz="2800" b="1" dirty="0" smtClean="0">
                <a:latin typeface="Myriad Pro"/>
              </a:rPr>
              <a:t>марок </a:t>
            </a:r>
            <a:r>
              <a:rPr lang="en-US" sz="2800" b="1" dirty="0" smtClean="0">
                <a:latin typeface="Myriad Pro"/>
              </a:rPr>
              <a:t>BRENT</a:t>
            </a:r>
            <a:r>
              <a:rPr lang="ru-RU" sz="2800" b="1" dirty="0" smtClean="0">
                <a:latin typeface="Myriad Pro"/>
              </a:rPr>
              <a:t> и </a:t>
            </a:r>
            <a:r>
              <a:rPr lang="en-US" sz="2800" b="1" dirty="0" smtClean="0">
                <a:latin typeface="Myriad Pro"/>
              </a:rPr>
              <a:t>Urals</a:t>
            </a:r>
            <a:endParaRPr lang="en-US" sz="2400" b="1" dirty="0">
              <a:latin typeface="Myriad Pro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0613678"/>
              </p:ext>
            </p:extLst>
          </p:nvPr>
        </p:nvGraphicFramePr>
        <p:xfrm>
          <a:off x="135549" y="1352550"/>
          <a:ext cx="8913201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223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436"/>
          </a:xfrm>
        </p:spPr>
        <p:txBody>
          <a:bodyPr/>
          <a:lstStyle/>
          <a:p>
            <a:r>
              <a:rPr lang="ru-RU" sz="3200" b="1" dirty="0">
                <a:latin typeface="Myriad Pro"/>
              </a:rPr>
              <a:t>Динамика ВВП и реальных доходов населения, 1992-2014 гг</a:t>
            </a:r>
            <a:r>
              <a:rPr lang="ru-RU" sz="3200" b="1" dirty="0" smtClean="0">
                <a:latin typeface="Myriad Pro"/>
              </a:rPr>
              <a:t>.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2</a:t>
            </a:fld>
            <a:endParaRPr lang="en-US" sz="1600"/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1716727"/>
              </p:ext>
            </p:extLst>
          </p:nvPr>
        </p:nvGraphicFramePr>
        <p:xfrm>
          <a:off x="0" y="1297516"/>
          <a:ext cx="9144000" cy="542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580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3</a:t>
            </a:fld>
            <a:endParaRPr lang="en-US" sz="1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9550" y="274639"/>
            <a:ext cx="8743949" cy="773112"/>
          </a:xfrm>
        </p:spPr>
        <p:txBody>
          <a:bodyPr/>
          <a:lstStyle/>
          <a:p>
            <a:r>
              <a:rPr lang="ru-RU" sz="2800" b="1" dirty="0">
                <a:latin typeface="Myriad Pro"/>
              </a:rPr>
              <a:t>Индекс социальных настроений (Левада-центр)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35034364"/>
              </p:ext>
            </p:extLst>
          </p:nvPr>
        </p:nvGraphicFramePr>
        <p:xfrm>
          <a:off x="0" y="1283493"/>
          <a:ext cx="9020176" cy="4307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5661819"/>
            <a:ext cx="8229600" cy="69453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Индекс социальных настроений населения в начале 2015 года опустился до уровня марта 2009 года.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9672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436"/>
          </a:xfrm>
        </p:spPr>
        <p:txBody>
          <a:bodyPr/>
          <a:lstStyle/>
          <a:p>
            <a:r>
              <a:rPr lang="ru-RU" sz="3600" b="1" dirty="0" smtClean="0">
                <a:latin typeface="Myriad Pro"/>
              </a:rPr>
              <a:t>Учет денежных доходов населения</a:t>
            </a:r>
            <a:endParaRPr lang="en-US" sz="3600" b="1" dirty="0">
              <a:latin typeface="Myriad Pro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idx="1"/>
          </p:nvPr>
        </p:nvSpPr>
        <p:spPr>
          <a:xfrm>
            <a:off x="352425" y="1209676"/>
            <a:ext cx="8582025" cy="2152649"/>
          </a:xfrm>
        </p:spPr>
        <p:txBody>
          <a:bodyPr/>
          <a:lstStyle/>
          <a:p>
            <a:r>
              <a:rPr lang="ru-RU" sz="2400" dirty="0" smtClean="0"/>
              <a:t>В июле 2014 г. Приказом Росстата утверждены новые методологические показатели по расчету показателей денежных доходов и расходов населения.</a:t>
            </a:r>
          </a:p>
          <a:p>
            <a:r>
              <a:rPr lang="ru-RU" sz="2400" dirty="0" smtClean="0"/>
              <a:t>Скорректированные по новой методике показатели за 2013 г. возросли на 2,7%:</a:t>
            </a:r>
            <a:endParaRPr lang="ru-RU" sz="24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60869351"/>
              </p:ext>
            </p:extLst>
          </p:nvPr>
        </p:nvGraphicFramePr>
        <p:xfrm>
          <a:off x="1190625" y="3334543"/>
          <a:ext cx="6534150" cy="302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588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5</a:t>
            </a:fld>
            <a:endParaRPr lang="en-US" sz="16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80975"/>
            <a:ext cx="8229600" cy="733425"/>
          </a:xfrm>
        </p:spPr>
        <p:txBody>
          <a:bodyPr/>
          <a:lstStyle/>
          <a:p>
            <a:r>
              <a:rPr lang="ru-RU" sz="2800" b="1" dirty="0">
                <a:latin typeface="Myriad Pro"/>
              </a:rPr>
              <a:t>ВВП, денежные доходы населения и индекс потребительских цен</a:t>
            </a:r>
            <a:r>
              <a:rPr lang="en-US" sz="2800" b="1" dirty="0">
                <a:latin typeface="Myriad Pro"/>
              </a:rPr>
              <a:t> </a:t>
            </a:r>
            <a:r>
              <a:rPr lang="ru-RU" sz="2800" b="1" dirty="0" smtClean="0">
                <a:latin typeface="Myriad Pro"/>
              </a:rPr>
              <a:t>(1)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934888"/>
              </p:ext>
            </p:extLst>
          </p:nvPr>
        </p:nvGraphicFramePr>
        <p:xfrm>
          <a:off x="76200" y="1066800"/>
          <a:ext cx="9001125" cy="5496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531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6</a:t>
            </a:fld>
            <a:endParaRPr lang="en-US" sz="16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00100"/>
          </a:xfrm>
        </p:spPr>
        <p:txBody>
          <a:bodyPr/>
          <a:lstStyle/>
          <a:p>
            <a:r>
              <a:rPr lang="ru-RU" sz="2800" b="1" dirty="0">
                <a:latin typeface="Myriad Pro"/>
              </a:rPr>
              <a:t>ВВП, денежные доходы населения и индекс потребительских цен</a:t>
            </a:r>
            <a:r>
              <a:rPr lang="en-US" sz="2800" b="1" dirty="0">
                <a:latin typeface="Myriad Pro"/>
              </a:rPr>
              <a:t> </a:t>
            </a:r>
            <a:r>
              <a:rPr lang="ru-RU" sz="2800" b="1" dirty="0" smtClean="0">
                <a:latin typeface="Myriad Pro"/>
              </a:rPr>
              <a:t>(2)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5661778"/>
              </p:ext>
            </p:extLst>
          </p:nvPr>
        </p:nvGraphicFramePr>
        <p:xfrm>
          <a:off x="66674" y="1047751"/>
          <a:ext cx="8991601" cy="5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973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76200"/>
            <a:ext cx="8229600" cy="87630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800" b="1" dirty="0" smtClean="0">
                <a:latin typeface="Myriad Pro"/>
              </a:rPr>
              <a:t>Динамика структуры денежных доходов населения, %, данные Росстата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9763884"/>
              </p:ext>
            </p:extLst>
          </p:nvPr>
        </p:nvGraphicFramePr>
        <p:xfrm>
          <a:off x="114299" y="1081087"/>
          <a:ext cx="8886825" cy="5386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бъект 3"/>
          <p:cNvSpPr txBox="1">
            <a:spLocks/>
          </p:cNvSpPr>
          <p:nvPr/>
        </p:nvSpPr>
        <p:spPr>
          <a:xfrm>
            <a:off x="333375" y="6467474"/>
            <a:ext cx="8353425" cy="3905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200" i="1" dirty="0" smtClean="0"/>
              <a:t>Источник: данные Росстата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xmlns="" val="5110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76200"/>
            <a:ext cx="8229600" cy="87630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800" b="1" dirty="0" smtClean="0">
                <a:latin typeface="Myriad Pro"/>
              </a:rPr>
              <a:t>Динамика структуры использования денежных доходов населения, %</a:t>
            </a:r>
            <a:endParaRPr lang="en-US" sz="2800" b="1" dirty="0">
              <a:latin typeface="Myriad Pro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44615479"/>
              </p:ext>
            </p:extLst>
          </p:nvPr>
        </p:nvGraphicFramePr>
        <p:xfrm>
          <a:off x="119062" y="1139824"/>
          <a:ext cx="8905875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3"/>
          <p:cNvSpPr txBox="1">
            <a:spLocks/>
          </p:cNvSpPr>
          <p:nvPr/>
        </p:nvSpPr>
        <p:spPr>
          <a:xfrm>
            <a:off x="333375" y="6467474"/>
            <a:ext cx="8353425" cy="3905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200" i="1" dirty="0" smtClean="0"/>
              <a:t>Источник: данные Росстата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xmlns="" val="8743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4877995"/>
              </p:ext>
            </p:extLst>
          </p:nvPr>
        </p:nvGraphicFramePr>
        <p:xfrm>
          <a:off x="133350" y="1060449"/>
          <a:ext cx="8867775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85725"/>
            <a:ext cx="8229600" cy="866776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800" b="1" dirty="0" smtClean="0">
                <a:latin typeface="Myriad Pro"/>
              </a:rPr>
              <a:t>Динамика структуры потребительских расходов, %</a:t>
            </a:r>
            <a:endParaRPr lang="en-US" sz="2800" b="1" dirty="0">
              <a:latin typeface="Myriad Pro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333375" y="6467474"/>
            <a:ext cx="8353425" cy="3905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200" i="1" dirty="0" smtClean="0"/>
              <a:t>Источник: данные Росстата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ru-RU" sz="1100" i="1" dirty="0"/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48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593</Words>
  <Application>Microsoft Office PowerPoint</Application>
  <PresentationFormat>Экран (4:3)</PresentationFormat>
  <Paragraphs>216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ДИНАМИКА ЭКОНОМИЧЕСКОГО ПОЛОЖЕНИЯ И СОЦИАЛЬНОГО НАСТРОЕНИЯ РОССИЙСКИХ ДОМОХОЗЯЙСТВ</vt:lpstr>
      <vt:lpstr>Динамика ВВП и реальных доходов населения, 1992-2014 гг.</vt:lpstr>
      <vt:lpstr>Индекс социальных настроений (Левада-центр)</vt:lpstr>
      <vt:lpstr>Учет денежных доходов населения</vt:lpstr>
      <vt:lpstr>ВВП, денежные доходы населения и индекс потребительских цен (1)</vt:lpstr>
      <vt:lpstr>ВВП, денежные доходы населения и индекс потребительских цен (2)</vt:lpstr>
      <vt:lpstr>Слайд 7</vt:lpstr>
      <vt:lpstr>Слайд 8</vt:lpstr>
      <vt:lpstr>Слайд 9</vt:lpstr>
      <vt:lpstr>Слайд 10</vt:lpstr>
      <vt:lpstr>Слайд 11</vt:lpstr>
      <vt:lpstr>Рост реальных заработных плат отдельных категорий работников в 2012-2014 гг.</vt:lpstr>
      <vt:lpstr>Рост реальных заработных плат отдельных категорий работников в 2012-2014 гг.</vt:lpstr>
      <vt:lpstr>Соотношение заработных плат федеральных государственных служащих со средней заработной платой в стране</vt:lpstr>
      <vt:lpstr>Соотношение заработных плат федеральных государственных служащих со средней заработной платой в Москве</vt:lpstr>
      <vt:lpstr>Доля расходов на покупку валюты в денежных доходах населения в 2008 и 2014 гг.</vt:lpstr>
      <vt:lpstr>Чистый спрос населения на наличную иностранную валюту, 2015/2014, 2014/2013 и 2009/2008 гг.</vt:lpstr>
      <vt:lpstr>Динамика мировых цен на нефть марок BRENT и Urals</vt:lpstr>
      <vt:lpstr>Слайд 19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e.shepeleva</cp:lastModifiedBy>
  <cp:revision>208</cp:revision>
  <cp:lastPrinted>2015-03-26T13:48:06Z</cp:lastPrinted>
  <dcterms:created xsi:type="dcterms:W3CDTF">2010-09-30T06:45:29Z</dcterms:created>
  <dcterms:modified xsi:type="dcterms:W3CDTF">2015-04-09T09:23:32Z</dcterms:modified>
</cp:coreProperties>
</file>