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5" r:id="rId4"/>
    <p:sldId id="258" r:id="rId5"/>
    <p:sldId id="276" r:id="rId6"/>
    <p:sldId id="259" r:id="rId7"/>
    <p:sldId id="277" r:id="rId8"/>
    <p:sldId id="260" r:id="rId9"/>
    <p:sldId id="261" r:id="rId10"/>
    <p:sldId id="262" r:id="rId11"/>
    <p:sldId id="278" r:id="rId12"/>
    <p:sldId id="272" r:id="rId13"/>
    <p:sldId id="274" r:id="rId14"/>
    <p:sldId id="26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BD861-27EB-44FE-90E2-A4811B4541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B4346-31F5-4646-944C-5EB0E72118D0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Изучение состояния рынка ипотечного кредитования в России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074392-047F-4D3E-8696-07A2A6CAE439}" type="parTrans" cxnId="{9571C23B-CC9C-451F-B478-C16109FD50A9}">
      <dgm:prSet/>
      <dgm:spPr/>
      <dgm:t>
        <a:bodyPr/>
        <a:lstStyle/>
        <a:p>
          <a:endParaRPr lang="ru-RU"/>
        </a:p>
      </dgm:t>
    </dgm:pt>
    <dgm:pt modelId="{07B52426-3160-4627-973B-F568DC6D749A}" type="sibTrans" cxnId="{9571C23B-CC9C-451F-B478-C16109FD50A9}">
      <dgm:prSet/>
      <dgm:spPr/>
      <dgm:t>
        <a:bodyPr/>
        <a:lstStyle/>
        <a:p>
          <a:endParaRPr lang="ru-RU"/>
        </a:p>
      </dgm:t>
    </dgm:pt>
    <dgm:pt modelId="{48B58938-90BE-4E3C-97B4-B87F556CD669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Выявление значимых социально-экономических факторов, оказывающих влияние на объемы выданных ипотечных жилищных кредитов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E27A9-FFB4-436C-B615-F96F50DD581F}" type="parTrans" cxnId="{89C143BF-3B74-43D2-BE1B-4B4C7F24A06B}">
      <dgm:prSet/>
      <dgm:spPr/>
      <dgm:t>
        <a:bodyPr/>
        <a:lstStyle/>
        <a:p>
          <a:endParaRPr lang="ru-RU"/>
        </a:p>
      </dgm:t>
    </dgm:pt>
    <dgm:pt modelId="{8AD4E1D2-0C22-4F1B-9AAE-B5A15F31B66D}" type="sibTrans" cxnId="{89C143BF-3B74-43D2-BE1B-4B4C7F24A06B}">
      <dgm:prSet/>
      <dgm:spPr/>
      <dgm:t>
        <a:bodyPr/>
        <a:lstStyle/>
        <a:p>
          <a:endParaRPr lang="ru-RU"/>
        </a:p>
      </dgm:t>
    </dgm:pt>
    <dgm:pt modelId="{AC523152-250E-44A7-BDBF-F1EA3B7E829D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Учет пространственной принадлежности наблюдений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4E89C-FA53-4913-8F34-6DEAD9EAF3BD}" type="parTrans" cxnId="{2EB2855B-E988-425B-A1B7-A3E67A201771}">
      <dgm:prSet/>
      <dgm:spPr/>
      <dgm:t>
        <a:bodyPr/>
        <a:lstStyle/>
        <a:p>
          <a:endParaRPr lang="ru-RU"/>
        </a:p>
      </dgm:t>
    </dgm:pt>
    <dgm:pt modelId="{D5A86012-872D-4D7E-B991-E5F853D6747D}" type="sibTrans" cxnId="{2EB2855B-E988-425B-A1B7-A3E67A201771}">
      <dgm:prSet/>
      <dgm:spPr/>
      <dgm:t>
        <a:bodyPr/>
        <a:lstStyle/>
        <a:p>
          <a:endParaRPr lang="ru-RU"/>
        </a:p>
      </dgm:t>
    </dgm:pt>
    <dgm:pt modelId="{368A8154-FD5E-452C-8685-B5DC59F7908D}" type="pres">
      <dgm:prSet presAssocID="{AE3BD861-27EB-44FE-90E2-A4811B454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529654-441D-425F-AEC2-DE43B0C62E9A}" type="pres">
      <dgm:prSet presAssocID="{D0BB4346-31F5-4646-944C-5EB0E72118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9E656-BE8B-4713-AA6F-DD0D29DAA606}" type="pres">
      <dgm:prSet presAssocID="{07B52426-3160-4627-973B-F568DC6D749A}" presName="spacer" presStyleCnt="0"/>
      <dgm:spPr/>
    </dgm:pt>
    <dgm:pt modelId="{4DADB6DB-E1E9-4CBD-AABE-B5275EF63B4D}" type="pres">
      <dgm:prSet presAssocID="{48B58938-90BE-4E3C-97B4-B87F556CD6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FF0F4-7392-422C-B6CA-0E572DD72761}" type="pres">
      <dgm:prSet presAssocID="{8AD4E1D2-0C22-4F1B-9AAE-B5A15F31B66D}" presName="spacer" presStyleCnt="0"/>
      <dgm:spPr/>
    </dgm:pt>
    <dgm:pt modelId="{72C55BE9-A8A2-45DD-B1A8-2C871B143C83}" type="pres">
      <dgm:prSet presAssocID="{AC523152-250E-44A7-BDBF-F1EA3B7E82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1C23B-CC9C-451F-B478-C16109FD50A9}" srcId="{AE3BD861-27EB-44FE-90E2-A4811B454133}" destId="{D0BB4346-31F5-4646-944C-5EB0E72118D0}" srcOrd="0" destOrd="0" parTransId="{8B074392-047F-4D3E-8696-07A2A6CAE439}" sibTransId="{07B52426-3160-4627-973B-F568DC6D749A}"/>
    <dgm:cxn modelId="{9C92A9B2-A12C-4173-B447-84138BBBFD45}" type="presOf" srcId="{AC523152-250E-44A7-BDBF-F1EA3B7E829D}" destId="{72C55BE9-A8A2-45DD-B1A8-2C871B143C83}" srcOrd="0" destOrd="0" presId="urn:microsoft.com/office/officeart/2005/8/layout/vList2"/>
    <dgm:cxn modelId="{CB37CEAA-9DF9-458C-ACEA-73E811CF9F99}" type="presOf" srcId="{D0BB4346-31F5-4646-944C-5EB0E72118D0}" destId="{3A529654-441D-425F-AEC2-DE43B0C62E9A}" srcOrd="0" destOrd="0" presId="urn:microsoft.com/office/officeart/2005/8/layout/vList2"/>
    <dgm:cxn modelId="{89C143BF-3B74-43D2-BE1B-4B4C7F24A06B}" srcId="{AE3BD861-27EB-44FE-90E2-A4811B454133}" destId="{48B58938-90BE-4E3C-97B4-B87F556CD669}" srcOrd="1" destOrd="0" parTransId="{A41E27A9-FFB4-436C-B615-F96F50DD581F}" sibTransId="{8AD4E1D2-0C22-4F1B-9AAE-B5A15F31B66D}"/>
    <dgm:cxn modelId="{71DAB867-2C5E-486F-BAF7-0A1A938EAC7F}" type="presOf" srcId="{48B58938-90BE-4E3C-97B4-B87F556CD669}" destId="{4DADB6DB-E1E9-4CBD-AABE-B5275EF63B4D}" srcOrd="0" destOrd="0" presId="urn:microsoft.com/office/officeart/2005/8/layout/vList2"/>
    <dgm:cxn modelId="{BB40DA4F-34F9-4161-852D-B70DFFBE28FC}" type="presOf" srcId="{AE3BD861-27EB-44FE-90E2-A4811B454133}" destId="{368A8154-FD5E-452C-8685-B5DC59F7908D}" srcOrd="0" destOrd="0" presId="urn:microsoft.com/office/officeart/2005/8/layout/vList2"/>
    <dgm:cxn modelId="{2EB2855B-E988-425B-A1B7-A3E67A201771}" srcId="{AE3BD861-27EB-44FE-90E2-A4811B454133}" destId="{AC523152-250E-44A7-BDBF-F1EA3B7E829D}" srcOrd="2" destOrd="0" parTransId="{70F4E89C-FA53-4913-8F34-6DEAD9EAF3BD}" sibTransId="{D5A86012-872D-4D7E-B991-E5F853D6747D}"/>
    <dgm:cxn modelId="{9253E532-B204-46CE-B2F2-2C06A0C74764}" type="presParOf" srcId="{368A8154-FD5E-452C-8685-B5DC59F7908D}" destId="{3A529654-441D-425F-AEC2-DE43B0C62E9A}" srcOrd="0" destOrd="0" presId="urn:microsoft.com/office/officeart/2005/8/layout/vList2"/>
    <dgm:cxn modelId="{932F52FE-4853-40EC-B563-A9D40BEB9C12}" type="presParOf" srcId="{368A8154-FD5E-452C-8685-B5DC59F7908D}" destId="{F829E656-BE8B-4713-AA6F-DD0D29DAA606}" srcOrd="1" destOrd="0" presId="urn:microsoft.com/office/officeart/2005/8/layout/vList2"/>
    <dgm:cxn modelId="{DBFDF52E-82E3-4AEA-9F62-3DEDBF79DEE1}" type="presParOf" srcId="{368A8154-FD5E-452C-8685-B5DC59F7908D}" destId="{4DADB6DB-E1E9-4CBD-AABE-B5275EF63B4D}" srcOrd="2" destOrd="0" presId="urn:microsoft.com/office/officeart/2005/8/layout/vList2"/>
    <dgm:cxn modelId="{AE3AFE26-3FBB-4291-A244-CC40EA9801E2}" type="presParOf" srcId="{368A8154-FD5E-452C-8685-B5DC59F7908D}" destId="{0F9FF0F4-7392-422C-B6CA-0E572DD72761}" srcOrd="3" destOrd="0" presId="urn:microsoft.com/office/officeart/2005/8/layout/vList2"/>
    <dgm:cxn modelId="{1B460556-3707-448D-A271-0E6D8E6F943A}" type="presParOf" srcId="{368A8154-FD5E-452C-8685-B5DC59F7908D}" destId="{72C55BE9-A8A2-45DD-B1A8-2C871B143C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9E8FB9-A4BE-4ACF-A163-C4F359175A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5C1F32-7FB9-40BB-A4A6-F3F95F761D1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Цель - анализ потенциала участия российских домашних хозяйств в ипотечном кредитовании на основе данных обследования КОУЖ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76B715D-2F19-4886-BA1D-B8C80723D081}" type="parTrans" cxnId="{B95C511D-FE4F-4409-9885-405BC58E0E4C}">
      <dgm:prSet/>
      <dgm:spPr/>
      <dgm:t>
        <a:bodyPr/>
        <a:lstStyle/>
        <a:p>
          <a:endParaRPr lang="ru-RU"/>
        </a:p>
      </dgm:t>
    </dgm:pt>
    <dgm:pt modelId="{98C84085-8869-41E4-9746-410488B91E70}" type="sibTrans" cxnId="{B95C511D-FE4F-4409-9885-405BC58E0E4C}">
      <dgm:prSet/>
      <dgm:spPr/>
      <dgm:t>
        <a:bodyPr/>
        <a:lstStyle/>
        <a:p>
          <a:endParaRPr lang="ru-RU"/>
        </a:p>
      </dgm:t>
    </dgm:pt>
    <dgm:pt modelId="{8063EFC2-5370-455B-8074-ABB034922D7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Индексный метод: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1) Признаки потенциала домашнего хозяйства распределяются по трем группам (доменам)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2) На основе трех компонент вычисляется итоговый индекс потенциала участия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847C42E-FAB6-4681-A1B3-754EA1A8AA95}" type="parTrans" cxnId="{A66D76FD-B1D3-4333-8632-866322235C75}">
      <dgm:prSet/>
      <dgm:spPr/>
      <dgm:t>
        <a:bodyPr/>
        <a:lstStyle/>
        <a:p>
          <a:endParaRPr lang="ru-RU"/>
        </a:p>
      </dgm:t>
    </dgm:pt>
    <dgm:pt modelId="{EAEA7FBF-4799-48AD-AA57-A01F86664047}" type="sibTrans" cxnId="{A66D76FD-B1D3-4333-8632-866322235C75}">
      <dgm:prSet/>
      <dgm:spPr/>
      <dgm:t>
        <a:bodyPr/>
        <a:lstStyle/>
        <a:p>
          <a:endParaRPr lang="ru-RU"/>
        </a:p>
      </dgm:t>
    </dgm:pt>
    <dgm:pt modelId="{7857E76E-2C3C-459F-A119-3186C8B829C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Задачи:</a:t>
          </a:r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1) Оценка потребности в улучшении жилищных условий</a:t>
          </a:r>
          <a:r>
            <a:rPr lang="en-US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и намерений домохозяйств</a:t>
          </a:r>
        </a:p>
        <a:p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2) Оценка доходных возможностей домохозяйств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5006A8C-D63C-42BD-8431-1FF6425C5D24}" type="sibTrans" cxnId="{F2C988C9-6EFF-49DA-B094-7E51628246EC}">
      <dgm:prSet/>
      <dgm:spPr/>
      <dgm:t>
        <a:bodyPr/>
        <a:lstStyle/>
        <a:p>
          <a:endParaRPr lang="ru-RU"/>
        </a:p>
      </dgm:t>
    </dgm:pt>
    <dgm:pt modelId="{F98FFC09-2267-4728-8E5A-1C33C2D8A689}" type="parTrans" cxnId="{F2C988C9-6EFF-49DA-B094-7E51628246EC}">
      <dgm:prSet/>
      <dgm:spPr/>
      <dgm:t>
        <a:bodyPr/>
        <a:lstStyle/>
        <a:p>
          <a:endParaRPr lang="ru-RU"/>
        </a:p>
      </dgm:t>
    </dgm:pt>
    <dgm:pt modelId="{BF8960B6-170F-405C-B58A-8ED1CD3A95AC}" type="pres">
      <dgm:prSet presAssocID="{839E8FB9-A4BE-4ACF-A163-C4F359175A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7A366B-8EDB-4FAE-AEA4-C16702A7428C}" type="pres">
      <dgm:prSet presAssocID="{9B5C1F32-7FB9-40BB-A4A6-F3F95F761D1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64DF6-8B81-4476-BEC2-D339F5B551DF}" type="pres">
      <dgm:prSet presAssocID="{98C84085-8869-41E4-9746-410488B91E70}" presName="spacer" presStyleCnt="0"/>
      <dgm:spPr/>
    </dgm:pt>
    <dgm:pt modelId="{A68D438E-443F-45EE-A725-660DBF1DA9BC}" type="pres">
      <dgm:prSet presAssocID="{7857E76E-2C3C-459F-A119-3186C8B829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132D9-E9C8-4921-B1C5-F234A67B05CA}" type="pres">
      <dgm:prSet presAssocID="{65006A8C-D63C-42BD-8431-1FF6425C5D24}" presName="spacer" presStyleCnt="0"/>
      <dgm:spPr/>
    </dgm:pt>
    <dgm:pt modelId="{DD2D95E0-1F43-4BD4-B7A2-FEC821A6863C}" type="pres">
      <dgm:prSet presAssocID="{8063EFC2-5370-455B-8074-ABB034922D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5C511D-FE4F-4409-9885-405BC58E0E4C}" srcId="{839E8FB9-A4BE-4ACF-A163-C4F359175A84}" destId="{9B5C1F32-7FB9-40BB-A4A6-F3F95F761D15}" srcOrd="0" destOrd="0" parTransId="{176B715D-2F19-4886-BA1D-B8C80723D081}" sibTransId="{98C84085-8869-41E4-9746-410488B91E70}"/>
    <dgm:cxn modelId="{B1859F0C-96A8-46F0-88BB-674439761957}" type="presOf" srcId="{8063EFC2-5370-455B-8074-ABB034922D79}" destId="{DD2D95E0-1F43-4BD4-B7A2-FEC821A6863C}" srcOrd="0" destOrd="0" presId="urn:microsoft.com/office/officeart/2005/8/layout/vList2"/>
    <dgm:cxn modelId="{84160332-834E-40DF-95F2-76920DB153DB}" type="presOf" srcId="{9B5C1F32-7FB9-40BB-A4A6-F3F95F761D15}" destId="{6E7A366B-8EDB-4FAE-AEA4-C16702A7428C}" srcOrd="0" destOrd="0" presId="urn:microsoft.com/office/officeart/2005/8/layout/vList2"/>
    <dgm:cxn modelId="{F2C988C9-6EFF-49DA-B094-7E51628246EC}" srcId="{839E8FB9-A4BE-4ACF-A163-C4F359175A84}" destId="{7857E76E-2C3C-459F-A119-3186C8B829CD}" srcOrd="1" destOrd="0" parTransId="{F98FFC09-2267-4728-8E5A-1C33C2D8A689}" sibTransId="{65006A8C-D63C-42BD-8431-1FF6425C5D24}"/>
    <dgm:cxn modelId="{9C596B3B-5373-4BB2-A464-F01470986A36}" type="presOf" srcId="{7857E76E-2C3C-459F-A119-3186C8B829CD}" destId="{A68D438E-443F-45EE-A725-660DBF1DA9BC}" srcOrd="0" destOrd="0" presId="urn:microsoft.com/office/officeart/2005/8/layout/vList2"/>
    <dgm:cxn modelId="{A71A3427-635E-418F-A450-A90690EF5F84}" type="presOf" srcId="{839E8FB9-A4BE-4ACF-A163-C4F359175A84}" destId="{BF8960B6-170F-405C-B58A-8ED1CD3A95AC}" srcOrd="0" destOrd="0" presId="urn:microsoft.com/office/officeart/2005/8/layout/vList2"/>
    <dgm:cxn modelId="{A66D76FD-B1D3-4333-8632-866322235C75}" srcId="{839E8FB9-A4BE-4ACF-A163-C4F359175A84}" destId="{8063EFC2-5370-455B-8074-ABB034922D79}" srcOrd="2" destOrd="0" parTransId="{F847C42E-FAB6-4681-A1B3-754EA1A8AA95}" sibTransId="{EAEA7FBF-4799-48AD-AA57-A01F86664047}"/>
    <dgm:cxn modelId="{06308E95-5C95-4288-8555-5E10A8E462FB}" type="presParOf" srcId="{BF8960B6-170F-405C-B58A-8ED1CD3A95AC}" destId="{6E7A366B-8EDB-4FAE-AEA4-C16702A7428C}" srcOrd="0" destOrd="0" presId="urn:microsoft.com/office/officeart/2005/8/layout/vList2"/>
    <dgm:cxn modelId="{D8FB64A1-2AFF-411D-98A1-E8AD8466A91F}" type="presParOf" srcId="{BF8960B6-170F-405C-B58A-8ED1CD3A95AC}" destId="{E0164DF6-8B81-4476-BEC2-D339F5B551DF}" srcOrd="1" destOrd="0" presId="urn:microsoft.com/office/officeart/2005/8/layout/vList2"/>
    <dgm:cxn modelId="{301ED124-492E-469D-9515-96DE2D48A6A2}" type="presParOf" srcId="{BF8960B6-170F-405C-B58A-8ED1CD3A95AC}" destId="{A68D438E-443F-45EE-A725-660DBF1DA9BC}" srcOrd="2" destOrd="0" presId="urn:microsoft.com/office/officeart/2005/8/layout/vList2"/>
    <dgm:cxn modelId="{0A4F30F3-786B-41E0-A630-704D8E82ECC8}" type="presParOf" srcId="{BF8960B6-170F-405C-B58A-8ED1CD3A95AC}" destId="{19B132D9-E9C8-4921-B1C5-F234A67B05CA}" srcOrd="3" destOrd="0" presId="urn:microsoft.com/office/officeart/2005/8/layout/vList2"/>
    <dgm:cxn modelId="{26CD16D2-CB60-426B-B073-E6C805DC6DDD}" type="presParOf" srcId="{BF8960B6-170F-405C-B58A-8ED1CD3A95AC}" destId="{DD2D95E0-1F43-4BD4-B7A2-FEC821A686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4547B6-354A-44F4-B5AA-6F9C0138EE51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D99DD4-C9E1-4DBD-8702-FC789903A7B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Деление признаков на три домена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90AA64C-4141-47F2-A810-3D8DC7F1FF34}" type="parTrans" cxnId="{0FC9945D-6FAC-4D72-9B80-4B60503A5267}">
      <dgm:prSet/>
      <dgm:spPr/>
      <dgm:t>
        <a:bodyPr/>
        <a:lstStyle/>
        <a:p>
          <a:endParaRPr lang="ru-RU"/>
        </a:p>
      </dgm:t>
    </dgm:pt>
    <dgm:pt modelId="{E37FE81C-E673-44C4-9BCE-9A7F4E50EA65}" type="sibTrans" cxnId="{0FC9945D-6FAC-4D72-9B80-4B60503A5267}">
      <dgm:prSet/>
      <dgm:spPr/>
      <dgm:t>
        <a:bodyPr/>
        <a:lstStyle/>
        <a:p>
          <a:endParaRPr lang="ru-RU"/>
        </a:p>
      </dgm:t>
    </dgm:pt>
    <dgm:pt modelId="{671A53F3-4BA9-4853-9725-BCFD97EDACA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Согласованность набора факторов в каждом домене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F846B3A-9F47-49E9-B289-B3D9322C68F1}" type="parTrans" cxnId="{6C65217D-2B21-4B78-B35E-907EBE3089ED}">
      <dgm:prSet/>
      <dgm:spPr/>
      <dgm:t>
        <a:bodyPr/>
        <a:lstStyle/>
        <a:p>
          <a:endParaRPr lang="ru-RU"/>
        </a:p>
      </dgm:t>
    </dgm:pt>
    <dgm:pt modelId="{BEB55559-079B-42A5-9DC7-AA9ABC05D371}" type="sibTrans" cxnId="{6C65217D-2B21-4B78-B35E-907EBE3089ED}">
      <dgm:prSet/>
      <dgm:spPr/>
      <dgm:t>
        <a:bodyPr/>
        <a:lstStyle/>
        <a:p>
          <a:endParaRPr lang="ru-RU"/>
        </a:p>
      </dgm:t>
    </dgm:pt>
    <dgm:pt modelId="{0259F7E2-93EF-4BFF-9721-17FCF2E0857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Вычисление вклада компонент (метод главных компонент)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EB79DEE-0A53-46C2-82BB-BAA7A6B221A8}" type="parTrans" cxnId="{CBE9A6B8-1A51-46A7-B116-7B78B4CB9EF5}">
      <dgm:prSet/>
      <dgm:spPr/>
      <dgm:t>
        <a:bodyPr/>
        <a:lstStyle/>
        <a:p>
          <a:endParaRPr lang="ru-RU"/>
        </a:p>
      </dgm:t>
    </dgm:pt>
    <dgm:pt modelId="{D40AF85D-D313-470D-B21F-1181C41EA137}" type="sibTrans" cxnId="{CBE9A6B8-1A51-46A7-B116-7B78B4CB9EF5}">
      <dgm:prSet/>
      <dgm:spPr/>
      <dgm:t>
        <a:bodyPr/>
        <a:lstStyle/>
        <a:p>
          <a:endParaRPr lang="ru-RU"/>
        </a:p>
      </dgm:t>
    </dgm:pt>
    <dgm:pt modelId="{DCB61AE7-D8A4-4D9E-BEBF-7C951C08575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Нормированная взвешенная сумма – вычисление частных индексов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17E01F6-F80E-41F5-938E-E1922E2B2E8E}" type="parTrans" cxnId="{B3B62BF8-8243-4466-93B8-2DA694DE7C33}">
      <dgm:prSet/>
      <dgm:spPr/>
      <dgm:t>
        <a:bodyPr/>
        <a:lstStyle/>
        <a:p>
          <a:endParaRPr lang="ru-RU"/>
        </a:p>
      </dgm:t>
    </dgm:pt>
    <dgm:pt modelId="{EE5D7E7B-85A6-4EDC-B5FC-FCB82F97AE60}" type="sibTrans" cxnId="{B3B62BF8-8243-4466-93B8-2DA694DE7C33}">
      <dgm:prSet/>
      <dgm:spPr/>
      <dgm:t>
        <a:bodyPr/>
        <a:lstStyle/>
        <a:p>
          <a:endParaRPr lang="ru-RU"/>
        </a:p>
      </dgm:t>
    </dgm:pt>
    <dgm:pt modelId="{E626F103-B0CB-443E-BB43-75A7EDE1E3E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Итоговый индекс потенциала участия в ипотечном кредитовании как среднее частных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F7A5987-A8A3-4E67-AAFE-65E4806ADAD6}" type="parTrans" cxnId="{70808A4A-4C2E-408A-AED8-02CC4EFFA4E9}">
      <dgm:prSet/>
      <dgm:spPr/>
      <dgm:t>
        <a:bodyPr/>
        <a:lstStyle/>
        <a:p>
          <a:endParaRPr lang="ru-RU"/>
        </a:p>
      </dgm:t>
    </dgm:pt>
    <dgm:pt modelId="{30692A27-4B8B-416A-94EB-655598E757F8}" type="sibTrans" cxnId="{70808A4A-4C2E-408A-AED8-02CC4EFFA4E9}">
      <dgm:prSet/>
      <dgm:spPr/>
      <dgm:t>
        <a:bodyPr/>
        <a:lstStyle/>
        <a:p>
          <a:endParaRPr lang="ru-RU"/>
        </a:p>
      </dgm:t>
    </dgm:pt>
    <dgm:pt modelId="{572A7689-5A40-4F09-94C1-EEB5ECC489E2}" type="pres">
      <dgm:prSet presAssocID="{C94547B6-354A-44F4-B5AA-6F9C0138EE5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B2845-6AB7-4A90-94C9-19A4A08952C6}" type="pres">
      <dgm:prSet presAssocID="{C94547B6-354A-44F4-B5AA-6F9C0138EE51}" presName="dummyMaxCanvas" presStyleCnt="0">
        <dgm:presLayoutVars/>
      </dgm:prSet>
      <dgm:spPr/>
    </dgm:pt>
    <dgm:pt modelId="{84B5F05D-20FA-4BA4-9A6F-C80FB3DF9707}" type="pres">
      <dgm:prSet presAssocID="{C94547B6-354A-44F4-B5AA-6F9C0138EE5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D8647-926D-484C-BE63-1D218BD0801A}" type="pres">
      <dgm:prSet presAssocID="{C94547B6-354A-44F4-B5AA-6F9C0138EE5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1C635-4E7D-443D-91B4-E39A33B56139}" type="pres">
      <dgm:prSet presAssocID="{C94547B6-354A-44F4-B5AA-6F9C0138EE5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5798A-4AD6-4DCB-B25A-8FBE349CB3AA}" type="pres">
      <dgm:prSet presAssocID="{C94547B6-354A-44F4-B5AA-6F9C0138EE5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AA599-1175-4207-8ECD-4C8929125AB6}" type="pres">
      <dgm:prSet presAssocID="{C94547B6-354A-44F4-B5AA-6F9C0138EE5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971A5-B943-499E-9253-7517FA531601}" type="pres">
      <dgm:prSet presAssocID="{C94547B6-354A-44F4-B5AA-6F9C0138EE5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6511-A610-462F-9E68-F1795F34C847}" type="pres">
      <dgm:prSet presAssocID="{C94547B6-354A-44F4-B5AA-6F9C0138EE5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1E1EA-1AE2-42E6-A39E-D30B54F836AC}" type="pres">
      <dgm:prSet presAssocID="{C94547B6-354A-44F4-B5AA-6F9C0138EE5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7C543-F277-490F-B663-8D4BD2CA324F}" type="pres">
      <dgm:prSet presAssocID="{C94547B6-354A-44F4-B5AA-6F9C0138EE5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A078C-C36E-4087-8A6C-EB569C45F03B}" type="pres">
      <dgm:prSet presAssocID="{C94547B6-354A-44F4-B5AA-6F9C0138EE5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BA1C1-194B-452E-B56D-9950805E8E77}" type="pres">
      <dgm:prSet presAssocID="{C94547B6-354A-44F4-B5AA-6F9C0138EE5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302BE-669D-4CE3-AB85-4CECB3C0414B}" type="pres">
      <dgm:prSet presAssocID="{C94547B6-354A-44F4-B5AA-6F9C0138EE5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47847-C8BF-481C-BA99-257CABD0EE63}" type="pres">
      <dgm:prSet presAssocID="{C94547B6-354A-44F4-B5AA-6F9C0138EE5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A8A7D-41A6-4FEA-A79D-5D9F17FADE54}" type="pres">
      <dgm:prSet presAssocID="{C94547B6-354A-44F4-B5AA-6F9C0138EE5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87AD5-8540-48C0-9657-3F0D9BCA240B}" type="presOf" srcId="{671A53F3-4BA9-4853-9725-BCFD97EDACA9}" destId="{F84BA1C1-194B-452E-B56D-9950805E8E77}" srcOrd="1" destOrd="0" presId="urn:microsoft.com/office/officeart/2005/8/layout/vProcess5"/>
    <dgm:cxn modelId="{C121183B-7903-4A3B-85D3-47BD9A291E21}" type="presOf" srcId="{E626F103-B0CB-443E-BB43-75A7EDE1E3E0}" destId="{4CDAA599-1175-4207-8ECD-4C8929125AB6}" srcOrd="0" destOrd="0" presId="urn:microsoft.com/office/officeart/2005/8/layout/vProcess5"/>
    <dgm:cxn modelId="{9F33EBE3-0F3C-4C8A-9F9A-01F09B4D3E7B}" type="presOf" srcId="{671A53F3-4BA9-4853-9725-BCFD97EDACA9}" destId="{BF7D8647-926D-484C-BE63-1D218BD0801A}" srcOrd="0" destOrd="0" presId="urn:microsoft.com/office/officeart/2005/8/layout/vProcess5"/>
    <dgm:cxn modelId="{B3B62BF8-8243-4466-93B8-2DA694DE7C33}" srcId="{C94547B6-354A-44F4-B5AA-6F9C0138EE51}" destId="{DCB61AE7-D8A4-4D9E-BEBF-7C951C085751}" srcOrd="3" destOrd="0" parTransId="{217E01F6-F80E-41F5-938E-E1922E2B2E8E}" sibTransId="{EE5D7E7B-85A6-4EDC-B5FC-FCB82F97AE60}"/>
    <dgm:cxn modelId="{70808A4A-4C2E-408A-AED8-02CC4EFFA4E9}" srcId="{C94547B6-354A-44F4-B5AA-6F9C0138EE51}" destId="{E626F103-B0CB-443E-BB43-75A7EDE1E3E0}" srcOrd="4" destOrd="0" parTransId="{FF7A5987-A8A3-4E67-AAFE-65E4806ADAD6}" sibTransId="{30692A27-4B8B-416A-94EB-655598E757F8}"/>
    <dgm:cxn modelId="{D98B6D7F-19EA-4D0A-A68A-178AD362E622}" type="presOf" srcId="{DCB61AE7-D8A4-4D9E-BEBF-7C951C085751}" destId="{B5C5798A-4AD6-4DCB-B25A-8FBE349CB3AA}" srcOrd="0" destOrd="0" presId="urn:microsoft.com/office/officeart/2005/8/layout/vProcess5"/>
    <dgm:cxn modelId="{DFBD3FD1-7E3E-4876-9C72-AA0108CB7CF7}" type="presOf" srcId="{D40AF85D-D313-470D-B21F-1181C41EA137}" destId="{42E1E1EA-1AE2-42E6-A39E-D30B54F836AC}" srcOrd="0" destOrd="0" presId="urn:microsoft.com/office/officeart/2005/8/layout/vProcess5"/>
    <dgm:cxn modelId="{0FC9945D-6FAC-4D72-9B80-4B60503A5267}" srcId="{C94547B6-354A-44F4-B5AA-6F9C0138EE51}" destId="{8AD99DD4-C9E1-4DBD-8702-FC789903A7B9}" srcOrd="0" destOrd="0" parTransId="{B90AA64C-4141-47F2-A810-3D8DC7F1FF34}" sibTransId="{E37FE81C-E673-44C4-9BCE-9A7F4E50EA65}"/>
    <dgm:cxn modelId="{CBE9A6B8-1A51-46A7-B116-7B78B4CB9EF5}" srcId="{C94547B6-354A-44F4-B5AA-6F9C0138EE51}" destId="{0259F7E2-93EF-4BFF-9721-17FCF2E08572}" srcOrd="2" destOrd="0" parTransId="{3EB79DEE-0A53-46C2-82BB-BAA7A6B221A8}" sibTransId="{D40AF85D-D313-470D-B21F-1181C41EA137}"/>
    <dgm:cxn modelId="{5D729DA0-58A6-4643-B6C9-EEB596722AAD}" type="presOf" srcId="{8AD99DD4-C9E1-4DBD-8702-FC789903A7B9}" destId="{25CA078C-C36E-4087-8A6C-EB569C45F03B}" srcOrd="1" destOrd="0" presId="urn:microsoft.com/office/officeart/2005/8/layout/vProcess5"/>
    <dgm:cxn modelId="{6C65217D-2B21-4B78-B35E-907EBE3089ED}" srcId="{C94547B6-354A-44F4-B5AA-6F9C0138EE51}" destId="{671A53F3-4BA9-4853-9725-BCFD97EDACA9}" srcOrd="1" destOrd="0" parTransId="{CF846B3A-9F47-49E9-B289-B3D9322C68F1}" sibTransId="{BEB55559-079B-42A5-9DC7-AA9ABC05D371}"/>
    <dgm:cxn modelId="{F36188F9-6E60-4979-BA3E-6111CA98F7AA}" type="presOf" srcId="{EE5D7E7B-85A6-4EDC-B5FC-FCB82F97AE60}" destId="{B2B7C543-F277-490F-B663-8D4BD2CA324F}" srcOrd="0" destOrd="0" presId="urn:microsoft.com/office/officeart/2005/8/layout/vProcess5"/>
    <dgm:cxn modelId="{A5D3DAB8-8D3D-4F77-8E6C-4AD49F527D4A}" type="presOf" srcId="{BEB55559-079B-42A5-9DC7-AA9ABC05D371}" destId="{7F446511-A610-462F-9E68-F1795F34C847}" srcOrd="0" destOrd="0" presId="urn:microsoft.com/office/officeart/2005/8/layout/vProcess5"/>
    <dgm:cxn modelId="{33AE905E-03D1-4ECF-9746-0E594485EF43}" type="presOf" srcId="{DCB61AE7-D8A4-4D9E-BEBF-7C951C085751}" destId="{8E747847-C8BF-481C-BA99-257CABD0EE63}" srcOrd="1" destOrd="0" presId="urn:microsoft.com/office/officeart/2005/8/layout/vProcess5"/>
    <dgm:cxn modelId="{0EE5BBFA-6223-4202-9FB0-72D74B0B2031}" type="presOf" srcId="{0259F7E2-93EF-4BFF-9721-17FCF2E08572}" destId="{83F1C635-4E7D-443D-91B4-E39A33B56139}" srcOrd="0" destOrd="0" presId="urn:microsoft.com/office/officeart/2005/8/layout/vProcess5"/>
    <dgm:cxn modelId="{FB88C2A0-5D6C-485E-9564-823E07BAA9CB}" type="presOf" srcId="{C94547B6-354A-44F4-B5AA-6F9C0138EE51}" destId="{572A7689-5A40-4F09-94C1-EEB5ECC489E2}" srcOrd="0" destOrd="0" presId="urn:microsoft.com/office/officeart/2005/8/layout/vProcess5"/>
    <dgm:cxn modelId="{A2E3832C-59D2-4958-BD4B-768F05F64C18}" type="presOf" srcId="{0259F7E2-93EF-4BFF-9721-17FCF2E08572}" destId="{D97302BE-669D-4CE3-AB85-4CECB3C0414B}" srcOrd="1" destOrd="0" presId="urn:microsoft.com/office/officeart/2005/8/layout/vProcess5"/>
    <dgm:cxn modelId="{BAF2B85A-A8A6-489C-83F0-E2C6D70F2B7D}" type="presOf" srcId="{E626F103-B0CB-443E-BB43-75A7EDE1E3E0}" destId="{A8BA8A7D-41A6-4FEA-A79D-5D9F17FADE54}" srcOrd="1" destOrd="0" presId="urn:microsoft.com/office/officeart/2005/8/layout/vProcess5"/>
    <dgm:cxn modelId="{C2C34171-2B29-4E19-BEF8-AF17502E7588}" type="presOf" srcId="{E37FE81C-E673-44C4-9BCE-9A7F4E50EA65}" destId="{F55971A5-B943-499E-9253-7517FA531601}" srcOrd="0" destOrd="0" presId="urn:microsoft.com/office/officeart/2005/8/layout/vProcess5"/>
    <dgm:cxn modelId="{BA631D73-4A75-4DEF-B17E-A27DB634B508}" type="presOf" srcId="{8AD99DD4-C9E1-4DBD-8702-FC789903A7B9}" destId="{84B5F05D-20FA-4BA4-9A6F-C80FB3DF9707}" srcOrd="0" destOrd="0" presId="urn:microsoft.com/office/officeart/2005/8/layout/vProcess5"/>
    <dgm:cxn modelId="{CB17B48F-7A53-4960-B363-F52179A3F30E}" type="presParOf" srcId="{572A7689-5A40-4F09-94C1-EEB5ECC489E2}" destId="{D62B2845-6AB7-4A90-94C9-19A4A08952C6}" srcOrd="0" destOrd="0" presId="urn:microsoft.com/office/officeart/2005/8/layout/vProcess5"/>
    <dgm:cxn modelId="{A9186377-8B21-43FB-9A9D-D86B6BD64878}" type="presParOf" srcId="{572A7689-5A40-4F09-94C1-EEB5ECC489E2}" destId="{84B5F05D-20FA-4BA4-9A6F-C80FB3DF9707}" srcOrd="1" destOrd="0" presId="urn:microsoft.com/office/officeart/2005/8/layout/vProcess5"/>
    <dgm:cxn modelId="{D1B71F90-A217-4839-891C-0A73BB6BBFDF}" type="presParOf" srcId="{572A7689-5A40-4F09-94C1-EEB5ECC489E2}" destId="{BF7D8647-926D-484C-BE63-1D218BD0801A}" srcOrd="2" destOrd="0" presId="urn:microsoft.com/office/officeart/2005/8/layout/vProcess5"/>
    <dgm:cxn modelId="{2392C9F4-17E5-45D9-A21F-072F6E6A63E2}" type="presParOf" srcId="{572A7689-5A40-4F09-94C1-EEB5ECC489E2}" destId="{83F1C635-4E7D-443D-91B4-E39A33B56139}" srcOrd="3" destOrd="0" presId="urn:microsoft.com/office/officeart/2005/8/layout/vProcess5"/>
    <dgm:cxn modelId="{56AEFA44-68C0-4CAD-AEEF-282AF72F393B}" type="presParOf" srcId="{572A7689-5A40-4F09-94C1-EEB5ECC489E2}" destId="{B5C5798A-4AD6-4DCB-B25A-8FBE349CB3AA}" srcOrd="4" destOrd="0" presId="urn:microsoft.com/office/officeart/2005/8/layout/vProcess5"/>
    <dgm:cxn modelId="{A6004B26-EB40-49BD-A858-E68B272D2668}" type="presParOf" srcId="{572A7689-5A40-4F09-94C1-EEB5ECC489E2}" destId="{4CDAA599-1175-4207-8ECD-4C8929125AB6}" srcOrd="5" destOrd="0" presId="urn:microsoft.com/office/officeart/2005/8/layout/vProcess5"/>
    <dgm:cxn modelId="{B1889DFB-ECF4-4669-B4E5-2A144D7B95A2}" type="presParOf" srcId="{572A7689-5A40-4F09-94C1-EEB5ECC489E2}" destId="{F55971A5-B943-499E-9253-7517FA531601}" srcOrd="6" destOrd="0" presId="urn:microsoft.com/office/officeart/2005/8/layout/vProcess5"/>
    <dgm:cxn modelId="{13F4206B-85B9-4F54-B0D1-DC3FE5CF58B8}" type="presParOf" srcId="{572A7689-5A40-4F09-94C1-EEB5ECC489E2}" destId="{7F446511-A610-462F-9E68-F1795F34C847}" srcOrd="7" destOrd="0" presId="urn:microsoft.com/office/officeart/2005/8/layout/vProcess5"/>
    <dgm:cxn modelId="{45A3A80F-AE8C-43B7-8856-11C90AA24044}" type="presParOf" srcId="{572A7689-5A40-4F09-94C1-EEB5ECC489E2}" destId="{42E1E1EA-1AE2-42E6-A39E-D30B54F836AC}" srcOrd="8" destOrd="0" presId="urn:microsoft.com/office/officeart/2005/8/layout/vProcess5"/>
    <dgm:cxn modelId="{03AA0CB8-7CBF-48DF-AB30-89414559DAC7}" type="presParOf" srcId="{572A7689-5A40-4F09-94C1-EEB5ECC489E2}" destId="{B2B7C543-F277-490F-B663-8D4BD2CA324F}" srcOrd="9" destOrd="0" presId="urn:microsoft.com/office/officeart/2005/8/layout/vProcess5"/>
    <dgm:cxn modelId="{42968FDA-104B-4CA2-A119-6A76D0B562E8}" type="presParOf" srcId="{572A7689-5A40-4F09-94C1-EEB5ECC489E2}" destId="{25CA078C-C36E-4087-8A6C-EB569C45F03B}" srcOrd="10" destOrd="0" presId="urn:microsoft.com/office/officeart/2005/8/layout/vProcess5"/>
    <dgm:cxn modelId="{38032D21-E583-4433-9F36-8E60C953EC1F}" type="presParOf" srcId="{572A7689-5A40-4F09-94C1-EEB5ECC489E2}" destId="{F84BA1C1-194B-452E-B56D-9950805E8E77}" srcOrd="11" destOrd="0" presId="urn:microsoft.com/office/officeart/2005/8/layout/vProcess5"/>
    <dgm:cxn modelId="{69FD2A1C-FA6B-4120-BE48-66F5056A9973}" type="presParOf" srcId="{572A7689-5A40-4F09-94C1-EEB5ECC489E2}" destId="{D97302BE-669D-4CE3-AB85-4CECB3C0414B}" srcOrd="12" destOrd="0" presId="urn:microsoft.com/office/officeart/2005/8/layout/vProcess5"/>
    <dgm:cxn modelId="{79B80827-5121-41AE-A690-E38546530C19}" type="presParOf" srcId="{572A7689-5A40-4F09-94C1-EEB5ECC489E2}" destId="{8E747847-C8BF-481C-BA99-257CABD0EE63}" srcOrd="13" destOrd="0" presId="urn:microsoft.com/office/officeart/2005/8/layout/vProcess5"/>
    <dgm:cxn modelId="{D066814F-DBE7-4E7B-B001-3866B3429A98}" type="presParOf" srcId="{572A7689-5A40-4F09-94C1-EEB5ECC489E2}" destId="{A8BA8A7D-41A6-4FEA-A79D-5D9F17FADE5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EAD61F4-A9DB-4225-B4A4-A4C1C9833E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19A704-F85E-4521-ADA4-0A80C348849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Коэффициент доступности жилья в 2011 г. составил  4,3 года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797F0C4-4ABD-4ACB-86ED-1754BD19392A}" type="parTrans" cxnId="{9D62EB08-548C-4229-8A83-E157EDF782E5}">
      <dgm:prSet/>
      <dgm:spPr/>
      <dgm:t>
        <a:bodyPr/>
        <a:lstStyle/>
        <a:p>
          <a:endParaRPr lang="ru-RU"/>
        </a:p>
      </dgm:t>
    </dgm:pt>
    <dgm:pt modelId="{C09C1DCC-FB7E-48C5-96A3-6278897A0ADD}" type="sibTrans" cxnId="{9D62EB08-548C-4229-8A83-E157EDF782E5}">
      <dgm:prSet/>
      <dgm:spPr/>
      <dgm:t>
        <a:bodyPr/>
        <a:lstStyle/>
        <a:p>
          <a:endParaRPr lang="ru-RU"/>
        </a:p>
      </dgm:t>
    </dgm:pt>
    <dgm:pt modelId="{D0CC2EFA-50B4-4DF1-8214-A32F60377B2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 данным Росстата, средние цены на первичном рынке жилья в 2011 году составили 43686 руб. за кв. м., на вторичном  - 48243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8C06AD2-3F7D-4A7B-8DD4-194952A59C1B}" type="parTrans" cxnId="{21AC6037-D90C-40E3-A95B-DAFBD930C7FF}">
      <dgm:prSet/>
      <dgm:spPr/>
      <dgm:t>
        <a:bodyPr/>
        <a:lstStyle/>
        <a:p>
          <a:endParaRPr lang="ru-RU"/>
        </a:p>
      </dgm:t>
    </dgm:pt>
    <dgm:pt modelId="{50E299FF-7EAF-4AE2-90BB-8795A86D592C}" type="sibTrans" cxnId="{21AC6037-D90C-40E3-A95B-DAFBD930C7FF}">
      <dgm:prSet/>
      <dgm:spPr/>
      <dgm:t>
        <a:bodyPr/>
        <a:lstStyle/>
        <a:p>
          <a:endParaRPr lang="ru-RU"/>
        </a:p>
      </dgm:t>
    </dgm:pt>
    <dgm:pt modelId="{63C8DB4A-B179-486E-8290-D74581BA0BE5}" type="pres">
      <dgm:prSet presAssocID="{3EAD61F4-A9DB-4225-B4A4-A4C1C9833E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EBFAFF-FF91-4734-B4FD-5ADED7BE3661}" type="pres">
      <dgm:prSet presAssocID="{C219A704-F85E-4521-ADA4-0A80C3488490}" presName="parentLin" presStyleCnt="0"/>
      <dgm:spPr/>
    </dgm:pt>
    <dgm:pt modelId="{5BAFC706-69AB-4CF9-90DA-1A30CD9AF327}" type="pres">
      <dgm:prSet presAssocID="{C219A704-F85E-4521-ADA4-0A80C348849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55D18F6-41AA-48C7-92C5-D76155763D5B}" type="pres">
      <dgm:prSet presAssocID="{C219A704-F85E-4521-ADA4-0A80C3488490}" presName="parentText" presStyleLbl="node1" presStyleIdx="0" presStyleCnt="2" custScaleX="123401" custScaleY="278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2351E-6188-4E1E-88D4-397CDC3965FC}" type="pres">
      <dgm:prSet presAssocID="{C219A704-F85E-4521-ADA4-0A80C3488490}" presName="negativeSpace" presStyleCnt="0"/>
      <dgm:spPr/>
    </dgm:pt>
    <dgm:pt modelId="{02EC9082-DC52-4A24-8D05-1A996B4F41F4}" type="pres">
      <dgm:prSet presAssocID="{C219A704-F85E-4521-ADA4-0A80C3488490}" presName="childText" presStyleLbl="conFgAcc1" presStyleIdx="0" presStyleCnt="2">
        <dgm:presLayoutVars>
          <dgm:bulletEnabled val="1"/>
        </dgm:presLayoutVars>
      </dgm:prSet>
      <dgm:spPr/>
    </dgm:pt>
    <dgm:pt modelId="{5A930440-AB40-46A6-A141-8EAC0EA09FF3}" type="pres">
      <dgm:prSet presAssocID="{C09C1DCC-FB7E-48C5-96A3-6278897A0ADD}" presName="spaceBetweenRectangles" presStyleCnt="0"/>
      <dgm:spPr/>
    </dgm:pt>
    <dgm:pt modelId="{1E9D59A4-8BAB-4D07-ACAE-49F0B317D888}" type="pres">
      <dgm:prSet presAssocID="{D0CC2EFA-50B4-4DF1-8214-A32F60377B2A}" presName="parentLin" presStyleCnt="0"/>
      <dgm:spPr/>
    </dgm:pt>
    <dgm:pt modelId="{669F80E1-E87F-43A5-B212-9EC0C5287182}" type="pres">
      <dgm:prSet presAssocID="{D0CC2EFA-50B4-4DF1-8214-A32F60377B2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1DAAC55-62D2-4534-955F-7CB6E0FF8CFA}" type="pres">
      <dgm:prSet presAssocID="{D0CC2EFA-50B4-4DF1-8214-A32F60377B2A}" presName="parentText" presStyleLbl="node1" presStyleIdx="1" presStyleCnt="2" custScaleX="121006" custScaleY="2659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42853-30CD-4BAC-882A-9D8EC09F3B5A}" type="pres">
      <dgm:prSet presAssocID="{D0CC2EFA-50B4-4DF1-8214-A32F60377B2A}" presName="negativeSpace" presStyleCnt="0"/>
      <dgm:spPr/>
    </dgm:pt>
    <dgm:pt modelId="{5A2E9E04-32FB-436E-80D1-B7A4C0B16BFA}" type="pres">
      <dgm:prSet presAssocID="{D0CC2EFA-50B4-4DF1-8214-A32F60377B2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6289D24-6550-4B2E-81B8-2262C4F4D327}" type="presOf" srcId="{C219A704-F85E-4521-ADA4-0A80C3488490}" destId="{5BAFC706-69AB-4CF9-90DA-1A30CD9AF327}" srcOrd="0" destOrd="0" presId="urn:microsoft.com/office/officeart/2005/8/layout/list1"/>
    <dgm:cxn modelId="{23D97BB7-35B3-4A1C-A523-9478182C9ED6}" type="presOf" srcId="{3EAD61F4-A9DB-4225-B4A4-A4C1C9833E94}" destId="{63C8DB4A-B179-486E-8290-D74581BA0BE5}" srcOrd="0" destOrd="0" presId="urn:microsoft.com/office/officeart/2005/8/layout/list1"/>
    <dgm:cxn modelId="{447B40BA-AA30-4231-B006-23DAE10EB3CB}" type="presOf" srcId="{D0CC2EFA-50B4-4DF1-8214-A32F60377B2A}" destId="{669F80E1-E87F-43A5-B212-9EC0C5287182}" srcOrd="0" destOrd="0" presId="urn:microsoft.com/office/officeart/2005/8/layout/list1"/>
    <dgm:cxn modelId="{9D62EB08-548C-4229-8A83-E157EDF782E5}" srcId="{3EAD61F4-A9DB-4225-B4A4-A4C1C9833E94}" destId="{C219A704-F85E-4521-ADA4-0A80C3488490}" srcOrd="0" destOrd="0" parTransId="{B797F0C4-4ABD-4ACB-86ED-1754BD19392A}" sibTransId="{C09C1DCC-FB7E-48C5-96A3-6278897A0ADD}"/>
    <dgm:cxn modelId="{AAE2016A-E4C7-49B9-9E31-6BC0F22DC19D}" type="presOf" srcId="{D0CC2EFA-50B4-4DF1-8214-A32F60377B2A}" destId="{91DAAC55-62D2-4534-955F-7CB6E0FF8CFA}" srcOrd="1" destOrd="0" presId="urn:microsoft.com/office/officeart/2005/8/layout/list1"/>
    <dgm:cxn modelId="{F780A8CF-C7BD-43C1-80C8-8F628E161A73}" type="presOf" srcId="{C219A704-F85E-4521-ADA4-0A80C3488490}" destId="{555D18F6-41AA-48C7-92C5-D76155763D5B}" srcOrd="1" destOrd="0" presId="urn:microsoft.com/office/officeart/2005/8/layout/list1"/>
    <dgm:cxn modelId="{21AC6037-D90C-40E3-A95B-DAFBD930C7FF}" srcId="{3EAD61F4-A9DB-4225-B4A4-A4C1C9833E94}" destId="{D0CC2EFA-50B4-4DF1-8214-A32F60377B2A}" srcOrd="1" destOrd="0" parTransId="{B8C06AD2-3F7D-4A7B-8DD4-194952A59C1B}" sibTransId="{50E299FF-7EAF-4AE2-90BB-8795A86D592C}"/>
    <dgm:cxn modelId="{BBE9E4B9-D737-4B27-8FCC-98AD292BC5B1}" type="presParOf" srcId="{63C8DB4A-B179-486E-8290-D74581BA0BE5}" destId="{45EBFAFF-FF91-4734-B4FD-5ADED7BE3661}" srcOrd="0" destOrd="0" presId="urn:microsoft.com/office/officeart/2005/8/layout/list1"/>
    <dgm:cxn modelId="{5CB69488-40E8-44A9-A1F0-39B57DAD5884}" type="presParOf" srcId="{45EBFAFF-FF91-4734-B4FD-5ADED7BE3661}" destId="{5BAFC706-69AB-4CF9-90DA-1A30CD9AF327}" srcOrd="0" destOrd="0" presId="urn:microsoft.com/office/officeart/2005/8/layout/list1"/>
    <dgm:cxn modelId="{8BE789B4-9C60-4C0E-99F8-6867628EF0D0}" type="presParOf" srcId="{45EBFAFF-FF91-4734-B4FD-5ADED7BE3661}" destId="{555D18F6-41AA-48C7-92C5-D76155763D5B}" srcOrd="1" destOrd="0" presId="urn:microsoft.com/office/officeart/2005/8/layout/list1"/>
    <dgm:cxn modelId="{69F34F03-7FC0-4B97-AC79-269ED08A2DE0}" type="presParOf" srcId="{63C8DB4A-B179-486E-8290-D74581BA0BE5}" destId="{87A2351E-6188-4E1E-88D4-397CDC3965FC}" srcOrd="1" destOrd="0" presId="urn:microsoft.com/office/officeart/2005/8/layout/list1"/>
    <dgm:cxn modelId="{C3634ACA-C9DE-4EBF-9545-BFC0A8FC06DA}" type="presParOf" srcId="{63C8DB4A-B179-486E-8290-D74581BA0BE5}" destId="{02EC9082-DC52-4A24-8D05-1A996B4F41F4}" srcOrd="2" destOrd="0" presId="urn:microsoft.com/office/officeart/2005/8/layout/list1"/>
    <dgm:cxn modelId="{22F22BF2-1292-43F6-9E80-99C4814A032B}" type="presParOf" srcId="{63C8DB4A-B179-486E-8290-D74581BA0BE5}" destId="{5A930440-AB40-46A6-A141-8EAC0EA09FF3}" srcOrd="3" destOrd="0" presId="urn:microsoft.com/office/officeart/2005/8/layout/list1"/>
    <dgm:cxn modelId="{0D85FB1D-DC55-4889-8CBC-4B5FAEB37337}" type="presParOf" srcId="{63C8DB4A-B179-486E-8290-D74581BA0BE5}" destId="{1E9D59A4-8BAB-4D07-ACAE-49F0B317D888}" srcOrd="4" destOrd="0" presId="urn:microsoft.com/office/officeart/2005/8/layout/list1"/>
    <dgm:cxn modelId="{1B8926EB-03C0-47C9-848C-746C4F93A287}" type="presParOf" srcId="{1E9D59A4-8BAB-4D07-ACAE-49F0B317D888}" destId="{669F80E1-E87F-43A5-B212-9EC0C5287182}" srcOrd="0" destOrd="0" presId="urn:microsoft.com/office/officeart/2005/8/layout/list1"/>
    <dgm:cxn modelId="{679BDC0E-0D84-4C8C-B5FA-E956D09CF8E1}" type="presParOf" srcId="{1E9D59A4-8BAB-4D07-ACAE-49F0B317D888}" destId="{91DAAC55-62D2-4534-955F-7CB6E0FF8CFA}" srcOrd="1" destOrd="0" presId="urn:microsoft.com/office/officeart/2005/8/layout/list1"/>
    <dgm:cxn modelId="{E6D7BD47-ED27-4FA6-96A5-B2EB1DAD43DA}" type="presParOf" srcId="{63C8DB4A-B179-486E-8290-D74581BA0BE5}" destId="{16342853-30CD-4BAC-882A-9D8EC09F3B5A}" srcOrd="5" destOrd="0" presId="urn:microsoft.com/office/officeart/2005/8/layout/list1"/>
    <dgm:cxn modelId="{8962BA08-716A-4052-8C43-A1A5740436FA}" type="presParOf" srcId="{63C8DB4A-B179-486E-8290-D74581BA0BE5}" destId="{5A2E9E04-32FB-436E-80D1-B7A4C0B16B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B2C5D-8A0C-42E6-AEE5-F60675F303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9E62C7-A107-49CB-A9F3-9EEE0A3D206B}">
      <dgm:prSet phldrT="[Текст]" custT="1"/>
      <dgm:spPr>
        <a:solidFill>
          <a:schemeClr val="accent1"/>
        </a:solidFill>
      </dgm:spPr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статистическое исследование социально-экономических факторов, воздействующих на рынок ипотечного кредитования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456C2-2D4B-4C21-BFF2-FDACB00BF624}" type="parTrans" cxnId="{D54133C8-ADEE-4DDF-B7EE-9B74D70C79A7}">
      <dgm:prSet/>
      <dgm:spPr/>
      <dgm:t>
        <a:bodyPr/>
        <a:lstStyle/>
        <a:p>
          <a:endParaRPr lang="ru-RU"/>
        </a:p>
      </dgm:t>
    </dgm:pt>
    <dgm:pt modelId="{8E5D2EBD-EE17-4C0C-BD81-0DC6A560A44A}" type="sibTrans" cxnId="{D54133C8-ADEE-4DDF-B7EE-9B74D70C79A7}">
      <dgm:prSet/>
      <dgm:spPr/>
      <dgm:t>
        <a:bodyPr/>
        <a:lstStyle/>
        <a:p>
          <a:endParaRPr lang="ru-RU"/>
        </a:p>
      </dgm:t>
    </dgm:pt>
    <dgm:pt modelId="{33C07437-7A87-45BE-B340-021B35DEF87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Для реализации поставленной цели, необходимо осуществить следующие задачи: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44AF9F1-15AC-4AEC-9D4A-4EFC0F9114E2}" type="parTrans" cxnId="{DDBE156F-CD52-4513-8714-62F114286957}">
      <dgm:prSet/>
      <dgm:spPr/>
      <dgm:t>
        <a:bodyPr/>
        <a:lstStyle/>
        <a:p>
          <a:endParaRPr lang="ru-RU"/>
        </a:p>
      </dgm:t>
    </dgm:pt>
    <dgm:pt modelId="{E1D5FF65-3E2C-40CB-8381-BE03EDB2420D}" type="sibTrans" cxnId="{DDBE156F-CD52-4513-8714-62F114286957}">
      <dgm:prSet/>
      <dgm:spPr/>
      <dgm:t>
        <a:bodyPr/>
        <a:lstStyle/>
        <a:p>
          <a:endParaRPr lang="ru-RU"/>
        </a:p>
      </dgm:t>
    </dgm:pt>
    <dgm:pt modelId="{A7F1F6AF-261B-4CA6-B257-90A664416BB3}" type="pres">
      <dgm:prSet presAssocID="{DDEB2C5D-8A0C-42E6-AEE5-F60675F30366}" presName="CompostProcess" presStyleCnt="0">
        <dgm:presLayoutVars>
          <dgm:dir/>
          <dgm:resizeHandles val="exact"/>
        </dgm:presLayoutVars>
      </dgm:prSet>
      <dgm:spPr/>
    </dgm:pt>
    <dgm:pt modelId="{F18EDA3C-C13A-4F02-8AFA-8DD2F776E3FD}" type="pres">
      <dgm:prSet presAssocID="{DDEB2C5D-8A0C-42E6-AEE5-F60675F30366}" presName="arrow" presStyleLbl="bgShp" presStyleIdx="0" presStyleCnt="1"/>
      <dgm:spPr/>
    </dgm:pt>
    <dgm:pt modelId="{01A2D94A-B1B9-4582-9B50-6505923CD0EE}" type="pres">
      <dgm:prSet presAssocID="{DDEB2C5D-8A0C-42E6-AEE5-F60675F30366}" presName="linearProcess" presStyleCnt="0"/>
      <dgm:spPr/>
    </dgm:pt>
    <dgm:pt modelId="{1A8735C9-1847-4939-953C-F5E5A95F5F52}" type="pres">
      <dgm:prSet presAssocID="{FB9E62C7-A107-49CB-A9F3-9EEE0A3D206B}" presName="textNode" presStyleLbl="node1" presStyleIdx="0" presStyleCnt="2" custScaleX="216667" custScaleY="200000" custLinFactNeighborX="-1044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D8E77-0418-48A9-895F-E61BD7EBCB23}" type="pres">
      <dgm:prSet presAssocID="{8E5D2EBD-EE17-4C0C-BD81-0DC6A560A44A}" presName="sibTrans" presStyleCnt="0"/>
      <dgm:spPr/>
    </dgm:pt>
    <dgm:pt modelId="{A2CD098A-F22E-4C46-A9B0-7C44AAC60D4A}" type="pres">
      <dgm:prSet presAssocID="{33C07437-7A87-45BE-B340-021B35DEF875}" presName="textNode" presStyleLbl="node1" presStyleIdx="1" presStyleCnt="2" custScaleY="20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51B7C2-4F5F-4D2D-A7EE-C4C71AA933B8}" type="presOf" srcId="{DDEB2C5D-8A0C-42E6-AEE5-F60675F30366}" destId="{A7F1F6AF-261B-4CA6-B257-90A664416BB3}" srcOrd="0" destOrd="0" presId="urn:microsoft.com/office/officeart/2005/8/layout/hProcess9"/>
    <dgm:cxn modelId="{DDBE156F-CD52-4513-8714-62F114286957}" srcId="{DDEB2C5D-8A0C-42E6-AEE5-F60675F30366}" destId="{33C07437-7A87-45BE-B340-021B35DEF875}" srcOrd="1" destOrd="0" parTransId="{144AF9F1-15AC-4AEC-9D4A-4EFC0F9114E2}" sibTransId="{E1D5FF65-3E2C-40CB-8381-BE03EDB2420D}"/>
    <dgm:cxn modelId="{D54133C8-ADEE-4DDF-B7EE-9B74D70C79A7}" srcId="{DDEB2C5D-8A0C-42E6-AEE5-F60675F30366}" destId="{FB9E62C7-A107-49CB-A9F3-9EEE0A3D206B}" srcOrd="0" destOrd="0" parTransId="{851456C2-2D4B-4C21-BFF2-FDACB00BF624}" sibTransId="{8E5D2EBD-EE17-4C0C-BD81-0DC6A560A44A}"/>
    <dgm:cxn modelId="{B2F07442-35B8-4D06-AA1B-2050E6D0472A}" type="presOf" srcId="{33C07437-7A87-45BE-B340-021B35DEF875}" destId="{A2CD098A-F22E-4C46-A9B0-7C44AAC60D4A}" srcOrd="0" destOrd="0" presId="urn:microsoft.com/office/officeart/2005/8/layout/hProcess9"/>
    <dgm:cxn modelId="{B4FD0C47-ADA9-47ED-8524-EA3CD004E88B}" type="presOf" srcId="{FB9E62C7-A107-49CB-A9F3-9EEE0A3D206B}" destId="{1A8735C9-1847-4939-953C-F5E5A95F5F52}" srcOrd="0" destOrd="0" presId="urn:microsoft.com/office/officeart/2005/8/layout/hProcess9"/>
    <dgm:cxn modelId="{1BD3ED16-8CEE-42A3-8634-E629E4C2A648}" type="presParOf" srcId="{A7F1F6AF-261B-4CA6-B257-90A664416BB3}" destId="{F18EDA3C-C13A-4F02-8AFA-8DD2F776E3FD}" srcOrd="0" destOrd="0" presId="urn:microsoft.com/office/officeart/2005/8/layout/hProcess9"/>
    <dgm:cxn modelId="{E1C48B6A-42CB-4410-B3DF-8A1B5489395A}" type="presParOf" srcId="{A7F1F6AF-261B-4CA6-B257-90A664416BB3}" destId="{01A2D94A-B1B9-4582-9B50-6505923CD0EE}" srcOrd="1" destOrd="0" presId="urn:microsoft.com/office/officeart/2005/8/layout/hProcess9"/>
    <dgm:cxn modelId="{D43BAC37-9529-4EC6-B1D8-D3C35F2CB8DE}" type="presParOf" srcId="{01A2D94A-B1B9-4582-9B50-6505923CD0EE}" destId="{1A8735C9-1847-4939-953C-F5E5A95F5F52}" srcOrd="0" destOrd="0" presId="urn:microsoft.com/office/officeart/2005/8/layout/hProcess9"/>
    <dgm:cxn modelId="{EEEBBDD9-D97F-4ADA-8217-7B2E908438B8}" type="presParOf" srcId="{01A2D94A-B1B9-4582-9B50-6505923CD0EE}" destId="{EA0D8E77-0418-48A9-895F-E61BD7EBCB23}" srcOrd="1" destOrd="0" presId="urn:microsoft.com/office/officeart/2005/8/layout/hProcess9"/>
    <dgm:cxn modelId="{29A6CAA3-A06F-47D6-AB59-F330DE0EFF2D}" type="presParOf" srcId="{01A2D94A-B1B9-4582-9B50-6505923CD0EE}" destId="{A2CD098A-F22E-4C46-A9B0-7C44AAC60D4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CCB50-A3DC-41A7-A00B-61133150A2B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491B04-F6EA-4DCE-9171-7644A42AE93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Динамика объемов выданных ипотечных жилищных кредитов  (2005-2013 гг.)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2D293-BA2F-4E3C-80D9-8EAF319E7479}" type="parTrans" cxnId="{1928323A-4353-4977-A304-9C61192C4898}">
      <dgm:prSet/>
      <dgm:spPr/>
      <dgm:t>
        <a:bodyPr/>
        <a:lstStyle/>
        <a:p>
          <a:endParaRPr lang="ru-RU"/>
        </a:p>
      </dgm:t>
    </dgm:pt>
    <dgm:pt modelId="{1AC6A58C-A83B-448F-BF37-9D987C929370}" type="sibTrans" cxnId="{1928323A-4353-4977-A304-9C61192C4898}">
      <dgm:prSet/>
      <dgm:spPr/>
      <dgm:t>
        <a:bodyPr/>
        <a:lstStyle/>
        <a:p>
          <a:endParaRPr lang="ru-RU"/>
        </a:p>
      </dgm:t>
    </dgm:pt>
    <dgm:pt modelId="{F1EE0F7C-406F-4310-8395-2D73089882F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рынка ипотечного кредитования (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полугодие 2013 г.)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3696D-DD89-47E3-99C2-52C630B70AD9}" type="parTrans" cxnId="{D65D5978-A381-4074-934C-249C5083B19D}">
      <dgm:prSet/>
      <dgm:spPr/>
      <dgm:t>
        <a:bodyPr/>
        <a:lstStyle/>
        <a:p>
          <a:endParaRPr lang="ru-RU"/>
        </a:p>
      </dgm:t>
    </dgm:pt>
    <dgm:pt modelId="{19159CFA-E44E-408B-B5E8-4ADB9A3BA08E}" type="sibTrans" cxnId="{D65D5978-A381-4074-934C-249C5083B19D}">
      <dgm:prSet/>
      <dgm:spPr/>
      <dgm:t>
        <a:bodyPr/>
        <a:lstStyle/>
        <a:p>
          <a:endParaRPr lang="ru-RU"/>
        </a:p>
      </dgm:t>
    </dgm:pt>
    <dgm:pt modelId="{767F5A40-270F-4EE5-80B5-7732EAFAEE42}" type="pres">
      <dgm:prSet presAssocID="{432CCB50-A3DC-41A7-A00B-61133150A2B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BF77B82-ADC1-4495-8F01-88D3E054CF01}" type="pres">
      <dgm:prSet presAssocID="{19491B04-F6EA-4DCE-9171-7644A42AE93B}" presName="composite" presStyleCnt="0"/>
      <dgm:spPr/>
    </dgm:pt>
    <dgm:pt modelId="{33FA40FD-FB76-4938-85D8-C9E2A5329299}" type="pres">
      <dgm:prSet presAssocID="{19491B04-F6EA-4DCE-9171-7644A42AE93B}" presName="ParentText" presStyleLbl="node1" presStyleIdx="0" presStyleCnt="2" custScaleX="193609" custLinFactNeighborX="44967" custLinFactNeighborY="142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9D8AD-1A6E-4B2A-9DA4-51808CD3820A}" type="pres">
      <dgm:prSet presAssocID="{19491B04-F6EA-4DCE-9171-7644A42AE93B}" presName="Image" presStyleLbl="bgImgPlace1" presStyleIdx="0" presStyleCnt="2" custScaleX="220500" custScaleY="112101" custLinFactNeighborX="45579" custLinFactNeighborY="73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C7A995-3DCB-4E32-AFCE-0657D193E6EE}" type="pres">
      <dgm:prSet presAssocID="{19491B04-F6EA-4DCE-9171-7644A42AE93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AF454-7281-42E0-B444-FF228BE2F8FD}" type="pres">
      <dgm:prSet presAssocID="{1AC6A58C-A83B-448F-BF37-9D987C929370}" presName="sibTrans" presStyleCnt="0"/>
      <dgm:spPr/>
    </dgm:pt>
    <dgm:pt modelId="{7BFECB59-08F0-4006-8359-BDDB5400320F}" type="pres">
      <dgm:prSet presAssocID="{F1EE0F7C-406F-4310-8395-2D73089882F7}" presName="composite" presStyleCnt="0"/>
      <dgm:spPr/>
    </dgm:pt>
    <dgm:pt modelId="{AD1D6D55-552E-4353-98A0-837791E90A06}" type="pres">
      <dgm:prSet presAssocID="{F1EE0F7C-406F-4310-8395-2D73089882F7}" presName="ParentText" presStyleLbl="node1" presStyleIdx="1" presStyleCnt="2" custScaleX="164346" custLinFactNeighborX="73023" custLinFactNeighborY="-417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19D9A-283F-44DA-9428-E8D454B9EF52}" type="pres">
      <dgm:prSet presAssocID="{F1EE0F7C-406F-4310-8395-2D73089882F7}" presName="Image" presStyleLbl="bgImgPlace1" presStyleIdx="1" presStyleCnt="2" custScaleX="174902" custScaleY="97107" custLinFactNeighborX="74508" custLinFactNeighborY="-680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D61D706-5CE3-41F8-ACBE-0719A637452E}" type="pres">
      <dgm:prSet presAssocID="{F1EE0F7C-406F-4310-8395-2D73089882F7}" presName="ChildText" presStyleLbl="fgAcc1" presStyleIdx="0" presStyleCnt="0" custLinFactX="-63099" custLinFactNeighborX="-100000" custLinFactNeighborY="25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8323A-4353-4977-A304-9C61192C4898}" srcId="{432CCB50-A3DC-41A7-A00B-61133150A2BE}" destId="{19491B04-F6EA-4DCE-9171-7644A42AE93B}" srcOrd="0" destOrd="0" parTransId="{07D2D293-BA2F-4E3C-80D9-8EAF319E7479}" sibTransId="{1AC6A58C-A83B-448F-BF37-9D987C929370}"/>
    <dgm:cxn modelId="{6769F9B2-86EA-422B-B6AD-9AD55B75E475}" type="presOf" srcId="{F1EE0F7C-406F-4310-8395-2D73089882F7}" destId="{AD1D6D55-552E-4353-98A0-837791E90A06}" srcOrd="0" destOrd="0" presId="urn:microsoft.com/office/officeart/2008/layout/TitledPictureBlocks"/>
    <dgm:cxn modelId="{D65D5978-A381-4074-934C-249C5083B19D}" srcId="{432CCB50-A3DC-41A7-A00B-61133150A2BE}" destId="{F1EE0F7C-406F-4310-8395-2D73089882F7}" srcOrd="1" destOrd="0" parTransId="{4C23696D-DD89-47E3-99C2-52C630B70AD9}" sibTransId="{19159CFA-E44E-408B-B5E8-4ADB9A3BA08E}"/>
    <dgm:cxn modelId="{62A47EFE-EF17-4A49-82F1-5E1C919E1C0E}" type="presOf" srcId="{19491B04-F6EA-4DCE-9171-7644A42AE93B}" destId="{33FA40FD-FB76-4938-85D8-C9E2A5329299}" srcOrd="0" destOrd="0" presId="urn:microsoft.com/office/officeart/2008/layout/TitledPictureBlocks"/>
    <dgm:cxn modelId="{34B968E3-E2BB-4442-A15A-8D18CD9E1D53}" type="presOf" srcId="{432CCB50-A3DC-41A7-A00B-61133150A2BE}" destId="{767F5A40-270F-4EE5-80B5-7732EAFAEE42}" srcOrd="0" destOrd="0" presId="urn:microsoft.com/office/officeart/2008/layout/TitledPictureBlocks"/>
    <dgm:cxn modelId="{2BBDBE0C-7E05-4073-82FB-0FFAA9D2D6EA}" type="presParOf" srcId="{767F5A40-270F-4EE5-80B5-7732EAFAEE42}" destId="{7BF77B82-ADC1-4495-8F01-88D3E054CF01}" srcOrd="0" destOrd="0" presId="urn:microsoft.com/office/officeart/2008/layout/TitledPictureBlocks"/>
    <dgm:cxn modelId="{99AD182B-AE60-436D-8255-6BA45401DBD5}" type="presParOf" srcId="{7BF77B82-ADC1-4495-8F01-88D3E054CF01}" destId="{33FA40FD-FB76-4938-85D8-C9E2A5329299}" srcOrd="0" destOrd="0" presId="urn:microsoft.com/office/officeart/2008/layout/TitledPictureBlocks"/>
    <dgm:cxn modelId="{BD57F4D9-C788-4E5F-A378-EDF70872F155}" type="presParOf" srcId="{7BF77B82-ADC1-4495-8F01-88D3E054CF01}" destId="{6F89D8AD-1A6E-4B2A-9DA4-51808CD3820A}" srcOrd="1" destOrd="0" presId="urn:microsoft.com/office/officeart/2008/layout/TitledPictureBlocks"/>
    <dgm:cxn modelId="{67C4409E-C101-40F3-B9D4-575F852E725A}" type="presParOf" srcId="{7BF77B82-ADC1-4495-8F01-88D3E054CF01}" destId="{ADC7A995-3DCB-4E32-AFCE-0657D193E6EE}" srcOrd="2" destOrd="0" presId="urn:microsoft.com/office/officeart/2008/layout/TitledPictureBlocks"/>
    <dgm:cxn modelId="{FDF0998B-A899-41C1-B25C-5E73D75A79A2}" type="presParOf" srcId="{767F5A40-270F-4EE5-80B5-7732EAFAEE42}" destId="{466AF454-7281-42E0-B444-FF228BE2F8FD}" srcOrd="1" destOrd="0" presId="urn:microsoft.com/office/officeart/2008/layout/TitledPictureBlocks"/>
    <dgm:cxn modelId="{C1482C21-31EB-4B40-B1D9-F827902BE2D8}" type="presParOf" srcId="{767F5A40-270F-4EE5-80B5-7732EAFAEE42}" destId="{7BFECB59-08F0-4006-8359-BDDB5400320F}" srcOrd="2" destOrd="0" presId="urn:microsoft.com/office/officeart/2008/layout/TitledPictureBlocks"/>
    <dgm:cxn modelId="{21109414-0915-47AE-9499-F8F384AF3F2F}" type="presParOf" srcId="{7BFECB59-08F0-4006-8359-BDDB5400320F}" destId="{AD1D6D55-552E-4353-98A0-837791E90A06}" srcOrd="0" destOrd="0" presId="urn:microsoft.com/office/officeart/2008/layout/TitledPictureBlocks"/>
    <dgm:cxn modelId="{3EBE2C4A-74C6-4C30-BA45-F42843C3C45D}" type="presParOf" srcId="{7BFECB59-08F0-4006-8359-BDDB5400320F}" destId="{72719D9A-283F-44DA-9428-E8D454B9EF52}" srcOrd="1" destOrd="0" presId="urn:microsoft.com/office/officeart/2008/layout/TitledPictureBlocks"/>
    <dgm:cxn modelId="{ED5DEE48-707A-41E5-8811-7F8FBA4C6A62}" type="presParOf" srcId="{7BFECB59-08F0-4006-8359-BDDB5400320F}" destId="{4D61D706-5CE3-41F8-ACBE-0719A637452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F7FB1-6381-4AEF-AD37-6D6670121490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</dgm:pt>
    <dgm:pt modelId="{7C2F47D1-E102-4D52-8A95-9C0A8BFC46E4}">
      <dgm:prSet phldrT="[Текст]" custT="1"/>
      <dgm:spPr/>
      <dgm:t>
        <a:bodyPr/>
        <a:lstStyle/>
        <a:p>
          <a:pPr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Сбербанка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- 52,7%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(237 178,6 млн. руб.)</a:t>
          </a:r>
        </a:p>
        <a:p>
          <a:pPr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HHI=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3278 - высокая степень монополизации рынка</a:t>
          </a:r>
          <a:endParaRPr lang="en-US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2DB62C54-F01B-4523-8612-7DFEE018D4B6}" type="parTrans" cxnId="{D81BCD01-3C84-4000-9E9E-1163A7979A94}">
      <dgm:prSet/>
      <dgm:spPr/>
      <dgm:t>
        <a:bodyPr/>
        <a:lstStyle/>
        <a:p>
          <a:endParaRPr lang="ru-RU"/>
        </a:p>
      </dgm:t>
    </dgm:pt>
    <dgm:pt modelId="{5CC82776-B76F-479A-B1A7-A299CBC2C0E0}" type="sibTrans" cxnId="{D81BCD01-3C84-4000-9E9E-1163A7979A94}">
      <dgm:prSet/>
      <dgm:spPr/>
      <dgm:t>
        <a:bodyPr/>
        <a:lstStyle/>
        <a:p>
          <a:endParaRPr lang="ru-RU"/>
        </a:p>
      </dgm:t>
    </dgm:pt>
    <dgm:pt modelId="{B3664799-7D5F-4FB9-AFA4-AFF3840BC1F5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ВТБ24 – 21,7%</a:t>
          </a:r>
        </a:p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Объемы выданных кредитов – 97 670 млн. руб.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48EB1-1FFC-423E-B80A-6560F5400115}" type="parTrans" cxnId="{FA10A387-8D3B-488C-A658-6251F64EF1EB}">
      <dgm:prSet/>
      <dgm:spPr/>
      <dgm:t>
        <a:bodyPr/>
        <a:lstStyle/>
        <a:p>
          <a:endParaRPr lang="ru-RU"/>
        </a:p>
      </dgm:t>
    </dgm:pt>
    <dgm:pt modelId="{D94CE70C-C3BA-4C1B-A1DA-21D81EAA4DBF}" type="sibTrans" cxnId="{FA10A387-8D3B-488C-A658-6251F64EF1EB}">
      <dgm:prSet/>
      <dgm:spPr/>
      <dgm:t>
        <a:bodyPr/>
        <a:lstStyle/>
        <a:p>
          <a:endParaRPr lang="ru-RU"/>
        </a:p>
      </dgm:t>
    </dgm:pt>
    <dgm:pt modelId="{E79AA442-DF1B-425E-BFB8-876445F9F5EC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12 банков среди рассмотренных  имеют долю в общем объеме выданных кредитов более 1%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07ED60-7BB7-409A-A972-C687B1947134}" type="parTrans" cxnId="{8A425029-B915-4A07-BEF9-655FBA519726}">
      <dgm:prSet/>
      <dgm:spPr/>
      <dgm:t>
        <a:bodyPr/>
        <a:lstStyle/>
        <a:p>
          <a:endParaRPr lang="ru-RU"/>
        </a:p>
      </dgm:t>
    </dgm:pt>
    <dgm:pt modelId="{D31A082E-1C23-458B-B8B8-D817270D545C}" type="sibTrans" cxnId="{8A425029-B915-4A07-BEF9-655FBA519726}">
      <dgm:prSet/>
      <dgm:spPr/>
      <dgm:t>
        <a:bodyPr/>
        <a:lstStyle/>
        <a:p>
          <a:endParaRPr lang="ru-RU"/>
        </a:p>
      </dgm:t>
    </dgm:pt>
    <dgm:pt modelId="{7B6E76C9-FB29-4BED-8DEA-92D9EA256141}" type="pres">
      <dgm:prSet presAssocID="{486F7FB1-6381-4AEF-AD37-6D6670121490}" presName="Name0" presStyleCnt="0">
        <dgm:presLayoutVars>
          <dgm:dir/>
          <dgm:animLvl val="lvl"/>
          <dgm:resizeHandles/>
        </dgm:presLayoutVars>
      </dgm:prSet>
      <dgm:spPr/>
    </dgm:pt>
    <dgm:pt modelId="{B2C49E01-C22B-41EC-94A8-312AEC50543D}" type="pres">
      <dgm:prSet presAssocID="{7C2F47D1-E102-4D52-8A95-9C0A8BFC46E4}" presName="linNode" presStyleCnt="0"/>
      <dgm:spPr/>
    </dgm:pt>
    <dgm:pt modelId="{48C24876-2E20-4C4B-80D5-2EA11BE8EFB6}" type="pres">
      <dgm:prSet presAssocID="{7C2F47D1-E102-4D52-8A95-9C0A8BFC46E4}" presName="parentShp" presStyleLbl="node1" presStyleIdx="0" presStyleCnt="3" custScaleX="788334" custScaleY="130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270E5-15FA-4D01-BEDA-F1EFF389946F}" type="pres">
      <dgm:prSet presAssocID="{7C2F47D1-E102-4D52-8A95-9C0A8BFC46E4}" presName="childShp" presStyleLbl="bgAccFollowNode1" presStyleIdx="0" presStyleCnt="3">
        <dgm:presLayoutVars>
          <dgm:bulletEnabled val="1"/>
        </dgm:presLayoutVars>
      </dgm:prSet>
      <dgm:spPr/>
    </dgm:pt>
    <dgm:pt modelId="{6AB6A576-AD7F-4B18-A735-0D7BDE3E5D17}" type="pres">
      <dgm:prSet presAssocID="{5CC82776-B76F-479A-B1A7-A299CBC2C0E0}" presName="spacing" presStyleCnt="0"/>
      <dgm:spPr/>
    </dgm:pt>
    <dgm:pt modelId="{BCA648D1-AF54-447F-9AF6-D5E6780DF046}" type="pres">
      <dgm:prSet presAssocID="{B3664799-7D5F-4FB9-AFA4-AFF3840BC1F5}" presName="linNode" presStyleCnt="0"/>
      <dgm:spPr/>
    </dgm:pt>
    <dgm:pt modelId="{C6E373EB-886E-44F7-A2CF-68A74B1BF707}" type="pres">
      <dgm:prSet presAssocID="{B3664799-7D5F-4FB9-AFA4-AFF3840BC1F5}" presName="parentShp" presStyleLbl="node1" presStyleIdx="1" presStyleCnt="3" custScaleX="625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BFD2D-93BF-49EB-82CD-774E954A5EDE}" type="pres">
      <dgm:prSet presAssocID="{B3664799-7D5F-4FB9-AFA4-AFF3840BC1F5}" presName="childShp" presStyleLbl="bgAccFollowNode1" presStyleIdx="1" presStyleCnt="3">
        <dgm:presLayoutVars>
          <dgm:bulletEnabled val="1"/>
        </dgm:presLayoutVars>
      </dgm:prSet>
      <dgm:spPr/>
    </dgm:pt>
    <dgm:pt modelId="{0548FD74-A9B8-40C0-804F-AC612DADDDA5}" type="pres">
      <dgm:prSet presAssocID="{D94CE70C-C3BA-4C1B-A1DA-21D81EAA4DBF}" presName="spacing" presStyleCnt="0"/>
      <dgm:spPr/>
    </dgm:pt>
    <dgm:pt modelId="{354627F5-7382-4137-97F8-29A0F8EC8B13}" type="pres">
      <dgm:prSet presAssocID="{E79AA442-DF1B-425E-BFB8-876445F9F5EC}" presName="linNode" presStyleCnt="0"/>
      <dgm:spPr/>
    </dgm:pt>
    <dgm:pt modelId="{07BE594C-D5A6-443C-B9C0-473EF96617BA}" type="pres">
      <dgm:prSet presAssocID="{E79AA442-DF1B-425E-BFB8-876445F9F5EC}" presName="parentShp" presStyleLbl="node1" presStyleIdx="2" presStyleCnt="3" custScaleX="414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59844-5DB9-48C1-A68A-F3B71531E0BA}" type="pres">
      <dgm:prSet presAssocID="{E79AA442-DF1B-425E-BFB8-876445F9F5EC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8A425029-B915-4A07-BEF9-655FBA519726}" srcId="{486F7FB1-6381-4AEF-AD37-6D6670121490}" destId="{E79AA442-DF1B-425E-BFB8-876445F9F5EC}" srcOrd="2" destOrd="0" parTransId="{2007ED60-7BB7-409A-A972-C687B1947134}" sibTransId="{D31A082E-1C23-458B-B8B8-D817270D545C}"/>
    <dgm:cxn modelId="{D5DF0FA5-094C-44A9-8740-F563DAEC4658}" type="presOf" srcId="{7C2F47D1-E102-4D52-8A95-9C0A8BFC46E4}" destId="{48C24876-2E20-4C4B-80D5-2EA11BE8EFB6}" srcOrd="0" destOrd="0" presId="urn:microsoft.com/office/officeart/2005/8/layout/vList6"/>
    <dgm:cxn modelId="{6E2E26AD-C934-487C-8295-96868184D834}" type="presOf" srcId="{E79AA442-DF1B-425E-BFB8-876445F9F5EC}" destId="{07BE594C-D5A6-443C-B9C0-473EF96617BA}" srcOrd="0" destOrd="0" presId="urn:microsoft.com/office/officeart/2005/8/layout/vList6"/>
    <dgm:cxn modelId="{0757C587-1D55-4904-97F4-D8871E1A2217}" type="presOf" srcId="{B3664799-7D5F-4FB9-AFA4-AFF3840BC1F5}" destId="{C6E373EB-886E-44F7-A2CF-68A74B1BF707}" srcOrd="0" destOrd="0" presId="urn:microsoft.com/office/officeart/2005/8/layout/vList6"/>
    <dgm:cxn modelId="{FA10A387-8D3B-488C-A658-6251F64EF1EB}" srcId="{486F7FB1-6381-4AEF-AD37-6D6670121490}" destId="{B3664799-7D5F-4FB9-AFA4-AFF3840BC1F5}" srcOrd="1" destOrd="0" parTransId="{22648EB1-1FFC-423E-B80A-6560F5400115}" sibTransId="{D94CE70C-C3BA-4C1B-A1DA-21D81EAA4DBF}"/>
    <dgm:cxn modelId="{D81BCD01-3C84-4000-9E9E-1163A7979A94}" srcId="{486F7FB1-6381-4AEF-AD37-6D6670121490}" destId="{7C2F47D1-E102-4D52-8A95-9C0A8BFC46E4}" srcOrd="0" destOrd="0" parTransId="{2DB62C54-F01B-4523-8612-7DFEE018D4B6}" sibTransId="{5CC82776-B76F-479A-B1A7-A299CBC2C0E0}"/>
    <dgm:cxn modelId="{2DBF3E7A-3A12-4F33-9D12-4563160917F5}" type="presOf" srcId="{486F7FB1-6381-4AEF-AD37-6D6670121490}" destId="{7B6E76C9-FB29-4BED-8DEA-92D9EA256141}" srcOrd="0" destOrd="0" presId="urn:microsoft.com/office/officeart/2005/8/layout/vList6"/>
    <dgm:cxn modelId="{2107B8AB-EC66-4C6B-810E-1C1067D612A1}" type="presParOf" srcId="{7B6E76C9-FB29-4BED-8DEA-92D9EA256141}" destId="{B2C49E01-C22B-41EC-94A8-312AEC50543D}" srcOrd="0" destOrd="0" presId="urn:microsoft.com/office/officeart/2005/8/layout/vList6"/>
    <dgm:cxn modelId="{21282B6E-8BE2-40CB-B3D6-037E866AFAC9}" type="presParOf" srcId="{B2C49E01-C22B-41EC-94A8-312AEC50543D}" destId="{48C24876-2E20-4C4B-80D5-2EA11BE8EFB6}" srcOrd="0" destOrd="0" presId="urn:microsoft.com/office/officeart/2005/8/layout/vList6"/>
    <dgm:cxn modelId="{C526F844-8C28-4742-AD7A-45473A42D9E1}" type="presParOf" srcId="{B2C49E01-C22B-41EC-94A8-312AEC50543D}" destId="{858270E5-15FA-4D01-BEDA-F1EFF389946F}" srcOrd="1" destOrd="0" presId="urn:microsoft.com/office/officeart/2005/8/layout/vList6"/>
    <dgm:cxn modelId="{152268F3-3853-413F-AA53-9F2A218F8356}" type="presParOf" srcId="{7B6E76C9-FB29-4BED-8DEA-92D9EA256141}" destId="{6AB6A576-AD7F-4B18-A735-0D7BDE3E5D17}" srcOrd="1" destOrd="0" presId="urn:microsoft.com/office/officeart/2005/8/layout/vList6"/>
    <dgm:cxn modelId="{84177329-793F-4ED4-BD29-1E42E4A04FC8}" type="presParOf" srcId="{7B6E76C9-FB29-4BED-8DEA-92D9EA256141}" destId="{BCA648D1-AF54-447F-9AF6-D5E6780DF046}" srcOrd="2" destOrd="0" presId="urn:microsoft.com/office/officeart/2005/8/layout/vList6"/>
    <dgm:cxn modelId="{4A8B754C-CD78-46A7-989E-34A64FCE178F}" type="presParOf" srcId="{BCA648D1-AF54-447F-9AF6-D5E6780DF046}" destId="{C6E373EB-886E-44F7-A2CF-68A74B1BF707}" srcOrd="0" destOrd="0" presId="urn:microsoft.com/office/officeart/2005/8/layout/vList6"/>
    <dgm:cxn modelId="{C262DB71-D45E-4ED8-87DE-FF5770BF91EF}" type="presParOf" srcId="{BCA648D1-AF54-447F-9AF6-D5E6780DF046}" destId="{0BBBFD2D-93BF-49EB-82CD-774E954A5EDE}" srcOrd="1" destOrd="0" presId="urn:microsoft.com/office/officeart/2005/8/layout/vList6"/>
    <dgm:cxn modelId="{27631520-24E1-4666-BEA5-1BF6B524453D}" type="presParOf" srcId="{7B6E76C9-FB29-4BED-8DEA-92D9EA256141}" destId="{0548FD74-A9B8-40C0-804F-AC612DADDDA5}" srcOrd="3" destOrd="0" presId="urn:microsoft.com/office/officeart/2005/8/layout/vList6"/>
    <dgm:cxn modelId="{778502B3-099F-48E7-B510-FDD90D2F5F55}" type="presParOf" srcId="{7B6E76C9-FB29-4BED-8DEA-92D9EA256141}" destId="{354627F5-7382-4137-97F8-29A0F8EC8B13}" srcOrd="4" destOrd="0" presId="urn:microsoft.com/office/officeart/2005/8/layout/vList6"/>
    <dgm:cxn modelId="{AF871B58-CFD0-40D1-A98E-2A15216AB850}" type="presParOf" srcId="{354627F5-7382-4137-97F8-29A0F8EC8B13}" destId="{07BE594C-D5A6-443C-B9C0-473EF96617BA}" srcOrd="0" destOrd="0" presId="urn:microsoft.com/office/officeart/2005/8/layout/vList6"/>
    <dgm:cxn modelId="{5552A5C7-1A0F-46DA-99D3-6B8572C0EB50}" type="presParOf" srcId="{354627F5-7382-4137-97F8-29A0F8EC8B13}" destId="{43A59844-5DB9-48C1-A68A-F3B71531E0B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63D42A-338F-49CE-9D87-192B67E09FF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759E25-5FB2-4E60-89FB-954CE59CEF1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Высокая процентная ставка по кредиту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89D93C-215C-4547-9599-72C9D7252D15}" type="parTrans" cxnId="{8E94E0A7-E7B6-4C86-9F68-E1C1A786FB56}">
      <dgm:prSet/>
      <dgm:spPr/>
      <dgm:t>
        <a:bodyPr/>
        <a:lstStyle/>
        <a:p>
          <a:endParaRPr lang="ru-RU"/>
        </a:p>
      </dgm:t>
    </dgm:pt>
    <dgm:pt modelId="{BEA0DBCA-1EEB-4D75-A3F1-6878D36879B2}" type="sibTrans" cxnId="{8E94E0A7-E7B6-4C86-9F68-E1C1A786FB56}">
      <dgm:prSet/>
      <dgm:spPr/>
      <dgm:t>
        <a:bodyPr/>
        <a:lstStyle/>
        <a:p>
          <a:endParaRPr lang="ru-RU"/>
        </a:p>
      </dgm:t>
    </dgm:pt>
    <dgm:pt modelId="{779A02D6-E524-455B-ABBA-584C013E40B9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Высокие цены на недвижимость с низкой платёжеспособностью населения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5647C-0FD4-4912-A38F-CE4577DF6003}" type="parTrans" cxnId="{29609AE4-7669-49A5-BA0B-3A2B01E0B40A}">
      <dgm:prSet/>
      <dgm:spPr/>
      <dgm:t>
        <a:bodyPr/>
        <a:lstStyle/>
        <a:p>
          <a:endParaRPr lang="ru-RU"/>
        </a:p>
      </dgm:t>
    </dgm:pt>
    <dgm:pt modelId="{76626C97-75B5-4507-8F26-856F4051AE2E}" type="sibTrans" cxnId="{29609AE4-7669-49A5-BA0B-3A2B01E0B40A}">
      <dgm:prSet/>
      <dgm:spPr/>
      <dgm:t>
        <a:bodyPr/>
        <a:lstStyle/>
        <a:p>
          <a:endParaRPr lang="ru-RU"/>
        </a:p>
      </dgm:t>
    </dgm:pt>
    <dgm:pt modelId="{110E4EA9-CB54-44A5-AFB8-1981021D6F4E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первое полугодие 2013 года наблюдаются в Республике Башкортостан (13,3%), Кабардино-Балкарской и Карачаево-Черкесской Республиках (13,2%).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DF74E-05E1-4AA5-9FDB-1C62F61F1EE3}" type="sibTrans" cxnId="{4E415ACD-B644-4A2B-BA01-F6367C564AC7}">
      <dgm:prSet/>
      <dgm:spPr/>
      <dgm:t>
        <a:bodyPr/>
        <a:lstStyle/>
        <a:p>
          <a:endParaRPr lang="ru-RU"/>
        </a:p>
      </dgm:t>
    </dgm:pt>
    <dgm:pt modelId="{943106FA-8848-427D-BD73-FE2C4359B14C}" type="parTrans" cxnId="{4E415ACD-B644-4A2B-BA01-F6367C564AC7}">
      <dgm:prSet/>
      <dgm:spPr/>
      <dgm:t>
        <a:bodyPr/>
        <a:lstStyle/>
        <a:p>
          <a:endParaRPr lang="ru-RU"/>
        </a:p>
      </dgm:t>
    </dgm:pt>
    <dgm:pt modelId="{CA85D17E-FA1A-4EF0-A8CC-54FCBCEAE7BD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Наиболее высокие цены на недвижимость (как на первичном, так и на вторичном рынках) наблюдаются в Москве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B1E9BBA-1EA8-4B9B-AB10-BE5B900A56C3}" type="parTrans" cxnId="{0411F9B9-8B47-4C90-AE3C-F707EDE0C2AE}">
      <dgm:prSet/>
      <dgm:spPr/>
      <dgm:t>
        <a:bodyPr/>
        <a:lstStyle/>
        <a:p>
          <a:endParaRPr lang="ru-RU"/>
        </a:p>
      </dgm:t>
    </dgm:pt>
    <dgm:pt modelId="{6C0BF28A-9374-4195-A2D4-0D600200E938}" type="sibTrans" cxnId="{0411F9B9-8B47-4C90-AE3C-F707EDE0C2AE}">
      <dgm:prSet/>
      <dgm:spPr/>
      <dgm:t>
        <a:bodyPr/>
        <a:lstStyle/>
        <a:p>
          <a:endParaRPr lang="ru-RU"/>
        </a:p>
      </dgm:t>
    </dgm:pt>
    <dgm:pt modelId="{5C2E9EF2-F4C4-4F2F-B9B1-4FA4F90DD494}" type="pres">
      <dgm:prSet presAssocID="{C463D42A-338F-49CE-9D87-192B67E09F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F585F7-00A2-427A-B608-220436E920FF}" type="pres">
      <dgm:prSet presAssocID="{07759E25-5FB2-4E60-89FB-954CE59CEF13}" presName="composite" presStyleCnt="0"/>
      <dgm:spPr/>
    </dgm:pt>
    <dgm:pt modelId="{9BA51E88-9200-4DBD-9999-A32A3C5791A8}" type="pres">
      <dgm:prSet presAssocID="{07759E25-5FB2-4E60-89FB-954CE59CEF1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4883A-4A5D-42BB-8556-B24FAB4B0605}" type="pres">
      <dgm:prSet presAssocID="{07759E25-5FB2-4E60-89FB-954CE59CEF1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51E11-BDCA-404E-BD1C-7C35A5EDFC01}" type="pres">
      <dgm:prSet presAssocID="{BEA0DBCA-1EEB-4D75-A3F1-6878D36879B2}" presName="space" presStyleCnt="0"/>
      <dgm:spPr/>
    </dgm:pt>
    <dgm:pt modelId="{55D71EC7-5056-4EC9-988F-D184E620B36D}" type="pres">
      <dgm:prSet presAssocID="{779A02D6-E524-455B-ABBA-584C013E40B9}" presName="composite" presStyleCnt="0"/>
      <dgm:spPr/>
    </dgm:pt>
    <dgm:pt modelId="{C1D621AE-152B-4F39-8D0F-E7DC8D58527F}" type="pres">
      <dgm:prSet presAssocID="{779A02D6-E524-455B-ABBA-584C013E40B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5F5B0-2EF2-41B5-9CBE-314A07D5C308}" type="pres">
      <dgm:prSet presAssocID="{779A02D6-E524-455B-ABBA-584C013E40B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4E0A7-E7B6-4C86-9F68-E1C1A786FB56}" srcId="{C463D42A-338F-49CE-9D87-192B67E09FF6}" destId="{07759E25-5FB2-4E60-89FB-954CE59CEF13}" srcOrd="0" destOrd="0" parTransId="{FE89D93C-215C-4547-9599-72C9D7252D15}" sibTransId="{BEA0DBCA-1EEB-4D75-A3F1-6878D36879B2}"/>
    <dgm:cxn modelId="{21D9AB23-163A-45B2-A6A0-138E1D5E9403}" type="presOf" srcId="{CA85D17E-FA1A-4EF0-A8CC-54FCBCEAE7BD}" destId="{ED95F5B0-2EF2-41B5-9CBE-314A07D5C308}" srcOrd="0" destOrd="0" presId="urn:microsoft.com/office/officeart/2005/8/layout/hList1"/>
    <dgm:cxn modelId="{6A63C160-B404-4776-B780-990487B666CF}" type="presOf" srcId="{C463D42A-338F-49CE-9D87-192B67E09FF6}" destId="{5C2E9EF2-F4C4-4F2F-B9B1-4FA4F90DD494}" srcOrd="0" destOrd="0" presId="urn:microsoft.com/office/officeart/2005/8/layout/hList1"/>
    <dgm:cxn modelId="{6BD3D483-7572-42D5-8CB1-78401A2E6AEA}" type="presOf" srcId="{110E4EA9-CB54-44A5-AFB8-1981021D6F4E}" destId="{F424883A-4A5D-42BB-8556-B24FAB4B0605}" srcOrd="0" destOrd="0" presId="urn:microsoft.com/office/officeart/2005/8/layout/hList1"/>
    <dgm:cxn modelId="{4E415ACD-B644-4A2B-BA01-F6367C564AC7}" srcId="{07759E25-5FB2-4E60-89FB-954CE59CEF13}" destId="{110E4EA9-CB54-44A5-AFB8-1981021D6F4E}" srcOrd="0" destOrd="0" parTransId="{943106FA-8848-427D-BD73-FE2C4359B14C}" sibTransId="{BCFDF74E-05E1-4AA5-9FDB-1C62F61F1EE3}"/>
    <dgm:cxn modelId="{0CEF2C1E-2FD5-4DED-84AE-B6003E405D54}" type="presOf" srcId="{07759E25-5FB2-4E60-89FB-954CE59CEF13}" destId="{9BA51E88-9200-4DBD-9999-A32A3C5791A8}" srcOrd="0" destOrd="0" presId="urn:microsoft.com/office/officeart/2005/8/layout/hList1"/>
    <dgm:cxn modelId="{29609AE4-7669-49A5-BA0B-3A2B01E0B40A}" srcId="{C463D42A-338F-49CE-9D87-192B67E09FF6}" destId="{779A02D6-E524-455B-ABBA-584C013E40B9}" srcOrd="1" destOrd="0" parTransId="{A6E5647C-0FD4-4912-A38F-CE4577DF6003}" sibTransId="{76626C97-75B5-4507-8F26-856F4051AE2E}"/>
    <dgm:cxn modelId="{0411F9B9-8B47-4C90-AE3C-F707EDE0C2AE}" srcId="{779A02D6-E524-455B-ABBA-584C013E40B9}" destId="{CA85D17E-FA1A-4EF0-A8CC-54FCBCEAE7BD}" srcOrd="0" destOrd="0" parTransId="{CB1E9BBA-1EA8-4B9B-AB10-BE5B900A56C3}" sibTransId="{6C0BF28A-9374-4195-A2D4-0D600200E938}"/>
    <dgm:cxn modelId="{1589FFAA-E72B-45C6-AEF8-C29C09383CB9}" type="presOf" srcId="{779A02D6-E524-455B-ABBA-584C013E40B9}" destId="{C1D621AE-152B-4F39-8D0F-E7DC8D58527F}" srcOrd="0" destOrd="0" presId="urn:microsoft.com/office/officeart/2005/8/layout/hList1"/>
    <dgm:cxn modelId="{502638D9-C124-4938-9777-70A340B11DBA}" type="presParOf" srcId="{5C2E9EF2-F4C4-4F2F-B9B1-4FA4F90DD494}" destId="{55F585F7-00A2-427A-B608-220436E920FF}" srcOrd="0" destOrd="0" presId="urn:microsoft.com/office/officeart/2005/8/layout/hList1"/>
    <dgm:cxn modelId="{F5D561C4-CE98-4E94-B48D-0F27C3030916}" type="presParOf" srcId="{55F585F7-00A2-427A-B608-220436E920FF}" destId="{9BA51E88-9200-4DBD-9999-A32A3C5791A8}" srcOrd="0" destOrd="0" presId="urn:microsoft.com/office/officeart/2005/8/layout/hList1"/>
    <dgm:cxn modelId="{ACF5C856-B429-468E-9617-2550AB5A161E}" type="presParOf" srcId="{55F585F7-00A2-427A-B608-220436E920FF}" destId="{F424883A-4A5D-42BB-8556-B24FAB4B0605}" srcOrd="1" destOrd="0" presId="urn:microsoft.com/office/officeart/2005/8/layout/hList1"/>
    <dgm:cxn modelId="{CA1C7DDB-CC72-454D-82DD-C4949BB4A94A}" type="presParOf" srcId="{5C2E9EF2-F4C4-4F2F-B9B1-4FA4F90DD494}" destId="{BB651E11-BDCA-404E-BD1C-7C35A5EDFC01}" srcOrd="1" destOrd="0" presId="urn:microsoft.com/office/officeart/2005/8/layout/hList1"/>
    <dgm:cxn modelId="{F8C506DF-0585-48B1-AA90-E83C74955149}" type="presParOf" srcId="{5C2E9EF2-F4C4-4F2F-B9B1-4FA4F90DD494}" destId="{55D71EC7-5056-4EC9-988F-D184E620B36D}" srcOrd="2" destOrd="0" presId="urn:microsoft.com/office/officeart/2005/8/layout/hList1"/>
    <dgm:cxn modelId="{F399C283-2ADE-4981-AAE9-C6887264FD46}" type="presParOf" srcId="{55D71EC7-5056-4EC9-988F-D184E620B36D}" destId="{C1D621AE-152B-4F39-8D0F-E7DC8D58527F}" srcOrd="0" destOrd="0" presId="urn:microsoft.com/office/officeart/2005/8/layout/hList1"/>
    <dgm:cxn modelId="{91D698F0-7C24-4DB5-B25F-8E64AF8D76B7}" type="presParOf" srcId="{55D71EC7-5056-4EC9-988F-D184E620B36D}" destId="{ED95F5B0-2EF2-41B5-9CBE-314A07D5C3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1F7BEF-29F5-4DF5-801E-3600B1C278C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B2DF3-7CBA-416A-82F4-0298874DB15C}">
      <dgm:prSet phldrT="[Текст]"/>
      <dgm:spPr/>
      <dgm:t>
        <a:bodyPr/>
        <a:lstStyle/>
        <a:p>
          <a:r>
            <a:rPr lang="ru-RU" dirty="0" smtClean="0"/>
            <a:t>Модель ипотечного кредитования в России</a:t>
          </a:r>
          <a:endParaRPr lang="ru-RU" dirty="0"/>
        </a:p>
      </dgm:t>
    </dgm:pt>
    <dgm:pt modelId="{9859F050-95D7-41E5-8509-B3B4D799166C}" type="sibTrans" cxnId="{DB0BE3BD-B468-46D4-AF7A-AEDEABE02E70}">
      <dgm:prSet/>
      <dgm:spPr/>
      <dgm:t>
        <a:bodyPr/>
        <a:lstStyle/>
        <a:p>
          <a:endParaRPr lang="ru-RU"/>
        </a:p>
      </dgm:t>
    </dgm:pt>
    <dgm:pt modelId="{BA6FF64B-FFF5-49FE-A4C8-AEFAC8090783}" type="parTrans" cxnId="{DB0BE3BD-B468-46D4-AF7A-AEDEABE02E70}">
      <dgm:prSet/>
      <dgm:spPr/>
      <dgm:t>
        <a:bodyPr/>
        <a:lstStyle/>
        <a:p>
          <a:endParaRPr lang="ru-RU"/>
        </a:p>
      </dgm:t>
    </dgm:pt>
    <dgm:pt modelId="{A8D8F9A6-927F-4997-9882-3657A1DE19F0}" type="pres">
      <dgm:prSet presAssocID="{F81F7BEF-29F5-4DF5-801E-3600B1C278C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331CC96-AFD3-448A-AB52-D77C257F07E7}" type="pres">
      <dgm:prSet presAssocID="{950B2DF3-7CBA-416A-82F4-0298874DB15C}" presName="composite" presStyleCnt="0">
        <dgm:presLayoutVars>
          <dgm:chMax val="1"/>
          <dgm:chPref val="1"/>
        </dgm:presLayoutVars>
      </dgm:prSet>
      <dgm:spPr/>
    </dgm:pt>
    <dgm:pt modelId="{52A44833-2F01-4020-87D8-ADA670D30017}" type="pres">
      <dgm:prSet presAssocID="{950B2DF3-7CBA-416A-82F4-0298874DB15C}" presName="Accent" presStyleLbl="trAlignAcc1" presStyleIdx="0" presStyleCnt="1" custScaleX="113715" custScaleY="103854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6B7CAB5-DF57-4DFF-BB52-547159AD8DDF}" type="pres">
      <dgm:prSet presAssocID="{950B2DF3-7CBA-416A-82F4-0298874DB15C}" presName="Image" presStyleLbl="alignImgPlace1" presStyleIdx="0" presStyleCnt="1" custScaleX="126298" custScaleY="163196" custLinFactNeighborX="61" custLinFactNeighborY="-4950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A457154-1AE3-49E5-890D-5A4B7A1CBFAD}" type="pres">
      <dgm:prSet presAssocID="{950B2DF3-7CBA-416A-82F4-0298874DB15C}" presName="ChildComposite" presStyleCnt="0"/>
      <dgm:spPr/>
    </dgm:pt>
    <dgm:pt modelId="{AD5282D0-D0B2-4BA4-94B3-6862AF4CA62A}" type="pres">
      <dgm:prSet presAssocID="{950B2DF3-7CBA-416A-82F4-0298874DB15C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4CC28-6F97-429A-89E2-E072231DC9F5}" type="pres">
      <dgm:prSet presAssocID="{950B2DF3-7CBA-416A-82F4-0298874DB15C}" presName="Parent" presStyleLbl="revTx" presStyleIdx="0" presStyleCnt="1" custScaleY="59579" custLinFactNeighborX="1335" custLinFactNeighborY="2585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A41FD0-932A-4571-903E-58266784E289}" type="presOf" srcId="{F81F7BEF-29F5-4DF5-801E-3600B1C278C8}" destId="{A8D8F9A6-927F-4997-9882-3657A1DE19F0}" srcOrd="0" destOrd="0" presId="urn:microsoft.com/office/officeart/2008/layout/CaptionedPictures"/>
    <dgm:cxn modelId="{DB0BE3BD-B468-46D4-AF7A-AEDEABE02E70}" srcId="{F81F7BEF-29F5-4DF5-801E-3600B1C278C8}" destId="{950B2DF3-7CBA-416A-82F4-0298874DB15C}" srcOrd="0" destOrd="0" parTransId="{BA6FF64B-FFF5-49FE-A4C8-AEFAC8090783}" sibTransId="{9859F050-95D7-41E5-8509-B3B4D799166C}"/>
    <dgm:cxn modelId="{C69F7BCE-D1A5-4030-AED6-1C65AAA98412}" type="presOf" srcId="{950B2DF3-7CBA-416A-82F4-0298874DB15C}" destId="{89C4CC28-6F97-429A-89E2-E072231DC9F5}" srcOrd="0" destOrd="0" presId="urn:microsoft.com/office/officeart/2008/layout/CaptionedPictures"/>
    <dgm:cxn modelId="{D798E059-AB14-42C7-A709-C02FE1B57AFB}" type="presParOf" srcId="{A8D8F9A6-927F-4997-9882-3657A1DE19F0}" destId="{2331CC96-AFD3-448A-AB52-D77C257F07E7}" srcOrd="0" destOrd="0" presId="urn:microsoft.com/office/officeart/2008/layout/CaptionedPictures"/>
    <dgm:cxn modelId="{8F5A9491-A715-45A9-81CF-44AD7205EDF0}" type="presParOf" srcId="{2331CC96-AFD3-448A-AB52-D77C257F07E7}" destId="{52A44833-2F01-4020-87D8-ADA670D30017}" srcOrd="0" destOrd="0" presId="urn:microsoft.com/office/officeart/2008/layout/CaptionedPictures"/>
    <dgm:cxn modelId="{D2545E86-8916-4599-9C5D-C68D0ABE918F}" type="presParOf" srcId="{2331CC96-AFD3-448A-AB52-D77C257F07E7}" destId="{16B7CAB5-DF57-4DFF-BB52-547159AD8DDF}" srcOrd="1" destOrd="0" presId="urn:microsoft.com/office/officeart/2008/layout/CaptionedPictures"/>
    <dgm:cxn modelId="{43823603-DAD1-459B-9235-44E294E4A65E}" type="presParOf" srcId="{2331CC96-AFD3-448A-AB52-D77C257F07E7}" destId="{FA457154-1AE3-49E5-890D-5A4B7A1CBFAD}" srcOrd="2" destOrd="0" presId="urn:microsoft.com/office/officeart/2008/layout/CaptionedPictures"/>
    <dgm:cxn modelId="{5CB49C6F-328C-447A-BF06-024516CDCFDA}" type="presParOf" srcId="{FA457154-1AE3-49E5-890D-5A4B7A1CBFAD}" destId="{AD5282D0-D0B2-4BA4-94B3-6862AF4CA62A}" srcOrd="0" destOrd="0" presId="urn:microsoft.com/office/officeart/2008/layout/CaptionedPictures"/>
    <dgm:cxn modelId="{67447CD6-DB1C-47E2-9008-BFCFE94C2A64}" type="presParOf" srcId="{FA457154-1AE3-49E5-890D-5A4B7A1CBFAD}" destId="{89C4CC28-6F97-429A-89E2-E072231DC9F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052AF0-8F04-4B7A-8AD4-F81F6A33F6D2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E12419-2A02-4B55-9B4A-F74559938FA7}">
      <dgm:prSet/>
      <dgm:spPr/>
      <dgm:t>
        <a:bodyPr/>
        <a:lstStyle/>
        <a:p>
          <a:pPr rtl="0"/>
          <a:r>
            <a:rPr lang="ru-RU" dirty="0" smtClean="0"/>
            <a:t>Y – объемы выданных ипотечных кредитов, основной показатель, характеризующий рынок ИЖК,</a:t>
          </a:r>
          <a:endParaRPr lang="ru-RU" dirty="0"/>
        </a:p>
      </dgm:t>
    </dgm:pt>
    <dgm:pt modelId="{02EAF1B3-056D-4DEB-89A4-88A9D8A2F2BF}" type="parTrans" cxnId="{BBD846C5-9A6A-484A-9F41-5B0035C2A289}">
      <dgm:prSet/>
      <dgm:spPr/>
      <dgm:t>
        <a:bodyPr/>
        <a:lstStyle/>
        <a:p>
          <a:endParaRPr lang="ru-RU"/>
        </a:p>
      </dgm:t>
    </dgm:pt>
    <dgm:pt modelId="{0E3F571A-E53C-4211-B4F7-118565799775}" type="sibTrans" cxnId="{BBD846C5-9A6A-484A-9F41-5B0035C2A289}">
      <dgm:prSet/>
      <dgm:spPr/>
      <dgm:t>
        <a:bodyPr/>
        <a:lstStyle/>
        <a:p>
          <a:endParaRPr lang="ru-RU"/>
        </a:p>
      </dgm:t>
    </dgm:pt>
    <dgm:pt modelId="{2E7DAADD-B8DF-4F47-9970-7FF374B8AA47}">
      <dgm:prSet/>
      <dgm:spPr/>
      <dgm:t>
        <a:bodyPr/>
        <a:lstStyle/>
        <a:p>
          <a:pPr rtl="0"/>
          <a:r>
            <a:rPr lang="ru-RU" dirty="0" smtClean="0"/>
            <a:t>Х1 – относительная ставка процента,</a:t>
          </a:r>
          <a:endParaRPr lang="ru-RU" dirty="0"/>
        </a:p>
      </dgm:t>
    </dgm:pt>
    <dgm:pt modelId="{07BE113B-32E6-4D14-8FE3-07DE6E59AB1E}" type="parTrans" cxnId="{8BA152F3-1861-41FB-BEF8-472A120FEA9E}">
      <dgm:prSet/>
      <dgm:spPr/>
      <dgm:t>
        <a:bodyPr/>
        <a:lstStyle/>
        <a:p>
          <a:endParaRPr lang="ru-RU"/>
        </a:p>
      </dgm:t>
    </dgm:pt>
    <dgm:pt modelId="{BC504ADB-6B19-4BE7-9AC8-FA782B834C8B}" type="sibTrans" cxnId="{8BA152F3-1861-41FB-BEF8-472A120FEA9E}">
      <dgm:prSet/>
      <dgm:spPr/>
      <dgm:t>
        <a:bodyPr/>
        <a:lstStyle/>
        <a:p>
          <a:endParaRPr lang="ru-RU"/>
        </a:p>
      </dgm:t>
    </dgm:pt>
    <dgm:pt modelId="{5F7F8C3F-03F3-486E-BE99-2B1F46634BE5}">
      <dgm:prSet/>
      <dgm:spPr/>
      <dgm:t>
        <a:bodyPr/>
        <a:lstStyle/>
        <a:p>
          <a:pPr rtl="0"/>
          <a:r>
            <a:rPr lang="ru-RU" dirty="0" smtClean="0"/>
            <a:t>Х2 – занятое население,</a:t>
          </a:r>
          <a:endParaRPr lang="ru-RU" dirty="0"/>
        </a:p>
      </dgm:t>
    </dgm:pt>
    <dgm:pt modelId="{0C368100-9F59-4E69-B8CC-8F0D6140F409}" type="parTrans" cxnId="{628093FA-9CE5-4D9B-BEC6-F66254B27C65}">
      <dgm:prSet/>
      <dgm:spPr/>
      <dgm:t>
        <a:bodyPr/>
        <a:lstStyle/>
        <a:p>
          <a:endParaRPr lang="ru-RU"/>
        </a:p>
      </dgm:t>
    </dgm:pt>
    <dgm:pt modelId="{3D8B94F0-7179-499D-BDD9-707B56F7E602}" type="sibTrans" cxnId="{628093FA-9CE5-4D9B-BEC6-F66254B27C65}">
      <dgm:prSet/>
      <dgm:spPr/>
      <dgm:t>
        <a:bodyPr/>
        <a:lstStyle/>
        <a:p>
          <a:endParaRPr lang="ru-RU"/>
        </a:p>
      </dgm:t>
    </dgm:pt>
    <dgm:pt modelId="{5F8D5BCC-0FF8-4426-8A2A-C5214D616E62}">
      <dgm:prSet/>
      <dgm:spPr/>
      <dgm:t>
        <a:bodyPr/>
        <a:lstStyle/>
        <a:p>
          <a:pPr rtl="0"/>
          <a:r>
            <a:rPr lang="ru-RU" dirty="0" smtClean="0"/>
            <a:t>Х3 – среднедушевые доходы,</a:t>
          </a:r>
          <a:endParaRPr lang="ru-RU" dirty="0"/>
        </a:p>
      </dgm:t>
    </dgm:pt>
    <dgm:pt modelId="{BCE97D94-3079-4A41-AFB9-5EA5534F36B3}" type="parTrans" cxnId="{4948C81F-2352-4811-8457-5258891231CF}">
      <dgm:prSet/>
      <dgm:spPr/>
      <dgm:t>
        <a:bodyPr/>
        <a:lstStyle/>
        <a:p>
          <a:endParaRPr lang="ru-RU"/>
        </a:p>
      </dgm:t>
    </dgm:pt>
    <dgm:pt modelId="{18795C34-B215-4949-A928-F259CA2D70DF}" type="sibTrans" cxnId="{4948C81F-2352-4811-8457-5258891231CF}">
      <dgm:prSet/>
      <dgm:spPr/>
      <dgm:t>
        <a:bodyPr/>
        <a:lstStyle/>
        <a:p>
          <a:endParaRPr lang="ru-RU"/>
        </a:p>
      </dgm:t>
    </dgm:pt>
    <dgm:pt modelId="{74906115-6D41-4DA4-BA6B-190199BE20B3}">
      <dgm:prSet/>
      <dgm:spPr/>
      <dgm:t>
        <a:bodyPr/>
        <a:lstStyle/>
        <a:p>
          <a:pPr rtl="0"/>
          <a:r>
            <a:rPr lang="ru-RU" dirty="0" smtClean="0"/>
            <a:t>Х4 – строительство жилых домов,</a:t>
          </a:r>
          <a:endParaRPr lang="ru-RU" dirty="0"/>
        </a:p>
      </dgm:t>
    </dgm:pt>
    <dgm:pt modelId="{146DFD38-2867-4EF7-BD31-9C707FFBD0DE}" type="parTrans" cxnId="{A84CF2B6-CDB3-4BB4-A839-C839392732F1}">
      <dgm:prSet/>
      <dgm:spPr/>
      <dgm:t>
        <a:bodyPr/>
        <a:lstStyle/>
        <a:p>
          <a:endParaRPr lang="ru-RU"/>
        </a:p>
      </dgm:t>
    </dgm:pt>
    <dgm:pt modelId="{D2950268-CF8A-4513-8D25-C92EE06573C1}" type="sibTrans" cxnId="{A84CF2B6-CDB3-4BB4-A839-C839392732F1}">
      <dgm:prSet/>
      <dgm:spPr/>
      <dgm:t>
        <a:bodyPr/>
        <a:lstStyle/>
        <a:p>
          <a:endParaRPr lang="ru-RU"/>
        </a:p>
      </dgm:t>
    </dgm:pt>
    <dgm:pt modelId="{908D8BC5-A083-4742-A7C4-A546EB477DCD}">
      <dgm:prSet/>
      <dgm:spPr/>
      <dgm:t>
        <a:bodyPr/>
        <a:lstStyle/>
        <a:p>
          <a:pPr rtl="0"/>
          <a:r>
            <a:rPr lang="ru-RU" dirty="0" smtClean="0"/>
            <a:t>Х5 – ввод жилых помещений,</a:t>
          </a:r>
          <a:endParaRPr lang="ru-RU" dirty="0"/>
        </a:p>
      </dgm:t>
    </dgm:pt>
    <dgm:pt modelId="{8E2ED605-C922-4C51-BF27-CCC63182D2D8}" type="parTrans" cxnId="{F1C23B91-9485-4D9E-80AF-85611F3C1845}">
      <dgm:prSet/>
      <dgm:spPr/>
      <dgm:t>
        <a:bodyPr/>
        <a:lstStyle/>
        <a:p>
          <a:endParaRPr lang="ru-RU"/>
        </a:p>
      </dgm:t>
    </dgm:pt>
    <dgm:pt modelId="{9B7EBA6E-3858-4CBF-B544-FA02B64F2B04}" type="sibTrans" cxnId="{F1C23B91-9485-4D9E-80AF-85611F3C1845}">
      <dgm:prSet/>
      <dgm:spPr/>
      <dgm:t>
        <a:bodyPr/>
        <a:lstStyle/>
        <a:p>
          <a:endParaRPr lang="ru-RU"/>
        </a:p>
      </dgm:t>
    </dgm:pt>
    <dgm:pt modelId="{8ED86767-64D0-4ACE-9A43-8F4ED77B292B}">
      <dgm:prSet/>
      <dgm:spPr/>
      <dgm:t>
        <a:bodyPr/>
        <a:lstStyle/>
        <a:p>
          <a:pPr rtl="0"/>
          <a:r>
            <a:rPr lang="ru-RU" dirty="0" smtClean="0"/>
            <a:t>Х6 – доля семей, собирающихся изменить свои жилищные условия</a:t>
          </a:r>
          <a:endParaRPr lang="ru-RU" dirty="0"/>
        </a:p>
      </dgm:t>
    </dgm:pt>
    <dgm:pt modelId="{C4844A10-0ED5-4DF8-BA80-B870BDB72466}" type="parTrans" cxnId="{8DD7B5B3-8089-4B9B-B5F1-5818F2E5BB20}">
      <dgm:prSet/>
      <dgm:spPr/>
      <dgm:t>
        <a:bodyPr/>
        <a:lstStyle/>
        <a:p>
          <a:endParaRPr lang="ru-RU"/>
        </a:p>
      </dgm:t>
    </dgm:pt>
    <dgm:pt modelId="{80F7AD9E-1DF6-4156-8F1A-62B4A455FF5E}" type="sibTrans" cxnId="{8DD7B5B3-8089-4B9B-B5F1-5818F2E5BB20}">
      <dgm:prSet/>
      <dgm:spPr/>
      <dgm:t>
        <a:bodyPr/>
        <a:lstStyle/>
        <a:p>
          <a:endParaRPr lang="ru-RU"/>
        </a:p>
      </dgm:t>
    </dgm:pt>
    <dgm:pt modelId="{B09730DA-C588-472C-BC7B-D26DFAAF0F39}">
      <dgm:prSet/>
      <dgm:spPr/>
      <dgm:t>
        <a:bodyPr/>
        <a:lstStyle/>
        <a:p>
          <a:pPr rtl="0"/>
          <a:r>
            <a:rPr lang="ru-RU" dirty="0" smtClean="0"/>
            <a:t>Х7 – цены на первичном рынке жилья</a:t>
          </a:r>
          <a:endParaRPr lang="ru-RU" dirty="0"/>
        </a:p>
      </dgm:t>
    </dgm:pt>
    <dgm:pt modelId="{9F0E9B6C-0401-425C-9D16-8AA48AAED988}" type="parTrans" cxnId="{94A4B1A1-C5FF-473F-AA4B-11B7F9E24826}">
      <dgm:prSet/>
      <dgm:spPr/>
      <dgm:t>
        <a:bodyPr/>
        <a:lstStyle/>
        <a:p>
          <a:endParaRPr lang="ru-RU"/>
        </a:p>
      </dgm:t>
    </dgm:pt>
    <dgm:pt modelId="{05FFA080-52A1-4EDF-AFEC-FAABF36D96DD}" type="sibTrans" cxnId="{94A4B1A1-C5FF-473F-AA4B-11B7F9E24826}">
      <dgm:prSet/>
      <dgm:spPr/>
      <dgm:t>
        <a:bodyPr/>
        <a:lstStyle/>
        <a:p>
          <a:endParaRPr lang="ru-RU"/>
        </a:p>
      </dgm:t>
    </dgm:pt>
    <dgm:pt modelId="{2EF4F6BE-2723-43BD-8F73-B9D07974FFBE}">
      <dgm:prSet/>
      <dgm:spPr/>
      <dgm:t>
        <a:bodyPr/>
        <a:lstStyle/>
        <a:p>
          <a:pPr rtl="0"/>
          <a:r>
            <a:rPr lang="ru-RU" dirty="0" smtClean="0"/>
            <a:t>Х8 – цены на вторичном рынке жилья</a:t>
          </a:r>
          <a:endParaRPr lang="ru-RU" dirty="0"/>
        </a:p>
      </dgm:t>
    </dgm:pt>
    <dgm:pt modelId="{BE140B19-5E1B-496B-BE6B-4BD1F7D85964}" type="parTrans" cxnId="{5FAAAFBD-E503-42EA-A4A0-4BE17AD66896}">
      <dgm:prSet/>
      <dgm:spPr/>
      <dgm:t>
        <a:bodyPr/>
        <a:lstStyle/>
        <a:p>
          <a:endParaRPr lang="ru-RU"/>
        </a:p>
      </dgm:t>
    </dgm:pt>
    <dgm:pt modelId="{C78B50B0-3A0B-49C7-9DA1-1868C8CE9446}" type="sibTrans" cxnId="{5FAAAFBD-E503-42EA-A4A0-4BE17AD66896}">
      <dgm:prSet/>
      <dgm:spPr/>
      <dgm:t>
        <a:bodyPr/>
        <a:lstStyle/>
        <a:p>
          <a:endParaRPr lang="ru-RU"/>
        </a:p>
      </dgm:t>
    </dgm:pt>
    <dgm:pt modelId="{F3057C07-D6E4-4465-81CB-C10C81CAE1FB}">
      <dgm:prSet/>
      <dgm:spPr/>
      <dgm:t>
        <a:bodyPr/>
        <a:lstStyle/>
        <a:p>
          <a:pPr rtl="0"/>
          <a:r>
            <a:rPr lang="ru-RU" dirty="0" smtClean="0"/>
            <a:t>Х9 – иностранные прямые инвестиции</a:t>
          </a:r>
          <a:endParaRPr lang="ru-RU" dirty="0"/>
        </a:p>
      </dgm:t>
    </dgm:pt>
    <dgm:pt modelId="{3AD2A2F3-4970-4281-AE3B-DD3507858FD9}" type="parTrans" cxnId="{0715468B-914F-4A2B-B535-1696DB1BF275}">
      <dgm:prSet/>
      <dgm:spPr/>
      <dgm:t>
        <a:bodyPr/>
        <a:lstStyle/>
        <a:p>
          <a:endParaRPr lang="ru-RU"/>
        </a:p>
      </dgm:t>
    </dgm:pt>
    <dgm:pt modelId="{020D0118-CA8C-4C91-8AB3-A000CB6129CE}" type="sibTrans" cxnId="{0715468B-914F-4A2B-B535-1696DB1BF275}">
      <dgm:prSet/>
      <dgm:spPr/>
      <dgm:t>
        <a:bodyPr/>
        <a:lstStyle/>
        <a:p>
          <a:endParaRPr lang="ru-RU"/>
        </a:p>
      </dgm:t>
    </dgm:pt>
    <dgm:pt modelId="{91111141-E775-4FC2-946F-727FE46FA453}">
      <dgm:prSet/>
      <dgm:spPr/>
      <dgm:t>
        <a:bodyPr/>
        <a:lstStyle/>
        <a:p>
          <a:pPr rtl="0"/>
          <a:r>
            <a:rPr lang="ru-RU" dirty="0" smtClean="0"/>
            <a:t>Х10 – чистый экспорт</a:t>
          </a:r>
          <a:endParaRPr lang="ru-RU" dirty="0"/>
        </a:p>
      </dgm:t>
    </dgm:pt>
    <dgm:pt modelId="{7F68609F-78A1-40DB-97BF-0BA3696046DD}" type="parTrans" cxnId="{0BF054F5-88AD-4948-B32B-B1A75DE281D3}">
      <dgm:prSet/>
      <dgm:spPr/>
      <dgm:t>
        <a:bodyPr/>
        <a:lstStyle/>
        <a:p>
          <a:endParaRPr lang="ru-RU"/>
        </a:p>
      </dgm:t>
    </dgm:pt>
    <dgm:pt modelId="{0452ECDE-B61D-4A62-B60F-34A70C5E4794}" type="sibTrans" cxnId="{0BF054F5-88AD-4948-B32B-B1A75DE281D3}">
      <dgm:prSet/>
      <dgm:spPr/>
      <dgm:t>
        <a:bodyPr/>
        <a:lstStyle/>
        <a:p>
          <a:endParaRPr lang="ru-RU"/>
        </a:p>
      </dgm:t>
    </dgm:pt>
    <dgm:pt modelId="{051C77B0-29AD-4935-81CF-7E7E69FFB99C}" type="pres">
      <dgm:prSet presAssocID="{86052AF0-8F04-4B7A-8AD4-F81F6A33F6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6E2D18-FDBB-4B8E-9040-4B1FAC909955}" type="pres">
      <dgm:prSet presAssocID="{6CE12419-2A02-4B55-9B4A-F74559938FA7}" presName="linNode" presStyleCnt="0"/>
      <dgm:spPr/>
    </dgm:pt>
    <dgm:pt modelId="{A23CFCA4-20E8-4161-B771-BDF54A84A7A1}" type="pres">
      <dgm:prSet presAssocID="{6CE12419-2A02-4B55-9B4A-F74559938FA7}" presName="parentText" presStyleLbl="node1" presStyleIdx="0" presStyleCnt="11" custScaleX="213820" custLinFactNeighborX="6302" custLinFactNeighborY="299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931FC-6590-4A92-928E-DC5E217FD8D9}" type="pres">
      <dgm:prSet presAssocID="{0E3F571A-E53C-4211-B4F7-118565799775}" presName="sp" presStyleCnt="0"/>
      <dgm:spPr/>
    </dgm:pt>
    <dgm:pt modelId="{E1E295AD-1934-49FD-A394-0B5BF1035C66}" type="pres">
      <dgm:prSet presAssocID="{2E7DAADD-B8DF-4F47-9970-7FF374B8AA47}" presName="linNode" presStyleCnt="0"/>
      <dgm:spPr/>
    </dgm:pt>
    <dgm:pt modelId="{0672AA55-322F-4DC0-8F66-C5267C2509F0}" type="pres">
      <dgm:prSet presAssocID="{2E7DAADD-B8DF-4F47-9970-7FF374B8AA47}" presName="parentText" presStyleLbl="node1" presStyleIdx="1" presStyleCnt="11" custScaleX="99186" custScaleY="133686" custLinFactNeighborX="6314" custLinFactNeighborY="45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E0A1C-E269-4D4C-BF20-12A2D873CF2E}" type="pres">
      <dgm:prSet presAssocID="{BC504ADB-6B19-4BE7-9AC8-FA782B834C8B}" presName="sp" presStyleCnt="0"/>
      <dgm:spPr/>
    </dgm:pt>
    <dgm:pt modelId="{340AA862-5D36-4288-93CB-CA9490F94ACA}" type="pres">
      <dgm:prSet presAssocID="{5F7F8C3F-03F3-486E-BE99-2B1F46634BE5}" presName="linNode" presStyleCnt="0"/>
      <dgm:spPr/>
    </dgm:pt>
    <dgm:pt modelId="{36E931BA-D35D-4DFC-9A19-DAA1342DF56A}" type="pres">
      <dgm:prSet presAssocID="{5F7F8C3F-03F3-486E-BE99-2B1F46634BE5}" presName="parentText" presStyleLbl="node1" presStyleIdx="2" presStyleCnt="11" custLinFactNeighborX="6302" custLinFactNeighborY="42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BC047-F0D5-4BC5-B10E-6DF33215B4C3}" type="pres">
      <dgm:prSet presAssocID="{3D8B94F0-7179-499D-BDD9-707B56F7E602}" presName="sp" presStyleCnt="0"/>
      <dgm:spPr/>
    </dgm:pt>
    <dgm:pt modelId="{A6260742-7931-4CAA-A9E9-73AA85772F45}" type="pres">
      <dgm:prSet presAssocID="{5F8D5BCC-0FF8-4426-8A2A-C5214D616E62}" presName="linNode" presStyleCnt="0"/>
      <dgm:spPr/>
    </dgm:pt>
    <dgm:pt modelId="{974A4CDB-9FE7-446B-A6D6-CF99DAA9ACB4}" type="pres">
      <dgm:prSet presAssocID="{5F8D5BCC-0FF8-4426-8A2A-C5214D616E62}" presName="parentText" presStyleLbl="node1" presStyleIdx="3" presStyleCnt="11" custLinFactNeighborX="6302" custLinFactNeighborY="42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1D180-9FFF-4F60-9E28-B968EB41421D}" type="pres">
      <dgm:prSet presAssocID="{18795C34-B215-4949-A928-F259CA2D70DF}" presName="sp" presStyleCnt="0"/>
      <dgm:spPr/>
    </dgm:pt>
    <dgm:pt modelId="{F2D15073-4FC4-434B-A854-C41F262B8BD8}" type="pres">
      <dgm:prSet presAssocID="{74906115-6D41-4DA4-BA6B-190199BE20B3}" presName="linNode" presStyleCnt="0"/>
      <dgm:spPr/>
    </dgm:pt>
    <dgm:pt modelId="{5C0644B1-CFFA-4CF6-89A8-D8036B5A1F09}" type="pres">
      <dgm:prSet presAssocID="{74906115-6D41-4DA4-BA6B-190199BE20B3}" presName="parentText" presStyleLbl="node1" presStyleIdx="4" presStyleCnt="11" custLinFactNeighborX="6302" custLinFactNeighborY="430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4552B-CFB3-4040-AD5A-C5FF8D2D17EC}" type="pres">
      <dgm:prSet presAssocID="{D2950268-CF8A-4513-8D25-C92EE06573C1}" presName="sp" presStyleCnt="0"/>
      <dgm:spPr/>
    </dgm:pt>
    <dgm:pt modelId="{C338FEA2-5282-48A1-8D86-97C81EE773B3}" type="pres">
      <dgm:prSet presAssocID="{908D8BC5-A083-4742-A7C4-A546EB477DCD}" presName="linNode" presStyleCnt="0"/>
      <dgm:spPr/>
    </dgm:pt>
    <dgm:pt modelId="{359E2AE3-CDAA-4DA3-9083-DE278BEE4F96}" type="pres">
      <dgm:prSet presAssocID="{908D8BC5-A083-4742-A7C4-A546EB477DCD}" presName="parentText" presStyleLbl="node1" presStyleIdx="5" presStyleCnt="11" custLinFactNeighborX="6302" custLinFactNeighborY="43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953C1-EB63-4153-87E1-9255BE37FEE0}" type="pres">
      <dgm:prSet presAssocID="{9B7EBA6E-3858-4CBF-B544-FA02B64F2B04}" presName="sp" presStyleCnt="0"/>
      <dgm:spPr/>
    </dgm:pt>
    <dgm:pt modelId="{8BFE347F-9866-4844-B1C3-B0DCBDBB7DE4}" type="pres">
      <dgm:prSet presAssocID="{8ED86767-64D0-4ACE-9A43-8F4ED77B292B}" presName="linNode" presStyleCnt="0"/>
      <dgm:spPr/>
    </dgm:pt>
    <dgm:pt modelId="{6678C57C-B1CD-495F-BC7D-77ED9092694F}" type="pres">
      <dgm:prSet presAssocID="{8ED86767-64D0-4ACE-9A43-8F4ED77B292B}" presName="parentText" presStyleLbl="node1" presStyleIdx="6" presStyleCnt="11" custScaleX="146610" custLinFactNeighborX="39499" custLinFactNeighborY="589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43819-D30B-43AE-9C32-D7961695DAE9}" type="pres">
      <dgm:prSet presAssocID="{80F7AD9E-1DF6-4156-8F1A-62B4A455FF5E}" presName="sp" presStyleCnt="0"/>
      <dgm:spPr/>
    </dgm:pt>
    <dgm:pt modelId="{E3DDA472-1B5D-4868-A145-4E12F5101794}" type="pres">
      <dgm:prSet presAssocID="{B09730DA-C588-472C-BC7B-D26DFAAF0F39}" presName="linNode" presStyleCnt="0"/>
      <dgm:spPr/>
    </dgm:pt>
    <dgm:pt modelId="{57114783-0DA5-4E61-AB2D-2463DBE15B2B}" type="pres">
      <dgm:prSet presAssocID="{B09730DA-C588-472C-BC7B-D26DFAAF0F39}" presName="parentText" presStyleLbl="node1" presStyleIdx="7" presStyleCnt="11" custLinFactX="20122" custLinFactY="-300000" custLinFactNeighborX="100000" custLinFactNeighborY="-3182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C1CFE-6614-4A20-9D41-C14E659071AD}" type="pres">
      <dgm:prSet presAssocID="{05FFA080-52A1-4EDF-AFEC-FAABF36D96DD}" presName="sp" presStyleCnt="0"/>
      <dgm:spPr/>
    </dgm:pt>
    <dgm:pt modelId="{FBC48D38-0B3D-4AC7-A108-062F3EF533DC}" type="pres">
      <dgm:prSet presAssocID="{2EF4F6BE-2723-43BD-8F73-B9D07974FFBE}" presName="linNode" presStyleCnt="0"/>
      <dgm:spPr/>
    </dgm:pt>
    <dgm:pt modelId="{29AF0751-78C8-4AD1-94A8-5614699D15EB}" type="pres">
      <dgm:prSet presAssocID="{2EF4F6BE-2723-43BD-8F73-B9D07974FFBE}" presName="parentText" presStyleLbl="node1" presStyleIdx="8" presStyleCnt="11" custLinFactX="20122" custLinFactY="-300000" custLinFactNeighborX="100000" custLinFactNeighborY="-3178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FC804-8CF0-4B97-A0FC-4CD3114E83B5}" type="pres">
      <dgm:prSet presAssocID="{C78B50B0-3A0B-49C7-9DA1-1868C8CE9446}" presName="sp" presStyleCnt="0"/>
      <dgm:spPr/>
    </dgm:pt>
    <dgm:pt modelId="{EF235B44-F76B-4170-9918-285C9BB3C579}" type="pres">
      <dgm:prSet presAssocID="{F3057C07-D6E4-4465-81CB-C10C81CAE1FB}" presName="linNode" presStyleCnt="0"/>
      <dgm:spPr/>
    </dgm:pt>
    <dgm:pt modelId="{9EA7B9B7-4527-4E18-A934-DE7367156BC7}" type="pres">
      <dgm:prSet presAssocID="{F3057C07-D6E4-4465-81CB-C10C81CAE1FB}" presName="parentText" presStyleLbl="node1" presStyleIdx="9" presStyleCnt="11" custLinFactX="20122" custLinFactY="-300000" custLinFactNeighborX="100000" custLinFactNeighborY="-3178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39303-7FF8-4C87-BAB5-4248D32CC8F6}" type="pres">
      <dgm:prSet presAssocID="{020D0118-CA8C-4C91-8AB3-A000CB6129CE}" presName="sp" presStyleCnt="0"/>
      <dgm:spPr/>
    </dgm:pt>
    <dgm:pt modelId="{F22F5C23-F519-49D7-BAFC-AF3951822E6E}" type="pres">
      <dgm:prSet presAssocID="{91111141-E775-4FC2-946F-727FE46FA453}" presName="linNode" presStyleCnt="0"/>
      <dgm:spPr/>
    </dgm:pt>
    <dgm:pt modelId="{012AEEEE-1204-415A-AB1F-FFAA4140C399}" type="pres">
      <dgm:prSet presAssocID="{91111141-E775-4FC2-946F-727FE46FA453}" presName="parentText" presStyleLbl="node1" presStyleIdx="10" presStyleCnt="11" custLinFactX="20122" custLinFactY="-300000" custLinFactNeighborX="100000" custLinFactNeighborY="-3178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8093FA-9CE5-4D9B-BEC6-F66254B27C65}" srcId="{86052AF0-8F04-4B7A-8AD4-F81F6A33F6D2}" destId="{5F7F8C3F-03F3-486E-BE99-2B1F46634BE5}" srcOrd="2" destOrd="0" parTransId="{0C368100-9F59-4E69-B8CC-8F0D6140F409}" sibTransId="{3D8B94F0-7179-499D-BDD9-707B56F7E602}"/>
    <dgm:cxn modelId="{784F65EB-BA43-43BE-9A2B-E0033CC95CE0}" type="presOf" srcId="{8ED86767-64D0-4ACE-9A43-8F4ED77B292B}" destId="{6678C57C-B1CD-495F-BC7D-77ED9092694F}" srcOrd="0" destOrd="0" presId="urn:microsoft.com/office/officeart/2005/8/layout/vList5"/>
    <dgm:cxn modelId="{A84CF2B6-CDB3-4BB4-A839-C839392732F1}" srcId="{86052AF0-8F04-4B7A-8AD4-F81F6A33F6D2}" destId="{74906115-6D41-4DA4-BA6B-190199BE20B3}" srcOrd="4" destOrd="0" parTransId="{146DFD38-2867-4EF7-BD31-9C707FFBD0DE}" sibTransId="{D2950268-CF8A-4513-8D25-C92EE06573C1}"/>
    <dgm:cxn modelId="{EBD6A23B-F7C6-4B83-A48D-39B7EA25CAF1}" type="presOf" srcId="{6CE12419-2A02-4B55-9B4A-F74559938FA7}" destId="{A23CFCA4-20E8-4161-B771-BDF54A84A7A1}" srcOrd="0" destOrd="0" presId="urn:microsoft.com/office/officeart/2005/8/layout/vList5"/>
    <dgm:cxn modelId="{F62B8FBF-F060-4A5B-A380-986353A4F4F0}" type="presOf" srcId="{5F7F8C3F-03F3-486E-BE99-2B1F46634BE5}" destId="{36E931BA-D35D-4DFC-9A19-DAA1342DF56A}" srcOrd="0" destOrd="0" presId="urn:microsoft.com/office/officeart/2005/8/layout/vList5"/>
    <dgm:cxn modelId="{26A2D9DE-9A12-44F9-8A4B-0EFD23D136DC}" type="presOf" srcId="{74906115-6D41-4DA4-BA6B-190199BE20B3}" destId="{5C0644B1-CFFA-4CF6-89A8-D8036B5A1F09}" srcOrd="0" destOrd="0" presId="urn:microsoft.com/office/officeart/2005/8/layout/vList5"/>
    <dgm:cxn modelId="{0BF054F5-88AD-4948-B32B-B1A75DE281D3}" srcId="{86052AF0-8F04-4B7A-8AD4-F81F6A33F6D2}" destId="{91111141-E775-4FC2-946F-727FE46FA453}" srcOrd="10" destOrd="0" parTransId="{7F68609F-78A1-40DB-97BF-0BA3696046DD}" sibTransId="{0452ECDE-B61D-4A62-B60F-34A70C5E4794}"/>
    <dgm:cxn modelId="{3783E9D7-1BF0-4DDC-94D0-7869A4106B44}" type="presOf" srcId="{F3057C07-D6E4-4465-81CB-C10C81CAE1FB}" destId="{9EA7B9B7-4527-4E18-A934-DE7367156BC7}" srcOrd="0" destOrd="0" presId="urn:microsoft.com/office/officeart/2005/8/layout/vList5"/>
    <dgm:cxn modelId="{94A4B1A1-C5FF-473F-AA4B-11B7F9E24826}" srcId="{86052AF0-8F04-4B7A-8AD4-F81F6A33F6D2}" destId="{B09730DA-C588-472C-BC7B-D26DFAAF0F39}" srcOrd="7" destOrd="0" parTransId="{9F0E9B6C-0401-425C-9D16-8AA48AAED988}" sibTransId="{05FFA080-52A1-4EDF-AFEC-FAABF36D96DD}"/>
    <dgm:cxn modelId="{BBD846C5-9A6A-484A-9F41-5B0035C2A289}" srcId="{86052AF0-8F04-4B7A-8AD4-F81F6A33F6D2}" destId="{6CE12419-2A02-4B55-9B4A-F74559938FA7}" srcOrd="0" destOrd="0" parTransId="{02EAF1B3-056D-4DEB-89A4-88A9D8A2F2BF}" sibTransId="{0E3F571A-E53C-4211-B4F7-118565799775}"/>
    <dgm:cxn modelId="{5FAAAFBD-E503-42EA-A4A0-4BE17AD66896}" srcId="{86052AF0-8F04-4B7A-8AD4-F81F6A33F6D2}" destId="{2EF4F6BE-2723-43BD-8F73-B9D07974FFBE}" srcOrd="8" destOrd="0" parTransId="{BE140B19-5E1B-496B-BE6B-4BD1F7D85964}" sibTransId="{C78B50B0-3A0B-49C7-9DA1-1868C8CE9446}"/>
    <dgm:cxn modelId="{AC9A7A3A-EBC6-4272-A619-F43323625805}" type="presOf" srcId="{91111141-E775-4FC2-946F-727FE46FA453}" destId="{012AEEEE-1204-415A-AB1F-FFAA4140C399}" srcOrd="0" destOrd="0" presId="urn:microsoft.com/office/officeart/2005/8/layout/vList5"/>
    <dgm:cxn modelId="{B879D0D1-74FF-473E-89B4-A6891E81B66C}" type="presOf" srcId="{908D8BC5-A083-4742-A7C4-A546EB477DCD}" destId="{359E2AE3-CDAA-4DA3-9083-DE278BEE4F96}" srcOrd="0" destOrd="0" presId="urn:microsoft.com/office/officeart/2005/8/layout/vList5"/>
    <dgm:cxn modelId="{0715468B-914F-4A2B-B535-1696DB1BF275}" srcId="{86052AF0-8F04-4B7A-8AD4-F81F6A33F6D2}" destId="{F3057C07-D6E4-4465-81CB-C10C81CAE1FB}" srcOrd="9" destOrd="0" parTransId="{3AD2A2F3-4970-4281-AE3B-DD3507858FD9}" sibTransId="{020D0118-CA8C-4C91-8AB3-A000CB6129CE}"/>
    <dgm:cxn modelId="{8DD7B5B3-8089-4B9B-B5F1-5818F2E5BB20}" srcId="{86052AF0-8F04-4B7A-8AD4-F81F6A33F6D2}" destId="{8ED86767-64D0-4ACE-9A43-8F4ED77B292B}" srcOrd="6" destOrd="0" parTransId="{C4844A10-0ED5-4DF8-BA80-B870BDB72466}" sibTransId="{80F7AD9E-1DF6-4156-8F1A-62B4A455FF5E}"/>
    <dgm:cxn modelId="{F1C23B91-9485-4D9E-80AF-85611F3C1845}" srcId="{86052AF0-8F04-4B7A-8AD4-F81F6A33F6D2}" destId="{908D8BC5-A083-4742-A7C4-A546EB477DCD}" srcOrd="5" destOrd="0" parTransId="{8E2ED605-C922-4C51-BF27-CCC63182D2D8}" sibTransId="{9B7EBA6E-3858-4CBF-B544-FA02B64F2B04}"/>
    <dgm:cxn modelId="{39D0A094-D53D-4BC6-BFB7-EF99A31F4C67}" type="presOf" srcId="{2EF4F6BE-2723-43BD-8F73-B9D07974FFBE}" destId="{29AF0751-78C8-4AD1-94A8-5614699D15EB}" srcOrd="0" destOrd="0" presId="urn:microsoft.com/office/officeart/2005/8/layout/vList5"/>
    <dgm:cxn modelId="{4948C81F-2352-4811-8457-5258891231CF}" srcId="{86052AF0-8F04-4B7A-8AD4-F81F6A33F6D2}" destId="{5F8D5BCC-0FF8-4426-8A2A-C5214D616E62}" srcOrd="3" destOrd="0" parTransId="{BCE97D94-3079-4A41-AFB9-5EA5534F36B3}" sibTransId="{18795C34-B215-4949-A928-F259CA2D70DF}"/>
    <dgm:cxn modelId="{6B7A5978-A5EE-49CA-8989-FD942286E24F}" type="presOf" srcId="{B09730DA-C588-472C-BC7B-D26DFAAF0F39}" destId="{57114783-0DA5-4E61-AB2D-2463DBE15B2B}" srcOrd="0" destOrd="0" presId="urn:microsoft.com/office/officeart/2005/8/layout/vList5"/>
    <dgm:cxn modelId="{D788A7D6-2C08-4A1A-B6C7-317446E22E9D}" type="presOf" srcId="{86052AF0-8F04-4B7A-8AD4-F81F6A33F6D2}" destId="{051C77B0-29AD-4935-81CF-7E7E69FFB99C}" srcOrd="0" destOrd="0" presId="urn:microsoft.com/office/officeart/2005/8/layout/vList5"/>
    <dgm:cxn modelId="{3100FA7B-209E-4C5A-9E32-721C4C0222D5}" type="presOf" srcId="{2E7DAADD-B8DF-4F47-9970-7FF374B8AA47}" destId="{0672AA55-322F-4DC0-8F66-C5267C2509F0}" srcOrd="0" destOrd="0" presId="urn:microsoft.com/office/officeart/2005/8/layout/vList5"/>
    <dgm:cxn modelId="{8BA152F3-1861-41FB-BEF8-472A120FEA9E}" srcId="{86052AF0-8F04-4B7A-8AD4-F81F6A33F6D2}" destId="{2E7DAADD-B8DF-4F47-9970-7FF374B8AA47}" srcOrd="1" destOrd="0" parTransId="{07BE113B-32E6-4D14-8FE3-07DE6E59AB1E}" sibTransId="{BC504ADB-6B19-4BE7-9AC8-FA782B834C8B}"/>
    <dgm:cxn modelId="{9E2617E1-A07E-4D3E-B5EC-67B5D119C007}" type="presOf" srcId="{5F8D5BCC-0FF8-4426-8A2A-C5214D616E62}" destId="{974A4CDB-9FE7-446B-A6D6-CF99DAA9ACB4}" srcOrd="0" destOrd="0" presId="urn:microsoft.com/office/officeart/2005/8/layout/vList5"/>
    <dgm:cxn modelId="{5F3B6103-635E-46FD-AFD2-E38CA9BD32B9}" type="presParOf" srcId="{051C77B0-29AD-4935-81CF-7E7E69FFB99C}" destId="{4A6E2D18-FDBB-4B8E-9040-4B1FAC909955}" srcOrd="0" destOrd="0" presId="urn:microsoft.com/office/officeart/2005/8/layout/vList5"/>
    <dgm:cxn modelId="{FD545930-8C36-4457-A882-FC56A6299A7F}" type="presParOf" srcId="{4A6E2D18-FDBB-4B8E-9040-4B1FAC909955}" destId="{A23CFCA4-20E8-4161-B771-BDF54A84A7A1}" srcOrd="0" destOrd="0" presId="urn:microsoft.com/office/officeart/2005/8/layout/vList5"/>
    <dgm:cxn modelId="{50B6EE83-4E1C-4A75-AD8C-D3576A811437}" type="presParOf" srcId="{051C77B0-29AD-4935-81CF-7E7E69FFB99C}" destId="{76D931FC-6590-4A92-928E-DC5E217FD8D9}" srcOrd="1" destOrd="0" presId="urn:microsoft.com/office/officeart/2005/8/layout/vList5"/>
    <dgm:cxn modelId="{ED55A2C8-1410-47DE-8319-713093234DFB}" type="presParOf" srcId="{051C77B0-29AD-4935-81CF-7E7E69FFB99C}" destId="{E1E295AD-1934-49FD-A394-0B5BF1035C66}" srcOrd="2" destOrd="0" presId="urn:microsoft.com/office/officeart/2005/8/layout/vList5"/>
    <dgm:cxn modelId="{B188C5A2-32A7-4EFD-8095-1036D8D76935}" type="presParOf" srcId="{E1E295AD-1934-49FD-A394-0B5BF1035C66}" destId="{0672AA55-322F-4DC0-8F66-C5267C2509F0}" srcOrd="0" destOrd="0" presId="urn:microsoft.com/office/officeart/2005/8/layout/vList5"/>
    <dgm:cxn modelId="{96005EF8-51AF-4BAA-9F50-3EFEB4C6D944}" type="presParOf" srcId="{051C77B0-29AD-4935-81CF-7E7E69FFB99C}" destId="{619E0A1C-E269-4D4C-BF20-12A2D873CF2E}" srcOrd="3" destOrd="0" presId="urn:microsoft.com/office/officeart/2005/8/layout/vList5"/>
    <dgm:cxn modelId="{3392BD02-6F3F-4823-83BF-BE71ED78811D}" type="presParOf" srcId="{051C77B0-29AD-4935-81CF-7E7E69FFB99C}" destId="{340AA862-5D36-4288-93CB-CA9490F94ACA}" srcOrd="4" destOrd="0" presId="urn:microsoft.com/office/officeart/2005/8/layout/vList5"/>
    <dgm:cxn modelId="{8064CB4B-DAD0-43E3-92E1-A765B65F8FFE}" type="presParOf" srcId="{340AA862-5D36-4288-93CB-CA9490F94ACA}" destId="{36E931BA-D35D-4DFC-9A19-DAA1342DF56A}" srcOrd="0" destOrd="0" presId="urn:microsoft.com/office/officeart/2005/8/layout/vList5"/>
    <dgm:cxn modelId="{27BA38D5-5A06-4F9A-8A66-72A200752FB9}" type="presParOf" srcId="{051C77B0-29AD-4935-81CF-7E7E69FFB99C}" destId="{CF4BC047-F0D5-4BC5-B10E-6DF33215B4C3}" srcOrd="5" destOrd="0" presId="urn:microsoft.com/office/officeart/2005/8/layout/vList5"/>
    <dgm:cxn modelId="{2F2CDB17-2003-42E3-AB39-86EB7183D925}" type="presParOf" srcId="{051C77B0-29AD-4935-81CF-7E7E69FFB99C}" destId="{A6260742-7931-4CAA-A9E9-73AA85772F45}" srcOrd="6" destOrd="0" presId="urn:microsoft.com/office/officeart/2005/8/layout/vList5"/>
    <dgm:cxn modelId="{5C396634-3235-4E8E-A387-1D3C5C765578}" type="presParOf" srcId="{A6260742-7931-4CAA-A9E9-73AA85772F45}" destId="{974A4CDB-9FE7-446B-A6D6-CF99DAA9ACB4}" srcOrd="0" destOrd="0" presId="urn:microsoft.com/office/officeart/2005/8/layout/vList5"/>
    <dgm:cxn modelId="{8834383C-D793-43D5-8AB2-1B2D104A5480}" type="presParOf" srcId="{051C77B0-29AD-4935-81CF-7E7E69FFB99C}" destId="{B871D180-9FFF-4F60-9E28-B968EB41421D}" srcOrd="7" destOrd="0" presId="urn:microsoft.com/office/officeart/2005/8/layout/vList5"/>
    <dgm:cxn modelId="{6BA05F61-28CD-4206-B72F-31B347581C5C}" type="presParOf" srcId="{051C77B0-29AD-4935-81CF-7E7E69FFB99C}" destId="{F2D15073-4FC4-434B-A854-C41F262B8BD8}" srcOrd="8" destOrd="0" presId="urn:microsoft.com/office/officeart/2005/8/layout/vList5"/>
    <dgm:cxn modelId="{21C1A8D2-8FBB-4B17-8E65-C9D8A87A0B02}" type="presParOf" srcId="{F2D15073-4FC4-434B-A854-C41F262B8BD8}" destId="{5C0644B1-CFFA-4CF6-89A8-D8036B5A1F09}" srcOrd="0" destOrd="0" presId="urn:microsoft.com/office/officeart/2005/8/layout/vList5"/>
    <dgm:cxn modelId="{B0846BB9-5218-458C-863E-8C3EEC96100A}" type="presParOf" srcId="{051C77B0-29AD-4935-81CF-7E7E69FFB99C}" destId="{F064552B-CFB3-4040-AD5A-C5FF8D2D17EC}" srcOrd="9" destOrd="0" presId="urn:microsoft.com/office/officeart/2005/8/layout/vList5"/>
    <dgm:cxn modelId="{5EE427D4-0ED3-4302-A5AE-67583FACB334}" type="presParOf" srcId="{051C77B0-29AD-4935-81CF-7E7E69FFB99C}" destId="{C338FEA2-5282-48A1-8D86-97C81EE773B3}" srcOrd="10" destOrd="0" presId="urn:microsoft.com/office/officeart/2005/8/layout/vList5"/>
    <dgm:cxn modelId="{B7D044C2-ECCD-4D1E-B2F4-B6E8E0D850DB}" type="presParOf" srcId="{C338FEA2-5282-48A1-8D86-97C81EE773B3}" destId="{359E2AE3-CDAA-4DA3-9083-DE278BEE4F96}" srcOrd="0" destOrd="0" presId="urn:microsoft.com/office/officeart/2005/8/layout/vList5"/>
    <dgm:cxn modelId="{DF149689-36B6-479C-9342-F7687054BE8D}" type="presParOf" srcId="{051C77B0-29AD-4935-81CF-7E7E69FFB99C}" destId="{4EC953C1-EB63-4153-87E1-9255BE37FEE0}" srcOrd="11" destOrd="0" presId="urn:microsoft.com/office/officeart/2005/8/layout/vList5"/>
    <dgm:cxn modelId="{A059CA46-27DA-462D-81A2-A05E060567BE}" type="presParOf" srcId="{051C77B0-29AD-4935-81CF-7E7E69FFB99C}" destId="{8BFE347F-9866-4844-B1C3-B0DCBDBB7DE4}" srcOrd="12" destOrd="0" presId="urn:microsoft.com/office/officeart/2005/8/layout/vList5"/>
    <dgm:cxn modelId="{D615BA12-3941-4D6C-BAD0-B2E7397DB5FD}" type="presParOf" srcId="{8BFE347F-9866-4844-B1C3-B0DCBDBB7DE4}" destId="{6678C57C-B1CD-495F-BC7D-77ED9092694F}" srcOrd="0" destOrd="0" presId="urn:microsoft.com/office/officeart/2005/8/layout/vList5"/>
    <dgm:cxn modelId="{58456801-A41B-484D-9226-7457C2E90EDC}" type="presParOf" srcId="{051C77B0-29AD-4935-81CF-7E7E69FFB99C}" destId="{FEF43819-D30B-43AE-9C32-D7961695DAE9}" srcOrd="13" destOrd="0" presId="urn:microsoft.com/office/officeart/2005/8/layout/vList5"/>
    <dgm:cxn modelId="{8342FAD3-CCE8-4B6D-8C8E-9286D9C490FE}" type="presParOf" srcId="{051C77B0-29AD-4935-81CF-7E7E69FFB99C}" destId="{E3DDA472-1B5D-4868-A145-4E12F5101794}" srcOrd="14" destOrd="0" presId="urn:microsoft.com/office/officeart/2005/8/layout/vList5"/>
    <dgm:cxn modelId="{7EAB8BB4-81EC-4DCD-850F-8A8538CF4F18}" type="presParOf" srcId="{E3DDA472-1B5D-4868-A145-4E12F5101794}" destId="{57114783-0DA5-4E61-AB2D-2463DBE15B2B}" srcOrd="0" destOrd="0" presId="urn:microsoft.com/office/officeart/2005/8/layout/vList5"/>
    <dgm:cxn modelId="{A3888BDC-274C-4072-AA36-304B447D7734}" type="presParOf" srcId="{051C77B0-29AD-4935-81CF-7E7E69FFB99C}" destId="{122C1CFE-6614-4A20-9D41-C14E659071AD}" srcOrd="15" destOrd="0" presId="urn:microsoft.com/office/officeart/2005/8/layout/vList5"/>
    <dgm:cxn modelId="{2B765994-2A4C-41C8-9BFA-8D13F2C19F86}" type="presParOf" srcId="{051C77B0-29AD-4935-81CF-7E7E69FFB99C}" destId="{FBC48D38-0B3D-4AC7-A108-062F3EF533DC}" srcOrd="16" destOrd="0" presId="urn:microsoft.com/office/officeart/2005/8/layout/vList5"/>
    <dgm:cxn modelId="{B7293965-3E6C-46BE-9CC8-5446DDD40FB7}" type="presParOf" srcId="{FBC48D38-0B3D-4AC7-A108-062F3EF533DC}" destId="{29AF0751-78C8-4AD1-94A8-5614699D15EB}" srcOrd="0" destOrd="0" presId="urn:microsoft.com/office/officeart/2005/8/layout/vList5"/>
    <dgm:cxn modelId="{9DD52656-D200-4019-BF8D-261E7E73B85C}" type="presParOf" srcId="{051C77B0-29AD-4935-81CF-7E7E69FFB99C}" destId="{0D1FC804-8CF0-4B97-A0FC-4CD3114E83B5}" srcOrd="17" destOrd="0" presId="urn:microsoft.com/office/officeart/2005/8/layout/vList5"/>
    <dgm:cxn modelId="{2E4B5838-40E2-4055-9ACA-49EFEFA179BE}" type="presParOf" srcId="{051C77B0-29AD-4935-81CF-7E7E69FFB99C}" destId="{EF235B44-F76B-4170-9918-285C9BB3C579}" srcOrd="18" destOrd="0" presId="urn:microsoft.com/office/officeart/2005/8/layout/vList5"/>
    <dgm:cxn modelId="{F887EBA0-1699-4036-8495-0D9E585F05F5}" type="presParOf" srcId="{EF235B44-F76B-4170-9918-285C9BB3C579}" destId="{9EA7B9B7-4527-4E18-A934-DE7367156BC7}" srcOrd="0" destOrd="0" presId="urn:microsoft.com/office/officeart/2005/8/layout/vList5"/>
    <dgm:cxn modelId="{938187AB-4C47-4DB7-89E7-0247456D5119}" type="presParOf" srcId="{051C77B0-29AD-4935-81CF-7E7E69FFB99C}" destId="{E7239303-7FF8-4C87-BAB5-4248D32CC8F6}" srcOrd="19" destOrd="0" presId="urn:microsoft.com/office/officeart/2005/8/layout/vList5"/>
    <dgm:cxn modelId="{A958373B-FDE7-41F6-B8F1-62767F4DDFE0}" type="presParOf" srcId="{051C77B0-29AD-4935-81CF-7E7E69FFB99C}" destId="{F22F5C23-F519-49D7-BAFC-AF3951822E6E}" srcOrd="20" destOrd="0" presId="urn:microsoft.com/office/officeart/2005/8/layout/vList5"/>
    <dgm:cxn modelId="{C53B6144-064A-4BAB-806F-4CE70515AA1B}" type="presParOf" srcId="{F22F5C23-F519-49D7-BAFC-AF3951822E6E}" destId="{012AEEEE-1204-415A-AB1F-FFAA4140C39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491DE6-F797-476E-B586-A488FDEC2E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C41612-185F-4DE5-85B5-3BD1685E40DA}">
      <dgm:prSet phldrT="[Текст]"/>
      <dgm:spPr/>
      <dgm:t>
        <a:bodyPr/>
        <a:lstStyle/>
        <a:p>
          <a:r>
            <a:rPr lang="ru-RU" dirty="0" smtClean="0"/>
            <a:t>Показатели строительства и среднегодовой численности занятых</a:t>
          </a:r>
          <a:endParaRPr lang="ru-RU" dirty="0"/>
        </a:p>
      </dgm:t>
    </dgm:pt>
    <dgm:pt modelId="{53EFDC2B-A58E-463E-B4F6-9C302197BEE6}" type="parTrans" cxnId="{165800AD-D416-48E8-B034-2030FDD2FCDE}">
      <dgm:prSet/>
      <dgm:spPr/>
      <dgm:t>
        <a:bodyPr/>
        <a:lstStyle/>
        <a:p>
          <a:endParaRPr lang="ru-RU"/>
        </a:p>
      </dgm:t>
    </dgm:pt>
    <dgm:pt modelId="{EB2084D9-B3CF-4372-9895-E9F6245AA4DA}" type="sibTrans" cxnId="{165800AD-D416-48E8-B034-2030FDD2FCDE}">
      <dgm:prSet/>
      <dgm:spPr/>
      <dgm:t>
        <a:bodyPr/>
        <a:lstStyle/>
        <a:p>
          <a:endParaRPr lang="ru-RU"/>
        </a:p>
      </dgm:t>
    </dgm:pt>
    <dgm:pt modelId="{FC26E17F-5BCD-4335-A215-82F273440BF6}">
      <dgm:prSet phldrT="[Текст]" phldr="1"/>
      <dgm:spPr/>
      <dgm:t>
        <a:bodyPr/>
        <a:lstStyle/>
        <a:p>
          <a:endParaRPr lang="ru-RU" dirty="0"/>
        </a:p>
      </dgm:t>
    </dgm:pt>
    <dgm:pt modelId="{4ACCEC22-5CC6-49ED-A4F1-C00311AD23E2}" type="parTrans" cxnId="{4A239314-CC9D-4AFA-A28F-E143D8554254}">
      <dgm:prSet/>
      <dgm:spPr/>
      <dgm:t>
        <a:bodyPr/>
        <a:lstStyle/>
        <a:p>
          <a:endParaRPr lang="ru-RU"/>
        </a:p>
      </dgm:t>
    </dgm:pt>
    <dgm:pt modelId="{38EAA7BD-7781-4464-B74F-E617A7547123}" type="sibTrans" cxnId="{4A239314-CC9D-4AFA-A28F-E143D8554254}">
      <dgm:prSet/>
      <dgm:spPr/>
      <dgm:t>
        <a:bodyPr/>
        <a:lstStyle/>
        <a:p>
          <a:endParaRPr lang="ru-RU"/>
        </a:p>
      </dgm:t>
    </dgm:pt>
    <dgm:pt modelId="{F2F558C9-CD3D-4380-83BF-2E0471C55DFC}">
      <dgm:prSet phldrT="[Текст]"/>
      <dgm:spPr/>
      <dgm:t>
        <a:bodyPr/>
        <a:lstStyle/>
        <a:p>
          <a:r>
            <a:rPr lang="ru-RU" dirty="0" smtClean="0"/>
            <a:t>Среднедушевые доходы населения и цены на рынке жилья (показатели цен на рынке жилья также сильно </a:t>
          </a:r>
          <a:r>
            <a:rPr lang="ru-RU" dirty="0" err="1" smtClean="0"/>
            <a:t>коррелированы</a:t>
          </a:r>
          <a:r>
            <a:rPr lang="ru-RU" dirty="0" smtClean="0"/>
            <a:t> между собой)</a:t>
          </a:r>
          <a:endParaRPr lang="ru-RU" dirty="0"/>
        </a:p>
      </dgm:t>
    </dgm:pt>
    <dgm:pt modelId="{563CFCC8-6377-4C28-B4F0-352FD74BD0AB}" type="parTrans" cxnId="{E9666A8D-D5A3-4029-A546-397DFF70F638}">
      <dgm:prSet/>
      <dgm:spPr/>
      <dgm:t>
        <a:bodyPr/>
        <a:lstStyle/>
        <a:p>
          <a:endParaRPr lang="ru-RU"/>
        </a:p>
      </dgm:t>
    </dgm:pt>
    <dgm:pt modelId="{9D368B98-D964-419E-A5B4-DCAE58BFDEB8}" type="sibTrans" cxnId="{E9666A8D-D5A3-4029-A546-397DFF70F638}">
      <dgm:prSet/>
      <dgm:spPr/>
      <dgm:t>
        <a:bodyPr/>
        <a:lstStyle/>
        <a:p>
          <a:endParaRPr lang="ru-RU"/>
        </a:p>
      </dgm:t>
    </dgm:pt>
    <dgm:pt modelId="{E9CB4B27-766E-404C-B5DC-4B53030DF6C9}">
      <dgm:prSet phldrT="[Текст]" phldr="1"/>
      <dgm:spPr/>
      <dgm:t>
        <a:bodyPr/>
        <a:lstStyle/>
        <a:p>
          <a:endParaRPr lang="ru-RU" dirty="0"/>
        </a:p>
      </dgm:t>
    </dgm:pt>
    <dgm:pt modelId="{DD1EBEAF-95B5-4315-B413-586CE5FC26AC}" type="parTrans" cxnId="{6F277E90-0989-4FB8-99E3-16631DD71B50}">
      <dgm:prSet/>
      <dgm:spPr/>
      <dgm:t>
        <a:bodyPr/>
        <a:lstStyle/>
        <a:p>
          <a:endParaRPr lang="ru-RU"/>
        </a:p>
      </dgm:t>
    </dgm:pt>
    <dgm:pt modelId="{DC9C1B24-AFC5-4E9C-85EB-A07932F364AC}" type="sibTrans" cxnId="{6F277E90-0989-4FB8-99E3-16631DD71B50}">
      <dgm:prSet/>
      <dgm:spPr/>
      <dgm:t>
        <a:bodyPr/>
        <a:lstStyle/>
        <a:p>
          <a:endParaRPr lang="ru-RU"/>
        </a:p>
      </dgm:t>
    </dgm:pt>
    <dgm:pt modelId="{B4C92D64-326C-44E0-AF0A-C26CD06287CB}">
      <dgm:prSet phldrT="[Текст]"/>
      <dgm:spPr/>
      <dgm:t>
        <a:bodyPr/>
        <a:lstStyle/>
        <a:p>
          <a:r>
            <a:rPr lang="ru-RU" dirty="0" smtClean="0"/>
            <a:t>Иностранные инвестиции и цены на вторичном рынке жилья</a:t>
          </a:r>
          <a:endParaRPr lang="ru-RU" dirty="0"/>
        </a:p>
      </dgm:t>
    </dgm:pt>
    <dgm:pt modelId="{DE118697-84BC-4CB3-92DE-43E68AE4A982}" type="parTrans" cxnId="{EF859247-12CD-4E69-8465-F59F40CF740F}">
      <dgm:prSet/>
      <dgm:spPr/>
      <dgm:t>
        <a:bodyPr/>
        <a:lstStyle/>
        <a:p>
          <a:endParaRPr lang="ru-RU"/>
        </a:p>
      </dgm:t>
    </dgm:pt>
    <dgm:pt modelId="{F48CA726-7B61-4F81-9B62-D4AFAC82B868}" type="sibTrans" cxnId="{EF859247-12CD-4E69-8465-F59F40CF740F}">
      <dgm:prSet/>
      <dgm:spPr/>
      <dgm:t>
        <a:bodyPr/>
        <a:lstStyle/>
        <a:p>
          <a:endParaRPr lang="ru-RU"/>
        </a:p>
      </dgm:t>
    </dgm:pt>
    <dgm:pt modelId="{16237992-DEBE-4850-9E9E-8A312008CED2}">
      <dgm:prSet phldrT="[Текст]" phldr="1"/>
      <dgm:spPr/>
      <dgm:t>
        <a:bodyPr/>
        <a:lstStyle/>
        <a:p>
          <a:endParaRPr lang="ru-RU" dirty="0"/>
        </a:p>
      </dgm:t>
    </dgm:pt>
    <dgm:pt modelId="{94916D54-47A3-4429-8DF3-A802EC802906}" type="sibTrans" cxnId="{9B0B181A-47B3-41C0-886D-964FBE943D00}">
      <dgm:prSet/>
      <dgm:spPr/>
      <dgm:t>
        <a:bodyPr/>
        <a:lstStyle/>
        <a:p>
          <a:endParaRPr lang="ru-RU"/>
        </a:p>
      </dgm:t>
    </dgm:pt>
    <dgm:pt modelId="{1E932224-96AE-4A47-9644-17E1C481F288}" type="parTrans" cxnId="{9B0B181A-47B3-41C0-886D-964FBE943D00}">
      <dgm:prSet/>
      <dgm:spPr/>
      <dgm:t>
        <a:bodyPr/>
        <a:lstStyle/>
        <a:p>
          <a:endParaRPr lang="ru-RU"/>
        </a:p>
      </dgm:t>
    </dgm:pt>
    <dgm:pt modelId="{F2BB82C6-E3FB-4C4F-B9F1-F047AEEC1B99}" type="pres">
      <dgm:prSet presAssocID="{AF491DE6-F797-476E-B586-A488FDEC2E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E9D9E-843F-45FC-BDD6-EAA54D52135C}" type="pres">
      <dgm:prSet presAssocID="{16237992-DEBE-4850-9E9E-8A312008CED2}" presName="composite" presStyleCnt="0"/>
      <dgm:spPr/>
    </dgm:pt>
    <dgm:pt modelId="{4E6E2BB7-3C95-4942-A923-3B8320C8B80C}" type="pres">
      <dgm:prSet presAssocID="{16237992-DEBE-4850-9E9E-8A312008CED2}" presName="parentText" presStyleLbl="alignNode1" presStyleIdx="0" presStyleCnt="3" custLinFactNeighborX="0" custLinFactNeighborY="-147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56E24-6849-4557-8338-409EE4CFDE35}" type="pres">
      <dgm:prSet presAssocID="{16237992-DEBE-4850-9E9E-8A312008CED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B8F15-7518-4162-A5BF-DD8827A7EC51}" type="pres">
      <dgm:prSet presAssocID="{94916D54-47A3-4429-8DF3-A802EC802906}" presName="sp" presStyleCnt="0"/>
      <dgm:spPr/>
    </dgm:pt>
    <dgm:pt modelId="{1DDDC5BE-3AD7-4970-BD60-18874E9B74D7}" type="pres">
      <dgm:prSet presAssocID="{FC26E17F-5BCD-4335-A215-82F273440BF6}" presName="composite" presStyleCnt="0"/>
      <dgm:spPr/>
    </dgm:pt>
    <dgm:pt modelId="{4528E93D-BCD7-4977-A391-7379D0857BCF}" type="pres">
      <dgm:prSet presAssocID="{FC26E17F-5BCD-4335-A215-82F273440BF6}" presName="parentText" presStyleLbl="alignNode1" presStyleIdx="1" presStyleCnt="3" custLinFactNeighborX="0" custLinFactNeighborY="-199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D21C9-D458-4587-AC6E-8BE3610548B5}" type="pres">
      <dgm:prSet presAssocID="{FC26E17F-5BCD-4335-A215-82F273440BF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E9CFB-DB2B-48C2-A0E5-7104580A1699}" type="pres">
      <dgm:prSet presAssocID="{38EAA7BD-7781-4464-B74F-E617A7547123}" presName="sp" presStyleCnt="0"/>
      <dgm:spPr/>
    </dgm:pt>
    <dgm:pt modelId="{1F056923-65F7-4378-8BCA-E74D4D7307A1}" type="pres">
      <dgm:prSet presAssocID="{E9CB4B27-766E-404C-B5DC-4B53030DF6C9}" presName="composite" presStyleCnt="0"/>
      <dgm:spPr/>
    </dgm:pt>
    <dgm:pt modelId="{B480EA14-A471-4994-BCA1-BD9EDFFA9FE0}" type="pres">
      <dgm:prSet presAssocID="{E9CB4B27-766E-404C-B5DC-4B53030DF6C9}" presName="parentText" presStyleLbl="alignNode1" presStyleIdx="2" presStyleCnt="3" custLinFactNeighborX="0" custLinFactNeighborY="-324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D5DF7-2A34-4931-85CB-8D057E18F2C0}" type="pres">
      <dgm:prSet presAssocID="{E9CB4B27-766E-404C-B5DC-4B53030DF6C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5FCAC-9845-4280-BBC9-223DF5B11A1C}" type="presOf" srcId="{10C41612-185F-4DE5-85B5-3BD1685E40DA}" destId="{20D56E24-6849-4557-8338-409EE4CFDE35}" srcOrd="0" destOrd="0" presId="urn:microsoft.com/office/officeart/2005/8/layout/chevron2"/>
    <dgm:cxn modelId="{62EE46E2-6AB7-4BB0-85F2-369B6A285099}" type="presOf" srcId="{E9CB4B27-766E-404C-B5DC-4B53030DF6C9}" destId="{B480EA14-A471-4994-BCA1-BD9EDFFA9FE0}" srcOrd="0" destOrd="0" presId="urn:microsoft.com/office/officeart/2005/8/layout/chevron2"/>
    <dgm:cxn modelId="{C21869C0-BA23-4452-A8E5-7D7B6FE735D5}" type="presOf" srcId="{FC26E17F-5BCD-4335-A215-82F273440BF6}" destId="{4528E93D-BCD7-4977-A391-7379D0857BCF}" srcOrd="0" destOrd="0" presId="urn:microsoft.com/office/officeart/2005/8/layout/chevron2"/>
    <dgm:cxn modelId="{6F277E90-0989-4FB8-99E3-16631DD71B50}" srcId="{AF491DE6-F797-476E-B586-A488FDEC2EC2}" destId="{E9CB4B27-766E-404C-B5DC-4B53030DF6C9}" srcOrd="2" destOrd="0" parTransId="{DD1EBEAF-95B5-4315-B413-586CE5FC26AC}" sibTransId="{DC9C1B24-AFC5-4E9C-85EB-A07932F364AC}"/>
    <dgm:cxn modelId="{E9666A8D-D5A3-4029-A546-397DFF70F638}" srcId="{FC26E17F-5BCD-4335-A215-82F273440BF6}" destId="{F2F558C9-CD3D-4380-83BF-2E0471C55DFC}" srcOrd="0" destOrd="0" parTransId="{563CFCC8-6377-4C28-B4F0-352FD74BD0AB}" sibTransId="{9D368B98-D964-419E-A5B4-DCAE58BFDEB8}"/>
    <dgm:cxn modelId="{D18B7971-EAC0-4EA3-95DD-F917889EE217}" type="presOf" srcId="{F2F558C9-CD3D-4380-83BF-2E0471C55DFC}" destId="{2C1D21C9-D458-4587-AC6E-8BE3610548B5}" srcOrd="0" destOrd="0" presId="urn:microsoft.com/office/officeart/2005/8/layout/chevron2"/>
    <dgm:cxn modelId="{9B0B181A-47B3-41C0-886D-964FBE943D00}" srcId="{AF491DE6-F797-476E-B586-A488FDEC2EC2}" destId="{16237992-DEBE-4850-9E9E-8A312008CED2}" srcOrd="0" destOrd="0" parTransId="{1E932224-96AE-4A47-9644-17E1C481F288}" sibTransId="{94916D54-47A3-4429-8DF3-A802EC802906}"/>
    <dgm:cxn modelId="{4A239314-CC9D-4AFA-A28F-E143D8554254}" srcId="{AF491DE6-F797-476E-B586-A488FDEC2EC2}" destId="{FC26E17F-5BCD-4335-A215-82F273440BF6}" srcOrd="1" destOrd="0" parTransId="{4ACCEC22-5CC6-49ED-A4F1-C00311AD23E2}" sibTransId="{38EAA7BD-7781-4464-B74F-E617A7547123}"/>
    <dgm:cxn modelId="{183AED71-C7DF-44E4-AEE2-B0F945D34F6D}" type="presOf" srcId="{16237992-DEBE-4850-9E9E-8A312008CED2}" destId="{4E6E2BB7-3C95-4942-A923-3B8320C8B80C}" srcOrd="0" destOrd="0" presId="urn:microsoft.com/office/officeart/2005/8/layout/chevron2"/>
    <dgm:cxn modelId="{EF859247-12CD-4E69-8465-F59F40CF740F}" srcId="{E9CB4B27-766E-404C-B5DC-4B53030DF6C9}" destId="{B4C92D64-326C-44E0-AF0A-C26CD06287CB}" srcOrd="0" destOrd="0" parTransId="{DE118697-84BC-4CB3-92DE-43E68AE4A982}" sibTransId="{F48CA726-7B61-4F81-9B62-D4AFAC82B868}"/>
    <dgm:cxn modelId="{165800AD-D416-48E8-B034-2030FDD2FCDE}" srcId="{16237992-DEBE-4850-9E9E-8A312008CED2}" destId="{10C41612-185F-4DE5-85B5-3BD1685E40DA}" srcOrd="0" destOrd="0" parTransId="{53EFDC2B-A58E-463E-B4F6-9C302197BEE6}" sibTransId="{EB2084D9-B3CF-4372-9895-E9F6245AA4DA}"/>
    <dgm:cxn modelId="{9A9A53E5-CF7B-48AA-B27E-1B12023BFC65}" type="presOf" srcId="{B4C92D64-326C-44E0-AF0A-C26CD06287CB}" destId="{B22D5DF7-2A34-4931-85CB-8D057E18F2C0}" srcOrd="0" destOrd="0" presId="urn:microsoft.com/office/officeart/2005/8/layout/chevron2"/>
    <dgm:cxn modelId="{7E33A9B8-CE31-4179-BFBC-0DC309C5ED68}" type="presOf" srcId="{AF491DE6-F797-476E-B586-A488FDEC2EC2}" destId="{F2BB82C6-E3FB-4C4F-B9F1-F047AEEC1B99}" srcOrd="0" destOrd="0" presId="urn:microsoft.com/office/officeart/2005/8/layout/chevron2"/>
    <dgm:cxn modelId="{523B5977-7FE2-4B92-AEA6-040D0AD8D6E9}" type="presParOf" srcId="{F2BB82C6-E3FB-4C4F-B9F1-F047AEEC1B99}" destId="{29DE9D9E-843F-45FC-BDD6-EAA54D52135C}" srcOrd="0" destOrd="0" presId="urn:microsoft.com/office/officeart/2005/8/layout/chevron2"/>
    <dgm:cxn modelId="{B03D9A7C-026E-4CD1-B13B-1AD1A1B2FE23}" type="presParOf" srcId="{29DE9D9E-843F-45FC-BDD6-EAA54D52135C}" destId="{4E6E2BB7-3C95-4942-A923-3B8320C8B80C}" srcOrd="0" destOrd="0" presId="urn:microsoft.com/office/officeart/2005/8/layout/chevron2"/>
    <dgm:cxn modelId="{D1D80893-EB96-487F-AEA7-7E60E7CAB096}" type="presParOf" srcId="{29DE9D9E-843F-45FC-BDD6-EAA54D52135C}" destId="{20D56E24-6849-4557-8338-409EE4CFDE35}" srcOrd="1" destOrd="0" presId="urn:microsoft.com/office/officeart/2005/8/layout/chevron2"/>
    <dgm:cxn modelId="{4D366E2A-E28C-409A-B5D4-0F037847CF75}" type="presParOf" srcId="{F2BB82C6-E3FB-4C4F-B9F1-F047AEEC1B99}" destId="{322B8F15-7518-4162-A5BF-DD8827A7EC51}" srcOrd="1" destOrd="0" presId="urn:microsoft.com/office/officeart/2005/8/layout/chevron2"/>
    <dgm:cxn modelId="{C0DBB7A2-FA52-43BA-A033-8860A537D530}" type="presParOf" srcId="{F2BB82C6-E3FB-4C4F-B9F1-F047AEEC1B99}" destId="{1DDDC5BE-3AD7-4970-BD60-18874E9B74D7}" srcOrd="2" destOrd="0" presId="urn:microsoft.com/office/officeart/2005/8/layout/chevron2"/>
    <dgm:cxn modelId="{A0FF8A36-2349-45F6-BA66-1D5A8C76E4D3}" type="presParOf" srcId="{1DDDC5BE-3AD7-4970-BD60-18874E9B74D7}" destId="{4528E93D-BCD7-4977-A391-7379D0857BCF}" srcOrd="0" destOrd="0" presId="urn:microsoft.com/office/officeart/2005/8/layout/chevron2"/>
    <dgm:cxn modelId="{8E4BF605-9978-425D-BCEC-B19E642D778D}" type="presParOf" srcId="{1DDDC5BE-3AD7-4970-BD60-18874E9B74D7}" destId="{2C1D21C9-D458-4587-AC6E-8BE3610548B5}" srcOrd="1" destOrd="0" presId="urn:microsoft.com/office/officeart/2005/8/layout/chevron2"/>
    <dgm:cxn modelId="{4754DBE2-1A90-4C8D-A926-800E68E33494}" type="presParOf" srcId="{F2BB82C6-E3FB-4C4F-B9F1-F047AEEC1B99}" destId="{3E8E9CFB-DB2B-48C2-A0E5-7104580A1699}" srcOrd="3" destOrd="0" presId="urn:microsoft.com/office/officeart/2005/8/layout/chevron2"/>
    <dgm:cxn modelId="{9A7E4416-3663-4E56-906D-F7A550426F0A}" type="presParOf" srcId="{F2BB82C6-E3FB-4C4F-B9F1-F047AEEC1B99}" destId="{1F056923-65F7-4378-8BCA-E74D4D7307A1}" srcOrd="4" destOrd="0" presId="urn:microsoft.com/office/officeart/2005/8/layout/chevron2"/>
    <dgm:cxn modelId="{2BFA979C-1BF9-416C-890B-B864BB2D9497}" type="presParOf" srcId="{1F056923-65F7-4378-8BCA-E74D4D7307A1}" destId="{B480EA14-A471-4994-BCA1-BD9EDFFA9FE0}" srcOrd="0" destOrd="0" presId="urn:microsoft.com/office/officeart/2005/8/layout/chevron2"/>
    <dgm:cxn modelId="{4288476C-8F6F-4573-A548-198E4AFD084F}" type="presParOf" srcId="{1F056923-65F7-4378-8BCA-E74D4D7307A1}" destId="{B22D5DF7-2A34-4931-85CB-8D057E18F2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9E8FB9-A4BE-4ACF-A163-C4F359175A8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5C1F32-7FB9-40BB-A4A6-F3F95F761D1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Показана 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возрастающая тенденция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объемов предоставленных ИЖК;</a:t>
          </a:r>
          <a:endParaRPr lang="ru-RU" dirty="0"/>
        </a:p>
      </dgm:t>
    </dgm:pt>
    <dgm:pt modelId="{176B715D-2F19-4886-BA1D-B8C80723D081}" type="parTrans" cxnId="{B95C511D-FE4F-4409-9885-405BC58E0E4C}">
      <dgm:prSet/>
      <dgm:spPr/>
      <dgm:t>
        <a:bodyPr/>
        <a:lstStyle/>
        <a:p>
          <a:endParaRPr lang="ru-RU"/>
        </a:p>
      </dgm:t>
    </dgm:pt>
    <dgm:pt modelId="{98C84085-8869-41E4-9746-410488B91E70}" type="sibTrans" cxnId="{B95C511D-FE4F-4409-9885-405BC58E0E4C}">
      <dgm:prSet/>
      <dgm:spPr/>
      <dgm:t>
        <a:bodyPr/>
        <a:lstStyle/>
        <a:p>
          <a:endParaRPr lang="ru-RU"/>
        </a:p>
      </dgm:t>
    </dgm:pt>
    <dgm:pt modelId="{7857E76E-2C3C-459F-A119-3186C8B829CD}">
      <dgm:prSet phldrT="[Текст]"/>
      <dgm:spPr/>
      <dgm:t>
        <a:bodyPr/>
        <a:lstStyle/>
        <a:p>
          <a:r>
            <a:rPr lang="ru-RU" dirty="0" smtClean="0">
              <a:latin typeface="Times New Roman"/>
              <a:ea typeface="Calibri"/>
            </a:rPr>
            <a:t>Высокая степень </a:t>
          </a:r>
          <a:r>
            <a:rPr lang="ru-RU" i="1" dirty="0" smtClean="0">
              <a:latin typeface="Times New Roman"/>
              <a:ea typeface="Calibri"/>
            </a:rPr>
            <a:t>монополизации </a:t>
          </a:r>
          <a:r>
            <a:rPr lang="ru-RU" dirty="0" smtClean="0">
              <a:latin typeface="Times New Roman"/>
              <a:ea typeface="Calibri"/>
            </a:rPr>
            <a:t>рынка (52% рынка принадлежат Сбербанку)</a:t>
          </a:r>
          <a:endParaRPr lang="ru-RU" dirty="0"/>
        </a:p>
      </dgm:t>
    </dgm:pt>
    <dgm:pt modelId="{F98FFC09-2267-4728-8E5A-1C33C2D8A689}" type="parTrans" cxnId="{F2C988C9-6EFF-49DA-B094-7E51628246EC}">
      <dgm:prSet/>
      <dgm:spPr/>
      <dgm:t>
        <a:bodyPr/>
        <a:lstStyle/>
        <a:p>
          <a:endParaRPr lang="ru-RU"/>
        </a:p>
      </dgm:t>
    </dgm:pt>
    <dgm:pt modelId="{65006A8C-D63C-42BD-8431-1FF6425C5D24}" type="sibTrans" cxnId="{F2C988C9-6EFF-49DA-B094-7E51628246EC}">
      <dgm:prSet/>
      <dgm:spPr/>
      <dgm:t>
        <a:bodyPr/>
        <a:lstStyle/>
        <a:p>
          <a:endParaRPr lang="ru-RU"/>
        </a:p>
      </dgm:t>
    </dgm:pt>
    <dgm:pt modelId="{914C4270-D710-45F9-B4A5-0633A406F83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Были выявлены 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значимые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социально-экономические факторы ИКЖ, а именно: занятое население, ввод жилых помещений, разница между ценами, иностранные инвестиции и чистый экспорт; </a:t>
          </a:r>
          <a:endParaRPr lang="ru-RU" dirty="0"/>
        </a:p>
      </dgm:t>
    </dgm:pt>
    <dgm:pt modelId="{3FEAE084-EB45-4252-816F-B7E7B46A065A}" type="parTrans" cxnId="{EEE633DA-F0D2-4756-899B-5726748B911A}">
      <dgm:prSet/>
      <dgm:spPr/>
      <dgm:t>
        <a:bodyPr/>
        <a:lstStyle/>
        <a:p>
          <a:endParaRPr lang="ru-RU"/>
        </a:p>
      </dgm:t>
    </dgm:pt>
    <dgm:pt modelId="{017D3F65-7ED6-43A3-9A2E-F818131A3194}" type="sibTrans" cxnId="{EEE633DA-F0D2-4756-899B-5726748B911A}">
      <dgm:prSet/>
      <dgm:spPr/>
      <dgm:t>
        <a:bodyPr/>
        <a:lstStyle/>
        <a:p>
          <a:endParaRPr lang="ru-RU"/>
        </a:p>
      </dgm:t>
    </dgm:pt>
    <dgm:pt modelId="{8063EFC2-5370-455B-8074-ABB034922D7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Пространственная принадлежность объекта также является 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значимым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фактором в анализе объемов выданных ипотечных </a:t>
          </a:r>
          <a:endParaRPr lang="ru-RU" dirty="0"/>
        </a:p>
      </dgm:t>
    </dgm:pt>
    <dgm:pt modelId="{F847C42E-FAB6-4681-A1B3-754EA1A8AA95}" type="parTrans" cxnId="{A66D76FD-B1D3-4333-8632-866322235C75}">
      <dgm:prSet/>
      <dgm:spPr/>
      <dgm:t>
        <a:bodyPr/>
        <a:lstStyle/>
        <a:p>
          <a:endParaRPr lang="ru-RU"/>
        </a:p>
      </dgm:t>
    </dgm:pt>
    <dgm:pt modelId="{EAEA7FBF-4799-48AD-AA57-A01F86664047}" type="sibTrans" cxnId="{A66D76FD-B1D3-4333-8632-866322235C75}">
      <dgm:prSet/>
      <dgm:spPr/>
      <dgm:t>
        <a:bodyPr/>
        <a:lstStyle/>
        <a:p>
          <a:endParaRPr lang="ru-RU"/>
        </a:p>
      </dgm:t>
    </dgm:pt>
    <dgm:pt modelId="{355FFD7B-8159-4A53-83F5-809668152DEE}" type="pres">
      <dgm:prSet presAssocID="{839E8FB9-A4BE-4ACF-A163-C4F359175A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89D4F-95B0-4AFB-A16E-A3BF753399A5}" type="pres">
      <dgm:prSet presAssocID="{9B5C1F32-7FB9-40BB-A4A6-F3F95F761D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D83D9-A7F6-4B1C-AE0C-9639B895AB39}" type="pres">
      <dgm:prSet presAssocID="{98C84085-8869-41E4-9746-410488B91E70}" presName="sibTrans" presStyleCnt="0"/>
      <dgm:spPr/>
    </dgm:pt>
    <dgm:pt modelId="{CB171510-9602-49A1-9059-53CCE8F96B13}" type="pres">
      <dgm:prSet presAssocID="{7857E76E-2C3C-459F-A119-3186C8B829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EA40C-B425-4F3F-87FA-6A55907AB53B}" type="pres">
      <dgm:prSet presAssocID="{65006A8C-D63C-42BD-8431-1FF6425C5D24}" presName="sibTrans" presStyleCnt="0"/>
      <dgm:spPr/>
    </dgm:pt>
    <dgm:pt modelId="{BFF1D565-C4AB-4CE6-9467-FD5CC7C6AD57}" type="pres">
      <dgm:prSet presAssocID="{914C4270-D710-45F9-B4A5-0633A406F83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DA164-452E-4A4E-A01A-60F4DFD8FC4C}" type="pres">
      <dgm:prSet presAssocID="{017D3F65-7ED6-43A3-9A2E-F818131A3194}" presName="sibTrans" presStyleCnt="0"/>
      <dgm:spPr/>
    </dgm:pt>
    <dgm:pt modelId="{E696B764-7362-42BF-9666-A6AF703608A7}" type="pres">
      <dgm:prSet presAssocID="{8063EFC2-5370-455B-8074-ABB034922D7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5C511D-FE4F-4409-9885-405BC58E0E4C}" srcId="{839E8FB9-A4BE-4ACF-A163-C4F359175A84}" destId="{9B5C1F32-7FB9-40BB-A4A6-F3F95F761D15}" srcOrd="0" destOrd="0" parTransId="{176B715D-2F19-4886-BA1D-B8C80723D081}" sibTransId="{98C84085-8869-41E4-9746-410488B91E70}"/>
    <dgm:cxn modelId="{F2C988C9-6EFF-49DA-B094-7E51628246EC}" srcId="{839E8FB9-A4BE-4ACF-A163-C4F359175A84}" destId="{7857E76E-2C3C-459F-A119-3186C8B829CD}" srcOrd="1" destOrd="0" parTransId="{F98FFC09-2267-4728-8E5A-1C33C2D8A689}" sibTransId="{65006A8C-D63C-42BD-8431-1FF6425C5D24}"/>
    <dgm:cxn modelId="{BACEA7E1-14D5-4CCE-AD41-9DD411E59679}" type="presOf" srcId="{9B5C1F32-7FB9-40BB-A4A6-F3F95F761D15}" destId="{04889D4F-95B0-4AFB-A16E-A3BF753399A5}" srcOrd="0" destOrd="0" presId="urn:microsoft.com/office/officeart/2005/8/layout/default#1"/>
    <dgm:cxn modelId="{EEE633DA-F0D2-4756-899B-5726748B911A}" srcId="{839E8FB9-A4BE-4ACF-A163-C4F359175A84}" destId="{914C4270-D710-45F9-B4A5-0633A406F83D}" srcOrd="2" destOrd="0" parTransId="{3FEAE084-EB45-4252-816F-B7E7B46A065A}" sibTransId="{017D3F65-7ED6-43A3-9A2E-F818131A3194}"/>
    <dgm:cxn modelId="{9E5E1D52-2FFE-4D6C-8E38-136118A5DA95}" type="presOf" srcId="{7857E76E-2C3C-459F-A119-3186C8B829CD}" destId="{CB171510-9602-49A1-9059-53CCE8F96B13}" srcOrd="0" destOrd="0" presId="urn:microsoft.com/office/officeart/2005/8/layout/default#1"/>
    <dgm:cxn modelId="{937AFA9A-4F2C-448B-8FFE-4098DA876A8A}" type="presOf" srcId="{8063EFC2-5370-455B-8074-ABB034922D79}" destId="{E696B764-7362-42BF-9666-A6AF703608A7}" srcOrd="0" destOrd="0" presId="urn:microsoft.com/office/officeart/2005/8/layout/default#1"/>
    <dgm:cxn modelId="{D1035DFF-1420-4ECC-A50A-685489F3E3F2}" type="presOf" srcId="{839E8FB9-A4BE-4ACF-A163-C4F359175A84}" destId="{355FFD7B-8159-4A53-83F5-809668152DEE}" srcOrd="0" destOrd="0" presId="urn:microsoft.com/office/officeart/2005/8/layout/default#1"/>
    <dgm:cxn modelId="{86BB1BE1-D826-426F-AD1F-610A1A9B6F16}" type="presOf" srcId="{914C4270-D710-45F9-B4A5-0633A406F83D}" destId="{BFF1D565-C4AB-4CE6-9467-FD5CC7C6AD57}" srcOrd="0" destOrd="0" presId="urn:microsoft.com/office/officeart/2005/8/layout/default#1"/>
    <dgm:cxn modelId="{A66D76FD-B1D3-4333-8632-866322235C75}" srcId="{839E8FB9-A4BE-4ACF-A163-C4F359175A84}" destId="{8063EFC2-5370-455B-8074-ABB034922D79}" srcOrd="3" destOrd="0" parTransId="{F847C42E-FAB6-4681-A1B3-754EA1A8AA95}" sibTransId="{EAEA7FBF-4799-48AD-AA57-A01F86664047}"/>
    <dgm:cxn modelId="{E44561F0-F3AE-4F7E-9B69-E16E55E481DF}" type="presParOf" srcId="{355FFD7B-8159-4A53-83F5-809668152DEE}" destId="{04889D4F-95B0-4AFB-A16E-A3BF753399A5}" srcOrd="0" destOrd="0" presId="urn:microsoft.com/office/officeart/2005/8/layout/default#1"/>
    <dgm:cxn modelId="{85C6A736-45A7-4C57-A15B-98E22A9BD852}" type="presParOf" srcId="{355FFD7B-8159-4A53-83F5-809668152DEE}" destId="{039D83D9-A7F6-4B1C-AE0C-9639B895AB39}" srcOrd="1" destOrd="0" presId="urn:microsoft.com/office/officeart/2005/8/layout/default#1"/>
    <dgm:cxn modelId="{45FD54F5-C912-40CF-B8FD-1CB96E9FEA60}" type="presParOf" srcId="{355FFD7B-8159-4A53-83F5-809668152DEE}" destId="{CB171510-9602-49A1-9059-53CCE8F96B13}" srcOrd="2" destOrd="0" presId="urn:microsoft.com/office/officeart/2005/8/layout/default#1"/>
    <dgm:cxn modelId="{7AFD911D-4C25-413B-872E-E10D79A6E196}" type="presParOf" srcId="{355FFD7B-8159-4A53-83F5-809668152DEE}" destId="{A1AEA40C-B425-4F3F-87FA-6A55907AB53B}" srcOrd="3" destOrd="0" presId="urn:microsoft.com/office/officeart/2005/8/layout/default#1"/>
    <dgm:cxn modelId="{B38B0979-8E06-4AB6-8F4F-FE253F248BF2}" type="presParOf" srcId="{355FFD7B-8159-4A53-83F5-809668152DEE}" destId="{BFF1D565-C4AB-4CE6-9467-FD5CC7C6AD57}" srcOrd="4" destOrd="0" presId="urn:microsoft.com/office/officeart/2005/8/layout/default#1"/>
    <dgm:cxn modelId="{67DD6319-CFA9-474E-A2D0-F3BECB02459C}" type="presParOf" srcId="{355FFD7B-8159-4A53-83F5-809668152DEE}" destId="{C28DA164-452E-4A4E-A01A-60F4DFD8FC4C}" srcOrd="5" destOrd="0" presId="urn:microsoft.com/office/officeart/2005/8/layout/default#1"/>
    <dgm:cxn modelId="{CEBDE4E9-FFBE-4C86-B65D-56776F35B4E1}" type="presParOf" srcId="{355FFD7B-8159-4A53-83F5-809668152DEE}" destId="{E696B764-7362-42BF-9666-A6AF703608A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529654-441D-425F-AEC2-DE43B0C62E9A}">
      <dsp:nvSpPr>
        <dsp:cNvPr id="0" name=""/>
        <dsp:cNvSpPr/>
      </dsp:nvSpPr>
      <dsp:spPr>
        <a:xfrm>
          <a:off x="0" y="35908"/>
          <a:ext cx="8424936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Изучение состояния рынка ипотечного кредитования в России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908"/>
        <a:ext cx="8424936" cy="1274130"/>
      </dsp:txXfrm>
    </dsp:sp>
    <dsp:sp modelId="{4DADB6DB-E1E9-4CBD-AABE-B5275EF63B4D}">
      <dsp:nvSpPr>
        <dsp:cNvPr id="0" name=""/>
        <dsp:cNvSpPr/>
      </dsp:nvSpPr>
      <dsp:spPr>
        <a:xfrm>
          <a:off x="0" y="1379159"/>
          <a:ext cx="8424936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Выявление значимых социально-экономических факторов, оказывающих влияние на объемы выданных ипотечных жилищных кредитов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79159"/>
        <a:ext cx="8424936" cy="1274130"/>
      </dsp:txXfrm>
    </dsp:sp>
    <dsp:sp modelId="{72C55BE9-A8A2-45DD-B1A8-2C871B143C83}">
      <dsp:nvSpPr>
        <dsp:cNvPr id="0" name=""/>
        <dsp:cNvSpPr/>
      </dsp:nvSpPr>
      <dsp:spPr>
        <a:xfrm>
          <a:off x="0" y="2722409"/>
          <a:ext cx="8424936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Учет пространственной принадлежности наблюдений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22409"/>
        <a:ext cx="8424936" cy="127413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8EDA3C-C13A-4F02-8AFA-8DD2F776E3FD}">
      <dsp:nvSpPr>
        <dsp:cNvPr id="0" name=""/>
        <dsp:cNvSpPr/>
      </dsp:nvSpPr>
      <dsp:spPr>
        <a:xfrm>
          <a:off x="631870" y="0"/>
          <a:ext cx="7161195" cy="15841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735C9-1847-4939-953C-F5E5A95F5F52}">
      <dsp:nvSpPr>
        <dsp:cNvPr id="0" name=""/>
        <dsp:cNvSpPr/>
      </dsp:nvSpPr>
      <dsp:spPr>
        <a:xfrm>
          <a:off x="0" y="158417"/>
          <a:ext cx="5668740" cy="12673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статистическое исследование социально-экономических факторов, воздействующих на рынок ипотечного кредитования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8417"/>
        <a:ext cx="5668740" cy="1267340"/>
      </dsp:txXfrm>
    </dsp:sp>
    <dsp:sp modelId="{A2CD098A-F22E-4C46-A9B0-7C44AAC60D4A}">
      <dsp:nvSpPr>
        <dsp:cNvPr id="0" name=""/>
        <dsp:cNvSpPr/>
      </dsp:nvSpPr>
      <dsp:spPr>
        <a:xfrm>
          <a:off x="5804077" y="144017"/>
          <a:ext cx="2616337" cy="1296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Для реализации поставленной цели, необходимо осуществить следующие задачи: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4077" y="144017"/>
        <a:ext cx="2616337" cy="12961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89D8AD-1A6E-4B2A-9DA4-51808CD3820A}">
      <dsp:nvSpPr>
        <dsp:cNvPr id="0" name=""/>
        <dsp:cNvSpPr/>
      </dsp:nvSpPr>
      <dsp:spPr>
        <a:xfrm>
          <a:off x="2577917" y="504064"/>
          <a:ext cx="6279066" cy="270476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A40FD-FB76-4938-85D8-C9E2A5329299}">
      <dsp:nvSpPr>
        <dsp:cNvPr id="0" name=""/>
        <dsp:cNvSpPr/>
      </dsp:nvSpPr>
      <dsp:spPr>
        <a:xfrm>
          <a:off x="2952341" y="72009"/>
          <a:ext cx="5513304" cy="415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Динамика объемов выданных ипотечных жилищных кредитов  (2005-2013 гг.)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2341" y="72009"/>
        <a:ext cx="5513304" cy="415473"/>
      </dsp:txXfrm>
    </dsp:sp>
    <dsp:sp modelId="{72719D9A-283F-44DA-9428-E8D454B9EF52}">
      <dsp:nvSpPr>
        <dsp:cNvPr id="0" name=""/>
        <dsp:cNvSpPr/>
      </dsp:nvSpPr>
      <dsp:spPr>
        <a:xfrm>
          <a:off x="3876388" y="3744411"/>
          <a:ext cx="4980595" cy="234299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D6D55-552E-4353-98A0-837791E90A06}">
      <dsp:nvSpPr>
        <dsp:cNvPr id="0" name=""/>
        <dsp:cNvSpPr/>
      </dsp:nvSpPr>
      <dsp:spPr>
        <a:xfrm>
          <a:off x="4167932" y="3240360"/>
          <a:ext cx="4679997" cy="415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рынка ипотечного кредитования (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полугодие 2013 г.)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932" y="3240360"/>
        <a:ext cx="4679997" cy="4154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8270E5-15FA-4D01-BEDA-F1EFF389946F}">
      <dsp:nvSpPr>
        <dsp:cNvPr id="0" name=""/>
        <dsp:cNvSpPr/>
      </dsp:nvSpPr>
      <dsp:spPr>
        <a:xfrm>
          <a:off x="3466540" y="133004"/>
          <a:ext cx="659128" cy="8669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24876-2E20-4C4B-80D5-2EA11BE8EFB6}">
      <dsp:nvSpPr>
        <dsp:cNvPr id="0" name=""/>
        <dsp:cNvSpPr/>
      </dsp:nvSpPr>
      <dsp:spPr>
        <a:xfrm>
          <a:off x="2450" y="1590"/>
          <a:ext cx="3464089" cy="11297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Сбербанка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- 52,7%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(237 178,6 млн. руб.)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HHI=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3278 - высокая степень монополизации рынка</a:t>
          </a:r>
          <a:endParaRPr lang="en-US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450" y="1590"/>
        <a:ext cx="3464089" cy="1129735"/>
      </dsp:txXfrm>
    </dsp:sp>
    <dsp:sp modelId="{0BBBFD2D-93BF-49EB-82CD-774E954A5EDE}">
      <dsp:nvSpPr>
        <dsp:cNvPr id="0" name=""/>
        <dsp:cNvSpPr/>
      </dsp:nvSpPr>
      <dsp:spPr>
        <a:xfrm>
          <a:off x="3328069" y="1218016"/>
          <a:ext cx="798210" cy="8669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373EB-886E-44F7-A2CF-68A74B1BF707}">
      <dsp:nvSpPr>
        <dsp:cNvPr id="0" name=""/>
        <dsp:cNvSpPr/>
      </dsp:nvSpPr>
      <dsp:spPr>
        <a:xfrm>
          <a:off x="1840" y="1218016"/>
          <a:ext cx="3326229" cy="8669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ВТБ24 – 21,7%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Объемы выданных кредитов – 97 670 млн. руб.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0" y="1218016"/>
        <a:ext cx="3326229" cy="866906"/>
      </dsp:txXfrm>
    </dsp:sp>
    <dsp:sp modelId="{43A59844-5DB9-48C1-A68A-F3B71531E0BA}">
      <dsp:nvSpPr>
        <dsp:cNvPr id="0" name=""/>
        <dsp:cNvSpPr/>
      </dsp:nvSpPr>
      <dsp:spPr>
        <a:xfrm>
          <a:off x="3031227" y="2171614"/>
          <a:ext cx="1095725" cy="8669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E594C-D5A6-443C-B9C0-473EF96617BA}">
      <dsp:nvSpPr>
        <dsp:cNvPr id="0" name=""/>
        <dsp:cNvSpPr/>
      </dsp:nvSpPr>
      <dsp:spPr>
        <a:xfrm>
          <a:off x="1166" y="2171614"/>
          <a:ext cx="3030061" cy="8669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12 банков среди рассмотренных  имеют долю в общем объеме выданных кредитов более 1%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6" y="2171614"/>
        <a:ext cx="3030061" cy="86690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A51E88-9200-4DBD-9999-A32A3C5791A8}">
      <dsp:nvSpPr>
        <dsp:cNvPr id="0" name=""/>
        <dsp:cNvSpPr/>
      </dsp:nvSpPr>
      <dsp:spPr>
        <a:xfrm>
          <a:off x="28" y="49305"/>
          <a:ext cx="2705566" cy="1082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Высокая процентная ставка по кредиту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" y="49305"/>
        <a:ext cx="2705566" cy="1082226"/>
      </dsp:txXfrm>
    </dsp:sp>
    <dsp:sp modelId="{F424883A-4A5D-42BB-8556-B24FAB4B0605}">
      <dsp:nvSpPr>
        <dsp:cNvPr id="0" name=""/>
        <dsp:cNvSpPr/>
      </dsp:nvSpPr>
      <dsp:spPr>
        <a:xfrm>
          <a:off x="28" y="1131532"/>
          <a:ext cx="2705566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первое полугодие 2013 года наблюдаются в Республике Башкортостан (13,3%), Кабардино-Балкарской и Карачаево-Черкесской Республиках (13,2%).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" y="1131532"/>
        <a:ext cx="2705566" cy="3211649"/>
      </dsp:txXfrm>
    </dsp:sp>
    <dsp:sp modelId="{C1D621AE-152B-4F39-8D0F-E7DC8D58527F}">
      <dsp:nvSpPr>
        <dsp:cNvPr id="0" name=""/>
        <dsp:cNvSpPr/>
      </dsp:nvSpPr>
      <dsp:spPr>
        <a:xfrm>
          <a:off x="3084374" y="49305"/>
          <a:ext cx="2705566" cy="1082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Высокие цены на недвижимость с низкой платёжеспособностью населения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4374" y="49305"/>
        <a:ext cx="2705566" cy="1082226"/>
      </dsp:txXfrm>
    </dsp:sp>
    <dsp:sp modelId="{ED95F5B0-2EF2-41B5-9CBE-314A07D5C308}">
      <dsp:nvSpPr>
        <dsp:cNvPr id="0" name=""/>
        <dsp:cNvSpPr/>
      </dsp:nvSpPr>
      <dsp:spPr>
        <a:xfrm>
          <a:off x="3084374" y="1131532"/>
          <a:ext cx="2705566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Наиболее высокие цены на недвижимость (как на первичном, так и на вторичном рынках) наблюдаются в Москве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4374" y="1131532"/>
        <a:ext cx="2705566" cy="32116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A44833-2F01-4020-87D8-ADA670D30017}">
      <dsp:nvSpPr>
        <dsp:cNvPr id="0" name=""/>
        <dsp:cNvSpPr/>
      </dsp:nvSpPr>
      <dsp:spPr>
        <a:xfrm>
          <a:off x="903" y="1044849"/>
          <a:ext cx="3274048" cy="35178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7CAB5-DF57-4DFF-BB52-547159AD8DDF}">
      <dsp:nvSpPr>
        <dsp:cNvPr id="0" name=""/>
        <dsp:cNvSpPr/>
      </dsp:nvSpPr>
      <dsp:spPr>
        <a:xfrm>
          <a:off x="3154" y="0"/>
          <a:ext cx="3272701" cy="359311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4CC28-6F97-429A-89E2-E072231DC9F5}">
      <dsp:nvSpPr>
        <dsp:cNvPr id="0" name=""/>
        <dsp:cNvSpPr/>
      </dsp:nvSpPr>
      <dsp:spPr>
        <a:xfrm>
          <a:off x="376894" y="3868609"/>
          <a:ext cx="2591253" cy="54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Модель ипотечного кредитования в России</a:t>
          </a:r>
          <a:endParaRPr lang="ru-RU" sz="1500" kern="1200" dirty="0"/>
        </a:p>
      </dsp:txBody>
      <dsp:txXfrm>
        <a:off x="376894" y="3868609"/>
        <a:ext cx="2591253" cy="5448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3CFCA4-20E8-4161-B771-BDF54A84A7A1}">
      <dsp:nvSpPr>
        <dsp:cNvPr id="0" name=""/>
        <dsp:cNvSpPr/>
      </dsp:nvSpPr>
      <dsp:spPr>
        <a:xfrm>
          <a:off x="1519722" y="145919"/>
          <a:ext cx="8488492" cy="48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Y – объемы выданных ипотечных кредитов, основной показатель, характеризующий рынок ИЖК,</a:t>
          </a:r>
          <a:endParaRPr lang="ru-RU" sz="1400" kern="1200" dirty="0"/>
        </a:p>
      </dsp:txBody>
      <dsp:txXfrm>
        <a:off x="1519722" y="145919"/>
        <a:ext cx="8488492" cy="486616"/>
      </dsp:txXfrm>
    </dsp:sp>
    <dsp:sp modelId="{0672AA55-322F-4DC0-8F66-C5267C2509F0}">
      <dsp:nvSpPr>
        <dsp:cNvPr id="0" name=""/>
        <dsp:cNvSpPr/>
      </dsp:nvSpPr>
      <dsp:spPr>
        <a:xfrm>
          <a:off x="1519709" y="732165"/>
          <a:ext cx="3929922" cy="650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Х1 – относительная ставка процента,</a:t>
          </a:r>
          <a:endParaRPr lang="ru-RU" sz="1400" kern="1200" dirty="0"/>
        </a:p>
      </dsp:txBody>
      <dsp:txXfrm>
        <a:off x="1519709" y="732165"/>
        <a:ext cx="3929922" cy="650538"/>
      </dsp:txXfrm>
    </dsp:sp>
    <dsp:sp modelId="{36E931BA-D35D-4DFC-9A19-DAA1342DF56A}">
      <dsp:nvSpPr>
        <dsp:cNvPr id="0" name=""/>
        <dsp:cNvSpPr/>
      </dsp:nvSpPr>
      <dsp:spPr>
        <a:xfrm>
          <a:off x="1519722" y="1391691"/>
          <a:ext cx="3969924" cy="48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Х2 – занятое население,</a:t>
          </a:r>
          <a:endParaRPr lang="ru-RU" sz="1400" kern="1200" dirty="0"/>
        </a:p>
      </dsp:txBody>
      <dsp:txXfrm>
        <a:off x="1519722" y="1391691"/>
        <a:ext cx="3969924" cy="486616"/>
      </dsp:txXfrm>
    </dsp:sp>
    <dsp:sp modelId="{974A4CDB-9FE7-446B-A6D6-CF99DAA9ACB4}">
      <dsp:nvSpPr>
        <dsp:cNvPr id="0" name=""/>
        <dsp:cNvSpPr/>
      </dsp:nvSpPr>
      <dsp:spPr>
        <a:xfrm>
          <a:off x="1519722" y="1904658"/>
          <a:ext cx="3969924" cy="48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Х3 – среднедушевые доходы,</a:t>
          </a:r>
          <a:endParaRPr lang="ru-RU" sz="1400" kern="1200" dirty="0"/>
        </a:p>
      </dsp:txBody>
      <dsp:txXfrm>
        <a:off x="1519722" y="1904658"/>
        <a:ext cx="3969924" cy="486616"/>
      </dsp:txXfrm>
    </dsp:sp>
    <dsp:sp modelId="{5C0644B1-CFFA-4CF6-89A8-D8036B5A1F09}">
      <dsp:nvSpPr>
        <dsp:cNvPr id="0" name=""/>
        <dsp:cNvSpPr/>
      </dsp:nvSpPr>
      <dsp:spPr>
        <a:xfrm>
          <a:off x="1519722" y="2417625"/>
          <a:ext cx="3969924" cy="48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Х4 – строительство жилых домов,</a:t>
          </a:r>
          <a:endParaRPr lang="ru-RU" sz="1400" kern="1200" dirty="0"/>
        </a:p>
      </dsp:txBody>
      <dsp:txXfrm>
        <a:off x="1519722" y="2417625"/>
        <a:ext cx="3969924" cy="486616"/>
      </dsp:txXfrm>
    </dsp:sp>
    <dsp:sp modelId="{359E2AE3-CDAA-4DA3-9083-DE278BEE4F96}">
      <dsp:nvSpPr>
        <dsp:cNvPr id="0" name=""/>
        <dsp:cNvSpPr/>
      </dsp:nvSpPr>
      <dsp:spPr>
        <a:xfrm>
          <a:off x="1519722" y="2930587"/>
          <a:ext cx="3969924" cy="48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Х5 – ввод жилых помещений,</a:t>
          </a:r>
          <a:endParaRPr lang="ru-RU" sz="1400" kern="1200" dirty="0"/>
        </a:p>
      </dsp:txBody>
      <dsp:txXfrm>
        <a:off x="1519722" y="2930587"/>
        <a:ext cx="3969924" cy="486616"/>
      </dsp:txXfrm>
    </dsp:sp>
    <dsp:sp modelId="{6678C57C-B1CD-495F-BC7D-77ED9092694F}">
      <dsp:nvSpPr>
        <dsp:cNvPr id="0" name=""/>
        <dsp:cNvSpPr/>
      </dsp:nvSpPr>
      <dsp:spPr>
        <a:xfrm>
          <a:off x="2837618" y="3516833"/>
          <a:ext cx="5820306" cy="48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Х6 – доля семей, собирающихся изменить свои жилищные условия</a:t>
          </a:r>
          <a:endParaRPr lang="ru-RU" sz="1300" kern="1200" dirty="0"/>
        </a:p>
      </dsp:txBody>
      <dsp:txXfrm>
        <a:off x="2837618" y="3516833"/>
        <a:ext cx="5820306" cy="486616"/>
      </dsp:txXfrm>
    </dsp:sp>
    <dsp:sp modelId="{57114783-0DA5-4E61-AB2D-2463DBE15B2B}">
      <dsp:nvSpPr>
        <dsp:cNvPr id="0" name=""/>
        <dsp:cNvSpPr/>
      </dsp:nvSpPr>
      <dsp:spPr>
        <a:xfrm>
          <a:off x="6038290" y="732165"/>
          <a:ext cx="3969924" cy="48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Х7 – цены на первичном рынке жилья</a:t>
          </a:r>
          <a:endParaRPr lang="ru-RU" sz="1300" kern="1200" dirty="0"/>
        </a:p>
      </dsp:txBody>
      <dsp:txXfrm>
        <a:off x="6038290" y="732165"/>
        <a:ext cx="3969924" cy="486616"/>
      </dsp:txXfrm>
    </dsp:sp>
    <dsp:sp modelId="{29AF0751-78C8-4AD1-94A8-5614699D15EB}">
      <dsp:nvSpPr>
        <dsp:cNvPr id="0" name=""/>
        <dsp:cNvSpPr/>
      </dsp:nvSpPr>
      <dsp:spPr>
        <a:xfrm>
          <a:off x="6038290" y="1245132"/>
          <a:ext cx="3969924" cy="48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Х8 – цены на вторичном рынке жилья</a:t>
          </a:r>
          <a:endParaRPr lang="ru-RU" sz="1300" kern="1200" dirty="0"/>
        </a:p>
      </dsp:txBody>
      <dsp:txXfrm>
        <a:off x="6038290" y="1245132"/>
        <a:ext cx="3969924" cy="486616"/>
      </dsp:txXfrm>
    </dsp:sp>
    <dsp:sp modelId="{9EA7B9B7-4527-4E18-A934-DE7367156BC7}">
      <dsp:nvSpPr>
        <dsp:cNvPr id="0" name=""/>
        <dsp:cNvSpPr/>
      </dsp:nvSpPr>
      <dsp:spPr>
        <a:xfrm>
          <a:off x="6038290" y="1756080"/>
          <a:ext cx="3969924" cy="48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Х9 – иностранные прямые инвестиции</a:t>
          </a:r>
          <a:endParaRPr lang="ru-RU" sz="1300" kern="1200" dirty="0"/>
        </a:p>
      </dsp:txBody>
      <dsp:txXfrm>
        <a:off x="6038290" y="1756080"/>
        <a:ext cx="3969924" cy="486616"/>
      </dsp:txXfrm>
    </dsp:sp>
    <dsp:sp modelId="{012AEEEE-1204-415A-AB1F-FFAA4140C399}">
      <dsp:nvSpPr>
        <dsp:cNvPr id="0" name=""/>
        <dsp:cNvSpPr/>
      </dsp:nvSpPr>
      <dsp:spPr>
        <a:xfrm>
          <a:off x="6038290" y="2267027"/>
          <a:ext cx="3969924" cy="48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Х10 – чистый экспорт</a:t>
          </a:r>
          <a:endParaRPr lang="ru-RU" sz="1300" kern="1200" dirty="0"/>
        </a:p>
      </dsp:txBody>
      <dsp:txXfrm>
        <a:off x="6038290" y="2267027"/>
        <a:ext cx="3969924" cy="48661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8C0-F341-40BA-B6C3-42C7AB6BCA38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A5F-041C-4A1A-BEB5-5B7CA8524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80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8C0-F341-40BA-B6C3-42C7AB6BCA38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A5F-041C-4A1A-BEB5-5B7CA8524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4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8C0-F341-40BA-B6C3-42C7AB6BCA38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A5F-041C-4A1A-BEB5-5B7CA8524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94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8C0-F341-40BA-B6C3-42C7AB6BCA38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A5F-041C-4A1A-BEB5-5B7CA8524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80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8C0-F341-40BA-B6C3-42C7AB6BCA38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A5F-041C-4A1A-BEB5-5B7CA8524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02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8C0-F341-40BA-B6C3-42C7AB6BCA38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A5F-041C-4A1A-BEB5-5B7CA8524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2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8C0-F341-40BA-B6C3-42C7AB6BCA38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A5F-041C-4A1A-BEB5-5B7CA8524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02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8C0-F341-40BA-B6C3-42C7AB6BCA38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A5F-041C-4A1A-BEB5-5B7CA8524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4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8C0-F341-40BA-B6C3-42C7AB6BCA38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A5F-041C-4A1A-BEB5-5B7CA8524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13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8C0-F341-40BA-B6C3-42C7AB6BCA38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A5F-041C-4A1A-BEB5-5B7CA8524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30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98C0-F341-40BA-B6C3-42C7AB6BCA38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A5F-041C-4A1A-BEB5-5B7CA8524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96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98C0-F341-40BA-B6C3-42C7AB6BCA38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1A5F-041C-4A1A-BEB5-5B7CA8524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10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1.xls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9376" y="1068322"/>
            <a:ext cx="8739626" cy="2592288"/>
          </a:xfrm>
          <a:prstGeom prst="homePlate">
            <a:avLst/>
          </a:prstGeom>
          <a:solidFill>
            <a:schemeClr val="tx2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55679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анализ рынка ипотечного кредитования в России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значимых социально-экономических факторов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0" y="3933056"/>
            <a:ext cx="3491880" cy="1728192"/>
          </a:xfrm>
          <a:prstGeom prst="homePlate">
            <a:avLst/>
          </a:prstGeom>
          <a:solidFill>
            <a:schemeClr val="tx2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07504" y="4077072"/>
            <a:ext cx="4896544" cy="164884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Екатерина,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НИУ ВШЭ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2014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29614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модель верна, то добавление нелинейных переменных не должно помогать объяснять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=6,68)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кр=4,001) – гипотеза о линейности модели отвергается на уровне значимости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=0,05, то есть лучше использовать нелинейную модель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2996952"/>
            <a:ext cx="8424936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39552" y="5085184"/>
            <a:ext cx="410445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23528" y="2276872"/>
          <a:ext cx="8640959" cy="4227366"/>
        </p:xfrm>
        <a:graphic>
          <a:graphicData uri="http://schemas.openxmlformats.org/drawingml/2006/table">
            <a:tbl>
              <a:tblPr/>
              <a:tblGrid>
                <a:gridCol w="794968"/>
                <a:gridCol w="4806101"/>
                <a:gridCol w="1106042"/>
                <a:gridCol w="1154433"/>
                <a:gridCol w="779415"/>
              </a:tblGrid>
              <a:tr h="55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Обозначение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Коэффициенты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Стандартная ошибка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R=0,89 Prob(F)=0,00 F=55,77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=0,05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Константа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3235,3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2126,41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Относительная ставка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-3214,82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2031,43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Среднегодовая численность занятых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1,014**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0,322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Среднедушевые доходы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0,0254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0,0387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 жилых домов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0,709***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0,1539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X3*X6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Произведение доли семей, собирающихся изменить свои жилищные условия, и среднедушевых доходов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0,0017**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0,00068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семей, собирающихся изменить свои жилищные условия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-27,375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13,792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X7-Х8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Разница между ценами на первичном и вторичном рынках жилья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0,0535**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0,02129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Иностранные прямые инвестиции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-0,0009**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0,00037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Чистый экспорт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0,1195***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RESET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TEST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Учет пространственной принадлежности наблюдений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3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Учет пространственной принадлежности в качестве фактора, влияющего на объемы выданных ипотечных кредитов.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1" name="Picture 3" descr="C:\Users\Катя\Desktop\1092px-Map_of_Russia_-_Leningrad_Oblast_(2008-03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196752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потенциала участия в традиционных программах ипотечного кредитования 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 индексного анализа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и задачи, методология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356999877"/>
              </p:ext>
            </p:extLst>
          </p:nvPr>
        </p:nvGraphicFramePr>
        <p:xfrm>
          <a:off x="251520" y="836712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Индексный метод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/>
        </p:nvGraphicFramePr>
        <p:xfrm>
          <a:off x="1115616" y="1124744"/>
          <a:ext cx="72244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66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Потребность домохозяйства в улучшении жилищных условий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39752" y="620688"/>
          <a:ext cx="6589238" cy="3592830"/>
        </p:xfrm>
        <a:graphic>
          <a:graphicData uri="http://schemas.openxmlformats.org/drawingml/2006/table">
            <a:tbl>
              <a:tblPr/>
              <a:tblGrid>
                <a:gridCol w="745129"/>
                <a:gridCol w="1127045"/>
                <a:gridCol w="1286047"/>
                <a:gridCol w="2029616"/>
                <a:gridCol w="1401401"/>
              </a:tblGrid>
              <a:tr h="1085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Состав домохозяйства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Нормативы жилой площади (кв.м.)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домохозяйств в выборке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домохозяйств, занимающих площадь ниже установленной нормы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Процент от числа домохозяйств одного состава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2742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8,90%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3258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1481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45,50%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2148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1663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77,40%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1314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1184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90,10%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357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86,80%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90,70%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90,90%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162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44008" y="4365104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66,91%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домашних хозяйств проживают в жилье, в котором на каждого члена семьи приходится по одной комнате (и более)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50,44%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домохозяйств занимают жилую площадь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установленной социальной нормы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8220646"/>
              </p:ext>
            </p:extLst>
          </p:nvPr>
        </p:nvGraphicFramePr>
        <p:xfrm>
          <a:off x="179512" y="4365104"/>
          <a:ext cx="4392488" cy="2208276"/>
        </p:xfrm>
        <a:graphic>
          <a:graphicData uri="http://schemas.openxmlformats.org/drawingml/2006/table">
            <a:tbl>
              <a:tblPr/>
              <a:tblGrid>
                <a:gridCol w="1371764"/>
                <a:gridCol w="1238583"/>
                <a:gridCol w="990053"/>
                <a:gridCol w="792088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Комнат не менее чем членов семьи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Комнат не менее чем членов семьи плюс один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Площадь не ниже социальной нормы 18 кв.м на чел.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44,43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32,33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49,57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66,91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34,2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64704"/>
            <a:ext cx="226774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Постановлением Правительства РФ от 29.08.2005 №541 установлен федеральный стандарт социальной нормы площади жилого помещения в размере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кв. метров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общей площади жилья на 1 гражданина.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66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/>
        </p:nvGraphicFramePr>
        <p:xfrm>
          <a:off x="0" y="908720"/>
          <a:ext cx="3923928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4585646"/>
            <a:ext cx="85689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Модельные условия кредитования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бербанк)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первый взнос 30%,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годовая ставка 13,25%,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срок кредита 20 лет,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ежемесячный платеж не превышает 50% трудового дохода заемщиков,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приобретается квартира площадью 54 кв.м.,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-расчетная цена одного квадратного метра равна средней по первичному и               вторичному рынкам (45 964,5 руб. за кв. м.)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55" name="Object 11"/>
          <p:cNvGraphicFramePr>
            <a:graphicFrameLocks/>
          </p:cNvGraphicFramePr>
          <p:nvPr/>
        </p:nvGraphicFramePr>
        <p:xfrm>
          <a:off x="3635896" y="908720"/>
          <a:ext cx="5508104" cy="3480817"/>
        </p:xfrm>
        <a:graphic>
          <a:graphicData uri="http://schemas.openxmlformats.org/presentationml/2006/ole">
            <p:oleObj spid="_x0000_s31758" name="Диаграмма" r:id="rId8" imgW="5953006" imgH="3562313" progId="Excel.Sheet.8">
              <p:embed/>
            </p:oleObj>
          </a:graphicData>
        </a:graphic>
      </p:graphicFrame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Домен « Жилищные условия»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4543737"/>
              </p:ext>
            </p:extLst>
          </p:nvPr>
        </p:nvGraphicFramePr>
        <p:xfrm>
          <a:off x="0" y="692697"/>
          <a:ext cx="9144000" cy="2304256"/>
        </p:xfrm>
        <a:graphic>
          <a:graphicData uri="http://schemas.openxmlformats.org/drawingml/2006/table">
            <a:tbl>
              <a:tblPr/>
              <a:tblGrid>
                <a:gridCol w="7467600"/>
                <a:gridCol w="1676400"/>
              </a:tblGrid>
              <a:tr h="255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Характеристика домена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д/х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9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Тесно, площадь меньше социальной нормы (18 кв.м. на чел.)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5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Тесно, проживают в общежитии, коммуналке, части индивидуального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дома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Проживают в съемном жилье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Тесно, комнат меньше чем по одной на каждого проживающего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9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Нужен капитальный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ремонт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Дом до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1970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г.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постройки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9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Субъективный показатель: плохое или очень плохое жильё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9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Есть другие взрослые кроме Р 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3212976"/>
          <a:ext cx="9144001" cy="3465436"/>
        </p:xfrm>
        <a:graphic>
          <a:graphicData uri="http://schemas.openxmlformats.org/drawingml/2006/table">
            <a:tbl>
              <a:tblPr/>
              <a:tblGrid>
                <a:gridCol w="4876801"/>
                <a:gridCol w="1524000"/>
                <a:gridCol w="1676400"/>
                <a:gridCol w="1066800"/>
              </a:tblGrid>
              <a:tr h="1011796">
                <a:tc>
                  <a:txBody>
                    <a:bodyPr/>
                    <a:lstStyle/>
                    <a:p>
                      <a:pPr algn="l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домена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Корреляция компоненты с итоговой шкалой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 согласованности набора без данной компоненты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Вклад компоненты в шкалу домена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Тесно, площадь меньше социальной нормы 18 кв. м. на чел.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0,375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0,270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0,445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Тесно, проживают в общежитии, коммуналке, части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квартиры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0,435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Проживают в съемном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жилье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0,118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0,418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0,113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Тесно, комнат меньше чем по одной на каждого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проживающего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0,444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0,466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Нужен капитальный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0,420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0,085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Дом до 1970 г.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постройки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0,015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0,490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-0,046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Субъективно плохое или очень плохое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жильё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0,147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0,406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0,070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Есть другие взрослые кроме Р и 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0,207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0,381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0,310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Согласованность домена, альфа Кронбаха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0,424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92" marR="3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557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исследования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6999614"/>
              </p:ext>
            </p:extLst>
          </p:nvPr>
        </p:nvGraphicFramePr>
        <p:xfrm>
          <a:off x="323528" y="2708920"/>
          <a:ext cx="842493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560804659"/>
              </p:ext>
            </p:extLst>
          </p:nvPr>
        </p:nvGraphicFramePr>
        <p:xfrm>
          <a:off x="323528" y="1052736"/>
          <a:ext cx="842493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66800"/>
          </a:xfrm>
        </p:spPr>
        <p:txBody>
          <a:bodyPr>
            <a:normAutofit/>
          </a:bodyPr>
          <a:lstStyle/>
          <a:p>
            <a:pPr lvl="1"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Домен «Доходы и финансовые активы»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692696"/>
          <a:ext cx="9144000" cy="2424230"/>
        </p:xfrm>
        <a:graphic>
          <a:graphicData uri="http://schemas.openxmlformats.org/drawingml/2006/table">
            <a:tbl>
              <a:tblPr/>
              <a:tblGrid>
                <a:gridCol w="7582036"/>
                <a:gridCol w="1561964"/>
              </a:tblGrid>
              <a:tr h="2108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Характеристика домена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д/х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Могут платить по ипотеке, ежемесячный платеж &lt;= 50% трудового дохода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21,2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занятые в регистрируемом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сегменте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67,9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71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Диверсифицированные источники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43,7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4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Сбережений хватит на полгода 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4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второе жилье: квартира, часть квартиры, комната в коммунальной квартире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совокупному душевому доходу домохозяйство относится к верхним 40% выборки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3212976"/>
          <a:ext cx="9144001" cy="3552711"/>
        </p:xfrm>
        <a:graphic>
          <a:graphicData uri="http://schemas.openxmlformats.org/drawingml/2006/table">
            <a:tbl>
              <a:tblPr/>
              <a:tblGrid>
                <a:gridCol w="4495190"/>
                <a:gridCol w="1413663"/>
                <a:gridCol w="1687483"/>
                <a:gridCol w="1547665"/>
              </a:tblGrid>
              <a:tr h="96098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Корреляция компоненты с итоговой шкалой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 согласованности набора без данной компоненты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Вклад компоненты в шкалу домена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Могут платить по ипотеке, ежемесячный платеж &lt;= 50% трудового дохода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0,500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0,610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0,305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3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Есть занятые в регистрируемом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сегменте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0,545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0,589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0,320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Диверсифицированные источники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0,452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0,626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0,283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3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Сбережения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0,182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0,696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0,126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Есть второе жилье: квартира, часть квартиры, комната в коммунальной квартире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0,207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0,699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0,147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совокупному душевому доходу домохозяйство относится к верхним 40% выборки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0,563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0,580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0,333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7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Согласованность домена, альфа Кронбаха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0,681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66800"/>
          </a:xfrm>
        </p:spPr>
        <p:txBody>
          <a:bodyPr>
            <a:normAutofit/>
          </a:bodyPr>
          <a:lstStyle/>
          <a:p>
            <a:pPr lvl="1"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Индекс потенциала участия в ипотеке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476672"/>
          <a:ext cx="9143999" cy="3219353"/>
        </p:xfrm>
        <a:graphic>
          <a:graphicData uri="http://schemas.openxmlformats.org/drawingml/2006/table">
            <a:tbl>
              <a:tblPr/>
              <a:tblGrid>
                <a:gridCol w="4427984"/>
                <a:gridCol w="1728192"/>
                <a:gridCol w="1272426"/>
                <a:gridCol w="1715397"/>
              </a:tblGrid>
              <a:tr h="3759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Потенциал участия в ипотеке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Жилищные условия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Семья без детей (в трудоспособном возрасте)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Семья с детьми (в трудоспособном возрасте)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51,1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9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молодая семья с детьми (в нетрудоспособном возрасте)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9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молодая семья без детей (в нетрудоспособном возрасте)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Домохозяйство взрослых: не пенсионеры и пенсионеры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40,1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9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Многопоколенная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семья: не пенсионеры, пенсионеры и дети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3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Семья пенсионеров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3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домашние хозяйства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38,16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89040"/>
            <a:ext cx="446449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51520" y="3789040"/>
            <a:ext cx="3923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Среднее значение потенциала для всех домашних хозяйств составляет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34,16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Самым высоким потенциалом участия в ипотеке обладают смешанные домохозяйства пенсионеров и непенсионеров с детьми – в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1,7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 выше, чем в среднем по выборке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2996952"/>
            <a:ext cx="8229600" cy="125273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Изучение текущего состояния рынка ипотечного кредитования в России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3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 рынка ипотечного кредитования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322449949"/>
              </p:ext>
            </p:extLst>
          </p:nvPr>
        </p:nvGraphicFramePr>
        <p:xfrm>
          <a:off x="251520" y="548680"/>
          <a:ext cx="885698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2269338661"/>
              </p:ext>
            </p:extLst>
          </p:nvPr>
        </p:nvGraphicFramePr>
        <p:xfrm>
          <a:off x="35496" y="3717032"/>
          <a:ext cx="4128120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Пятиугольник 18"/>
          <p:cNvSpPr/>
          <p:nvPr/>
        </p:nvSpPr>
        <p:spPr>
          <a:xfrm>
            <a:off x="0" y="836712"/>
            <a:ext cx="2915816" cy="2448272"/>
          </a:xfrm>
          <a:prstGeom prst="homePlate">
            <a:avLst/>
          </a:prstGeom>
          <a:solidFill>
            <a:schemeClr val="accent1">
              <a:lumMod val="40000"/>
              <a:lumOff val="6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бъемы </a:t>
            </a:r>
            <a:r>
              <a:rPr lang="ru-RU" dirty="0">
                <a:solidFill>
                  <a:schemeClr val="tx1"/>
                </a:solidFill>
              </a:rPr>
              <a:t>выданных ИЖК в 2009 </a:t>
            </a:r>
            <a:r>
              <a:rPr lang="ru-RU" dirty="0" smtClean="0">
                <a:solidFill>
                  <a:schemeClr val="tx1"/>
                </a:solidFill>
              </a:rPr>
              <a:t>году </a:t>
            </a:r>
            <a:r>
              <a:rPr lang="ru-RU" dirty="0">
                <a:solidFill>
                  <a:schemeClr val="tx1"/>
                </a:solidFill>
              </a:rPr>
              <a:t>упали на 418 млн. руб. по сравнению с предыдущим годом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000" t="3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 рынка ипотечного кредитования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029344410"/>
              </p:ext>
            </p:extLst>
          </p:nvPr>
        </p:nvGraphicFramePr>
        <p:xfrm>
          <a:off x="0" y="980728"/>
          <a:ext cx="578996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073899258"/>
              </p:ext>
            </p:extLst>
          </p:nvPr>
        </p:nvGraphicFramePr>
        <p:xfrm>
          <a:off x="5868144" y="980728"/>
          <a:ext cx="32758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8339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/>
                <a:ea typeface="Calibri"/>
              </a:rPr>
              <a:t>Стоимость квартир в районах Москвы (декабрь, 2013 г.)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12776"/>
          <a:ext cx="8352928" cy="5187696"/>
        </p:xfrm>
        <a:graphic>
          <a:graphicData uri="http://schemas.openxmlformats.org/drawingml/2006/table">
            <a:tbl>
              <a:tblPr/>
              <a:tblGrid>
                <a:gridCol w="1169410"/>
                <a:gridCol w="2206843"/>
                <a:gridCol w="3518253"/>
                <a:gridCol w="1458422"/>
              </a:tblGrid>
              <a:tr h="838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Станции метро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Цена в декабре 2013 года (долл./м2)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6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Остоженка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Кропоткинская, Парк культуры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9 767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Арбат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Александровский сад, Арбатская, Библиотека имени Ленина,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Боровицкая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Смоленская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9 756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Китай-город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Китай-город, Кузнецкий Мост, Лубянка, Охотный Ряд, Площадь Революции, Театральная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9 388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Тверской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Маяковская, Пушкинская, Тверская, Чеховская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9 302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Якиманка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Новокузнецкая, Полянка, Третьяковская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8 379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6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Хамовники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Спортивная,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Фрунзенская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8 313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0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Красносельский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Комсомольская, Красные Ворота, Сретенский бульвар, Тургеневская, Чистые пруды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7 594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Выявление значимых социально-экономических факторов, оказывающих влияние на объемы выданных ипотечных жилищных кредитов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3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Анализ воздействия социально-экономических факторов на рынок ипотечного кредитования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116632" y="1556792"/>
          <a:ext cx="110275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Мультиколлинеарность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0" y="836712"/>
          <a:ext cx="91440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-1" y="3068962"/>
          <a:ext cx="9144001" cy="3840279"/>
        </p:xfrm>
        <a:graphic>
          <a:graphicData uri="http://schemas.openxmlformats.org/drawingml/2006/table">
            <a:tbl>
              <a:tblPr/>
              <a:tblGrid>
                <a:gridCol w="1175919"/>
                <a:gridCol w="4312309"/>
                <a:gridCol w="1358799"/>
                <a:gridCol w="1148487"/>
                <a:gridCol w="1148487"/>
              </a:tblGrid>
              <a:tr h="748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Обозначение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Коэффициенты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Стандартная ошибка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R²=0,88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Prob(F)=0,00 F=56,64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=0,05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3096">
                <a:tc>
                  <a:txBody>
                    <a:bodyPr/>
                    <a:lstStyle/>
                    <a:p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Константа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1523,088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2105,59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Относительная ставка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-2331,49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2089,36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Среднегодовая численность занятых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1,0069**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0,336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Среднедушевые доходы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0,066*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0,0368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 жилых домов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0,593***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семей, собирающихся изменить свои жилищные условия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5,78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X7-Х8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Разница между ценами на первичном и вторичном рынках жилья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0,05**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Иностранные прямые инвестиции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-0,00029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Чистый экспорт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0,143***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0,0276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1608</Words>
  <Application>Microsoft Office PowerPoint</Application>
  <PresentationFormat>Экран (4:3)</PresentationFormat>
  <Paragraphs>407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Диаграмма</vt:lpstr>
      <vt:lpstr>Статистический анализ рынка ипотечного кредитования в России Выявление значимых социально-экономических факторов</vt:lpstr>
      <vt:lpstr>Цель и задачи исследования</vt:lpstr>
      <vt:lpstr>1.  Изучение текущего состояния рынка ипотечного кредитования в России </vt:lpstr>
      <vt:lpstr>Текущее состояние рынка ипотечного кредитования</vt:lpstr>
      <vt:lpstr>Текущее состояние рынка ипотечного кредитования</vt:lpstr>
      <vt:lpstr>Стоимость квартир в районах Москвы (декабрь, 2013 г.)</vt:lpstr>
      <vt:lpstr>2. Выявление значимых социально-экономических факторов, оказывающих влияние на объемы выданных ипотечных жилищных кредитов </vt:lpstr>
      <vt:lpstr>Анализ воздействия социально-экономических факторов на рынок ипотечного кредитования</vt:lpstr>
      <vt:lpstr>Мультиколлинеарность</vt:lpstr>
      <vt:lpstr>Если модель верна, то добавление нелинейных переменных не должно помогать объяснять Y  (F=6,68) &gt;(Fкр=4,001) – гипотеза о линейности модели отвергается на уровне значимости α=0,05, то есть лучше использовать нелинейную модель</vt:lpstr>
      <vt:lpstr>3. Учет пространственной принадлежности наблюдений </vt:lpstr>
      <vt:lpstr>Учет пространственной принадлежности в качестве фактора, влияющего на объемы выданных ипотечных кредитов.</vt:lpstr>
      <vt:lpstr>Выводы</vt:lpstr>
      <vt:lpstr> Анализ потенциала участия в традиционных программах ипотечного кредитования   Метод индексного анализа </vt:lpstr>
      <vt:lpstr>Цель и задачи, методология</vt:lpstr>
      <vt:lpstr>Индексный метод</vt:lpstr>
      <vt:lpstr>Потребность домохозяйства в улучшении жилищных условий</vt:lpstr>
      <vt:lpstr>Доходы</vt:lpstr>
      <vt:lpstr>Домен « Жилищные условия»</vt:lpstr>
      <vt:lpstr>Домен «Доходы и финансовые активы»</vt:lpstr>
      <vt:lpstr>Индекс потенциала участия в ипотеке 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Статистическое исследование рынка ипотечного кредитования</dc:title>
  <dc:creator>Катя</dc:creator>
  <cp:lastModifiedBy>Admin</cp:lastModifiedBy>
  <cp:revision>98</cp:revision>
  <dcterms:created xsi:type="dcterms:W3CDTF">2014-05-14T18:37:16Z</dcterms:created>
  <dcterms:modified xsi:type="dcterms:W3CDTF">2014-12-19T11:33:52Z</dcterms:modified>
</cp:coreProperties>
</file>