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83" r:id="rId4"/>
    <p:sldId id="258" r:id="rId5"/>
    <p:sldId id="275" r:id="rId6"/>
    <p:sldId id="278" r:id="rId7"/>
    <p:sldId id="259" r:id="rId8"/>
    <p:sldId id="257" r:id="rId9"/>
    <p:sldId id="262" r:id="rId10"/>
    <p:sldId id="263" r:id="rId11"/>
    <p:sldId id="284" r:id="rId12"/>
    <p:sldId id="285" r:id="rId13"/>
    <p:sldId id="264" r:id="rId14"/>
    <p:sldId id="276" r:id="rId15"/>
    <p:sldId id="274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82" r:id="rId24"/>
    <p:sldId id="277" r:id="rId25"/>
    <p:sldId id="281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biryukova\Documents\2014%20&#1055;&#1088;&#1086;&#1077;&#1082;&#1090;&#1099;\&#1052;&#1086;&#1085;&#1080;&#1090;&#1086;&#1088;&#1080;&#1085;&#1075;%20&#1044;&#1086;&#1093;&#1086;&#1076;&#1099;%20&#1041;&#1077;&#1076;&#1085;&#1086;&#1089;&#1090;&#1100;\&#1057;&#1083;&#1072;&#1081;&#1076;&#1099;_&#1051;&#1053;_&#1044;&#1086;&#1093;&#1086;&#1076;&#1099;_&#1041;&#1077;&#1076;&#1085;&#1086;&#1089;&#1090;&#1100;_&#1080;&#1089;&#1093;&#1086;&#1076;&#1085;&#1099;&#1077;%20&#1076;&#1072;&#1085;&#1085;&#1099;&#1077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4\&#1051;&#1080;&#1073;&#1077;&#1088;&#1072;&#1083;&#1100;&#1085;&#1072;&#1103;%20&#1084;&#1080;&#1089;&#1089;&#1080;&#1103;\&#1043;&#1056;&#1072;&#1092;&#1080;&#1082;&#1080;%20&#1082;%20&#1075;&#1083;&#1072;&#1074;&#1077;%20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2014\&#1051;&#1080;&#1073;&#1077;&#1088;&#1072;&#1083;&#1100;&#1085;&#1072;&#1103;%20&#1084;&#1080;&#1089;&#1089;&#1080;&#1103;\&#1043;&#1088;&#1072;&#1092;&#1080;&#1082;&#1080;%20&#1082;%20&#1075;&#1083;&#1072;&#1074;&#1077;%20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8655303691802552E-2"/>
          <c:y val="3.4693912123238357E-2"/>
          <c:w val="0.92703992176312389"/>
          <c:h val="0.82040898079657687"/>
        </c:manualLayout>
      </c:layout>
      <c:barChart>
        <c:barDir val="col"/>
        <c:grouping val="clustered"/>
        <c:ser>
          <c:idx val="4"/>
          <c:order val="4"/>
          <c:tx>
            <c:strRef>
              <c:f>'1 - доходы'!$F$30</c:f>
              <c:strCache>
                <c:ptCount val="1"/>
                <c:pt idx="0">
                  <c:v>Реальный рост ВВП, в % к 1991 г.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dLbls>
            <c:numFmt formatCode="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Base"/>
            <c:showVal val="1"/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доходы'!$F$31:$F$53</c:f>
              <c:numCache>
                <c:formatCode>0.0</c:formatCode>
                <c:ptCount val="23"/>
                <c:pt idx="0">
                  <c:v>100</c:v>
                </c:pt>
                <c:pt idx="1">
                  <c:v>85.5</c:v>
                </c:pt>
                <c:pt idx="2">
                  <c:v>78.061499999999995</c:v>
                </c:pt>
                <c:pt idx="3">
                  <c:v>68.147689500000027</c:v>
                </c:pt>
                <c:pt idx="4">
                  <c:v>65.353634230499964</c:v>
                </c:pt>
                <c:pt idx="5">
                  <c:v>62.995827586937608</c:v>
                </c:pt>
                <c:pt idx="6">
                  <c:v>63.865891491185906</c:v>
                </c:pt>
                <c:pt idx="7">
                  <c:v>60.452346372515258</c:v>
                </c:pt>
                <c:pt idx="8">
                  <c:v>64.291735341938292</c:v>
                </c:pt>
                <c:pt idx="9">
                  <c:v>70.750262694018545</c:v>
                </c:pt>
                <c:pt idx="10">
                  <c:v>74.352242889115786</c:v>
                </c:pt>
                <c:pt idx="11">
                  <c:v>77.879351424530938</c:v>
                </c:pt>
                <c:pt idx="12">
                  <c:v>83.561315458097766</c:v>
                </c:pt>
                <c:pt idx="13">
                  <c:v>89.557633000117619</c:v>
                </c:pt>
                <c:pt idx="14">
                  <c:v>95.267995177173034</c:v>
                </c:pt>
                <c:pt idx="15">
                  <c:v>103.03560635590128</c:v>
                </c:pt>
                <c:pt idx="16">
                  <c:v>111.82977800228666</c:v>
                </c:pt>
                <c:pt idx="17">
                  <c:v>117.67653885052258</c:v>
                </c:pt>
                <c:pt idx="18">
                  <c:v>108.44621614062503</c:v>
                </c:pt>
                <c:pt idx="19">
                  <c:v>113.10940343467188</c:v>
                </c:pt>
                <c:pt idx="20">
                  <c:v>117.97310778236277</c:v>
                </c:pt>
                <c:pt idx="21">
                  <c:v>121.98419344696313</c:v>
                </c:pt>
                <c:pt idx="22">
                  <c:v>123.56998796177362</c:v>
                </c:pt>
              </c:numCache>
            </c:numRef>
          </c:val>
        </c:ser>
        <c:dLbls>
          <c:showVal val="1"/>
        </c:dLbls>
        <c:gapWidth val="17"/>
        <c:axId val="50364800"/>
        <c:axId val="50366336"/>
      </c:barChart>
      <c:lineChart>
        <c:grouping val="standard"/>
        <c:ser>
          <c:idx val="0"/>
          <c:order val="0"/>
          <c:tx>
            <c:strRef>
              <c:f>'1 - доходы'!$B$30</c:f>
              <c:strCache>
                <c:ptCount val="1"/>
                <c:pt idx="0">
                  <c:v>Реальные денежные доходы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1.4132435560982965E-2"/>
                  <c:y val="-2.5710906490602342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доходы'!$B$31:$B$53</c:f>
              <c:numCache>
                <c:formatCode>0.0</c:formatCode>
                <c:ptCount val="23"/>
                <c:pt idx="0">
                  <c:v>100</c:v>
                </c:pt>
                <c:pt idx="1">
                  <c:v>43.566926214312197</c:v>
                </c:pt>
                <c:pt idx="2">
                  <c:v>56.149293287263305</c:v>
                </c:pt>
                <c:pt idx="3">
                  <c:v>57.91715167553712</c:v>
                </c:pt>
                <c:pt idx="4">
                  <c:v>45.671905726332248</c:v>
                </c:pt>
                <c:pt idx="5">
                  <c:v>54.179268024298665</c:v>
                </c:pt>
                <c:pt idx="6">
                  <c:v>59.321660221241089</c:v>
                </c:pt>
                <c:pt idx="7">
                  <c:v>42.628431386206763</c:v>
                </c:pt>
                <c:pt idx="8">
                  <c:v>47.657856211981866</c:v>
                </c:pt>
                <c:pt idx="9">
                  <c:v>51.561051946981664</c:v>
                </c:pt>
                <c:pt idx="10">
                  <c:v>56.013537380054913</c:v>
                </c:pt>
                <c:pt idx="11">
                  <c:v>62.972514029103891</c:v>
                </c:pt>
                <c:pt idx="12">
                  <c:v>75.558455382531179</c:v>
                </c:pt>
                <c:pt idx="13">
                  <c:v>84.867922883999981</c:v>
                </c:pt>
                <c:pt idx="14">
                  <c:v>100.77987848139233</c:v>
                </c:pt>
                <c:pt idx="15">
                  <c:v>116.09996165340048</c:v>
                </c:pt>
                <c:pt idx="16">
                  <c:v>131.30337578057402</c:v>
                </c:pt>
                <c:pt idx="17">
                  <c:v>117.8256768084878</c:v>
                </c:pt>
                <c:pt idx="18">
                  <c:v>132.71705016878008</c:v>
                </c:pt>
                <c:pt idx="19">
                  <c:v>140.49752473882998</c:v>
                </c:pt>
                <c:pt idx="20">
                  <c:v>148.3761775619522</c:v>
                </c:pt>
                <c:pt idx="21">
                  <c:v>155.92698733859504</c:v>
                </c:pt>
                <c:pt idx="22">
                  <c:v>158.72958319371998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'1 - доходы'!$C$30</c:f>
              <c:strCache>
                <c:ptCount val="1"/>
                <c:pt idx="0">
                  <c:v>Реальная з/п без учета скрытой оплаты труда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доходы'!$C$31:$C$53</c:f>
              <c:numCache>
                <c:formatCode>0.0</c:formatCode>
                <c:ptCount val="23"/>
                <c:pt idx="0">
                  <c:v>100</c:v>
                </c:pt>
                <c:pt idx="1">
                  <c:v>51.427291346646172</c:v>
                </c:pt>
                <c:pt idx="2">
                  <c:v>48.020076472992024</c:v>
                </c:pt>
                <c:pt idx="3">
                  <c:v>37.64321681731095</c:v>
                </c:pt>
                <c:pt idx="4">
                  <c:v>33.985449106537949</c:v>
                </c:pt>
                <c:pt idx="5">
                  <c:v>38.518685561677763</c:v>
                </c:pt>
                <c:pt idx="6">
                  <c:v>41.080646176013254</c:v>
                </c:pt>
                <c:pt idx="7">
                  <c:v>27.237225322853138</c:v>
                </c:pt>
                <c:pt idx="8">
                  <c:v>30.738871543787337</c:v>
                </c:pt>
                <c:pt idx="9">
                  <c:v>33.884643428989591</c:v>
                </c:pt>
                <c:pt idx="10">
                  <c:v>42.888845291776448</c:v>
                </c:pt>
                <c:pt idx="11">
                  <c:v>47.084511842045643</c:v>
                </c:pt>
                <c:pt idx="12">
                  <c:v>53.806181684755622</c:v>
                </c:pt>
                <c:pt idx="13">
                  <c:v>57.713797345169233</c:v>
                </c:pt>
                <c:pt idx="14">
                  <c:v>66.945724542840466</c:v>
                </c:pt>
                <c:pt idx="15">
                  <c:v>77.39255252024347</c:v>
                </c:pt>
                <c:pt idx="16">
                  <c:v>90.149008123335449</c:v>
                </c:pt>
                <c:pt idx="17">
                  <c:v>92.791373115133069</c:v>
                </c:pt>
                <c:pt idx="18">
                  <c:v>94.424134927015558</c:v>
                </c:pt>
                <c:pt idx="19">
                  <c:v>101.33211673665078</c:v>
                </c:pt>
                <c:pt idx="20">
                  <c:v>111.80162370064043</c:v>
                </c:pt>
                <c:pt idx="21">
                  <c:v>116.51865029851103</c:v>
                </c:pt>
                <c:pt idx="22">
                  <c:v>118.20178001263196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'1 - доходы'!$D$30</c:f>
              <c:strCache>
                <c:ptCount val="1"/>
                <c:pt idx="0">
                  <c:v>Реальная з/п с учетом скрытой оплаты труда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0"/>
                  <c:y val="3.5895073330525801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доходы'!$D$31:$D$53</c:f>
              <c:numCache>
                <c:formatCode>0.0</c:formatCode>
                <c:ptCount val="23"/>
                <c:pt idx="0">
                  <c:v>100</c:v>
                </c:pt>
                <c:pt idx="1">
                  <c:v>51.427291346646172</c:v>
                </c:pt>
                <c:pt idx="2">
                  <c:v>54.518327614383146</c:v>
                </c:pt>
                <c:pt idx="3">
                  <c:v>45.504526623108951</c:v>
                </c:pt>
                <c:pt idx="4">
                  <c:v>40.93574880706219</c:v>
                </c:pt>
                <c:pt idx="5">
                  <c:v>49.076443897038729</c:v>
                </c:pt>
                <c:pt idx="6">
                  <c:v>52.970197658457359</c:v>
                </c:pt>
                <c:pt idx="7">
                  <c:v>34.642766890543648</c:v>
                </c:pt>
                <c:pt idx="8">
                  <c:v>42.195522701377463</c:v>
                </c:pt>
                <c:pt idx="9">
                  <c:v>46.78713219488781</c:v>
                </c:pt>
                <c:pt idx="10">
                  <c:v>57.814090562232558</c:v>
                </c:pt>
                <c:pt idx="11">
                  <c:v>62.495150944814426</c:v>
                </c:pt>
                <c:pt idx="12">
                  <c:v>71.172197995708473</c:v>
                </c:pt>
                <c:pt idx="13">
                  <c:v>76.341001779324387</c:v>
                </c:pt>
                <c:pt idx="14">
                  <c:v>94.331187151317025</c:v>
                </c:pt>
                <c:pt idx="15">
                  <c:v>111.35707432246137</c:v>
                </c:pt>
                <c:pt idx="16">
                  <c:v>126.91410817495239</c:v>
                </c:pt>
                <c:pt idx="17">
                  <c:v>122.81903717850044</c:v>
                </c:pt>
                <c:pt idx="18">
                  <c:v>132.64997373546251</c:v>
                </c:pt>
                <c:pt idx="19">
                  <c:v>137.91363289685034</c:v>
                </c:pt>
                <c:pt idx="20">
                  <c:v>148.46185529126473</c:v>
                </c:pt>
                <c:pt idx="21">
                  <c:v>149.93374802728636</c:v>
                </c:pt>
                <c:pt idx="22">
                  <c:v>152.09956393579299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'1 - доходы'!$E$30</c:f>
              <c:strCache>
                <c:ptCount val="1"/>
                <c:pt idx="0">
                  <c:v>Реальная пенсия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2.835305582314838E-3"/>
                  <c:y val="4.2761028872050237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доходы'!$E$31:$E$53</c:f>
              <c:numCache>
                <c:formatCode>0.0</c:formatCode>
                <c:ptCount val="23"/>
                <c:pt idx="0">
                  <c:v>100</c:v>
                </c:pt>
                <c:pt idx="1">
                  <c:v>42.494522928155966</c:v>
                </c:pt>
                <c:pt idx="2">
                  <c:v>50.845573936944163</c:v>
                </c:pt>
                <c:pt idx="3">
                  <c:v>46.162428969067719</c:v>
                </c:pt>
                <c:pt idx="4">
                  <c:v>44.104463090326973</c:v>
                </c:pt>
                <c:pt idx="5">
                  <c:v>47.699912948568375</c:v>
                </c:pt>
                <c:pt idx="6">
                  <c:v>48.749408958013781</c:v>
                </c:pt>
                <c:pt idx="7">
                  <c:v>29.133545052306456</c:v>
                </c:pt>
                <c:pt idx="8">
                  <c:v>27.625982223709258</c:v>
                </c:pt>
                <c:pt idx="9">
                  <c:v>36.288566296508407</c:v>
                </c:pt>
                <c:pt idx="10">
                  <c:v>42.287939126898422</c:v>
                </c:pt>
                <c:pt idx="11">
                  <c:v>47.210153763491022</c:v>
                </c:pt>
                <c:pt idx="12">
                  <c:v>50.370149938895317</c:v>
                </c:pt>
                <c:pt idx="13">
                  <c:v>52.291546197544676</c:v>
                </c:pt>
                <c:pt idx="14">
                  <c:v>59.063888121254145</c:v>
                </c:pt>
                <c:pt idx="15">
                  <c:v>60.664222961354476</c:v>
                </c:pt>
                <c:pt idx="16">
                  <c:v>69.900972890232708</c:v>
                </c:pt>
                <c:pt idx="17">
                  <c:v>76.547247102796788</c:v>
                </c:pt>
                <c:pt idx="18">
                  <c:v>95.606303501025053</c:v>
                </c:pt>
                <c:pt idx="19">
                  <c:v>108.09141612697198</c:v>
                </c:pt>
                <c:pt idx="20">
                  <c:v>110.98708337050356</c:v>
                </c:pt>
                <c:pt idx="21">
                  <c:v>115.2210115754942</c:v>
                </c:pt>
                <c:pt idx="22">
                  <c:v>118.5444509182294</c:v>
                </c:pt>
              </c:numCache>
            </c:numRef>
          </c:val>
          <c:smooth val="1"/>
        </c:ser>
        <c:dLbls>
          <c:showVal val="1"/>
        </c:dLbls>
        <c:marker val="1"/>
        <c:axId val="50364800"/>
        <c:axId val="50366336"/>
      </c:lineChart>
      <c:catAx>
        <c:axId val="50364800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400"/>
            </a:pPr>
            <a:endParaRPr lang="ru-RU"/>
          </a:p>
        </c:txPr>
        <c:crossAx val="50366336"/>
        <c:crosses val="autoZero"/>
        <c:auto val="1"/>
        <c:lblAlgn val="ctr"/>
        <c:lblOffset val="100"/>
        <c:tickLblSkip val="1"/>
        <c:tickMarkSkip val="1"/>
      </c:catAx>
      <c:valAx>
        <c:axId val="50366336"/>
        <c:scaling>
          <c:orientation val="minMax"/>
          <c:max val="165"/>
          <c:min val="0"/>
        </c:scaling>
        <c:axPos val="l"/>
        <c:majorGridlines/>
        <c:numFmt formatCode="0" sourceLinked="0"/>
        <c:tickLblPos val="nextTo"/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50364800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1.1406077153799701E-2"/>
          <c:y val="5.601515664917657E-2"/>
          <c:w val="0.56509377946980577"/>
          <c:h val="0.1890287783114292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Лист1!$B$84</c:f>
              <c:strCache>
                <c:ptCount val="1"/>
                <c:pt idx="0">
                  <c:v>Доля  потребительских расходов домохозяйств на транспорт,%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Лист1!$A$85:$A$95</c:f>
              <c:strCache>
                <c:ptCount val="11"/>
                <c:pt idx="0">
                  <c:v>Мексика</c:v>
                </c:pt>
                <c:pt idx="1">
                  <c:v>Великобритания</c:v>
                </c:pt>
                <c:pt idx="2">
                  <c:v>США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Япония</c:v>
                </c:pt>
                <c:pt idx="6">
                  <c:v>Италия</c:v>
                </c:pt>
                <c:pt idx="7">
                  <c:v>Россия 2</c:v>
                </c:pt>
                <c:pt idx="8">
                  <c:v>Россия 1</c:v>
                </c:pt>
                <c:pt idx="9">
                  <c:v>Москва</c:v>
                </c:pt>
                <c:pt idx="10">
                  <c:v>Татарстан</c:v>
                </c:pt>
              </c:strCache>
            </c:strRef>
          </c:cat>
          <c:val>
            <c:numRef>
              <c:f>Лист1!$B$85:$B$95</c:f>
              <c:numCache>
                <c:formatCode>General</c:formatCode>
                <c:ptCount val="11"/>
                <c:pt idx="0">
                  <c:v>18.8</c:v>
                </c:pt>
                <c:pt idx="1">
                  <c:v>11.9</c:v>
                </c:pt>
                <c:pt idx="2">
                  <c:v>9.4</c:v>
                </c:pt>
                <c:pt idx="3">
                  <c:v>11.3</c:v>
                </c:pt>
                <c:pt idx="4">
                  <c:v>11.1</c:v>
                </c:pt>
                <c:pt idx="5">
                  <c:v>9.3000000000000007</c:v>
                </c:pt>
                <c:pt idx="6">
                  <c:v>10.9</c:v>
                </c:pt>
                <c:pt idx="7">
                  <c:v>11.9</c:v>
                </c:pt>
                <c:pt idx="8">
                  <c:v>17.3</c:v>
                </c:pt>
                <c:pt idx="9">
                  <c:v>15.5</c:v>
                </c:pt>
                <c:pt idx="10">
                  <c:v>19</c:v>
                </c:pt>
              </c:numCache>
            </c:numRef>
          </c:val>
        </c:ser>
        <c:dLbls/>
        <c:axId val="109365120"/>
        <c:axId val="109366656"/>
      </c:barChart>
      <c:catAx>
        <c:axId val="10936512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9366656"/>
        <c:crosses val="autoZero"/>
        <c:auto val="1"/>
        <c:lblAlgn val="ctr"/>
        <c:lblOffset val="100"/>
      </c:catAx>
      <c:valAx>
        <c:axId val="109366656"/>
        <c:scaling>
          <c:orientation val="minMax"/>
        </c:scaling>
        <c:axPos val="b"/>
        <c:majorGridlines/>
        <c:numFmt formatCode="General" sourceLinked="1"/>
        <c:tickLblPos val="nextTo"/>
        <c:crossAx val="109365120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8998221862622509E-2"/>
          <c:y val="3.4825955248064491E-2"/>
          <c:w val="0.89210187127790652"/>
          <c:h val="0.71936981495403562"/>
        </c:manualLayout>
      </c:layout>
      <c:barChart>
        <c:barDir val="col"/>
        <c:grouping val="clustered"/>
        <c:ser>
          <c:idx val="2"/>
          <c:order val="2"/>
          <c:tx>
            <c:strRef>
              <c:f>'рис4.1'!$A$5</c:f>
              <c:strCache>
                <c:ptCount val="1"/>
                <c:pt idx="0">
                  <c:v>доля бедных (ФСГС, доходы смоделированные на основе расходов)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Base"/>
            <c:showVal val="1"/>
          </c:dLbls>
          <c:cat>
            <c:numRef>
              <c:f>'рис4.1'!$B$1:$W$1</c:f>
              <c:numCache>
                <c:formatCode>@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1998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 formatCode="General">
                  <c:v>2013</c:v>
                </c:pt>
              </c:numCache>
            </c:numRef>
          </c:cat>
          <c:val>
            <c:numRef>
              <c:f>'рис4.1'!$B$5:$W$5</c:f>
              <c:numCache>
                <c:formatCode>0.0</c:formatCode>
                <c:ptCount val="20"/>
                <c:pt idx="0">
                  <c:v>33.5</c:v>
                </c:pt>
                <c:pt idx="1">
                  <c:v>31.3</c:v>
                </c:pt>
                <c:pt idx="2">
                  <c:v>22.4</c:v>
                </c:pt>
                <c:pt idx="3">
                  <c:v>24.8</c:v>
                </c:pt>
                <c:pt idx="4">
                  <c:v>22.1</c:v>
                </c:pt>
                <c:pt idx="5">
                  <c:v>23.4</c:v>
                </c:pt>
                <c:pt idx="6">
                  <c:v>29</c:v>
                </c:pt>
                <c:pt idx="7">
                  <c:v>27.5</c:v>
                </c:pt>
                <c:pt idx="8">
                  <c:v>24.6</c:v>
                </c:pt>
                <c:pt idx="9">
                  <c:v>20.3</c:v>
                </c:pt>
                <c:pt idx="10">
                  <c:v>17.600000000000001</c:v>
                </c:pt>
                <c:pt idx="11">
                  <c:v>17.8</c:v>
                </c:pt>
                <c:pt idx="12">
                  <c:v>15.2</c:v>
                </c:pt>
                <c:pt idx="13">
                  <c:v>13.3</c:v>
                </c:pt>
                <c:pt idx="14">
                  <c:v>13.4</c:v>
                </c:pt>
                <c:pt idx="15">
                  <c:v>13</c:v>
                </c:pt>
                <c:pt idx="16">
                  <c:v>12.5</c:v>
                </c:pt>
                <c:pt idx="17">
                  <c:v>12.7</c:v>
                </c:pt>
                <c:pt idx="18">
                  <c:v>10.9</c:v>
                </c:pt>
                <c:pt idx="19" formatCode="General">
                  <c:v>11</c:v>
                </c:pt>
              </c:numCache>
            </c:numRef>
          </c:val>
        </c:ser>
        <c:dLbls/>
        <c:gapWidth val="50"/>
        <c:axId val="50739456"/>
        <c:axId val="50749440"/>
      </c:barChart>
      <c:lineChart>
        <c:grouping val="standard"/>
        <c:ser>
          <c:idx val="0"/>
          <c:order val="0"/>
          <c:tx>
            <c:strRef>
              <c:f>'рис4.1'!$A$3</c:f>
              <c:strCache>
                <c:ptCount val="1"/>
                <c:pt idx="0">
                  <c:v>доля бедных (РМЭЗ, доходы)</c:v>
                </c:pt>
              </c:strCache>
            </c:strRef>
          </c:tx>
          <c:spPr>
            <a:ln w="381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'рис4.1'!$B$1:$W$1</c:f>
              <c:numCache>
                <c:formatCode>@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1998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 formatCode="General">
                  <c:v>2013</c:v>
                </c:pt>
              </c:numCache>
            </c:numRef>
          </c:cat>
          <c:val>
            <c:numRef>
              <c:f>'рис4.1'!$B$3:$V$3</c:f>
              <c:numCache>
                <c:formatCode>General</c:formatCode>
                <c:ptCount val="19"/>
                <c:pt idx="2" formatCode="0.0">
                  <c:v>16.459999999999987</c:v>
                </c:pt>
                <c:pt idx="3" formatCode="0.0">
                  <c:v>30.22</c:v>
                </c:pt>
                <c:pt idx="4" formatCode="0.0">
                  <c:v>31.65000000000002</c:v>
                </c:pt>
                <c:pt idx="5" formatCode="0.0">
                  <c:v>25.18</c:v>
                </c:pt>
                <c:pt idx="6" formatCode="0.0">
                  <c:v>30.34</c:v>
                </c:pt>
                <c:pt idx="7" formatCode="0.0">
                  <c:v>28.69</c:v>
                </c:pt>
                <c:pt idx="8" formatCode="0.0">
                  <c:v>26.57</c:v>
                </c:pt>
                <c:pt idx="9" formatCode="0.0">
                  <c:v>22.19</c:v>
                </c:pt>
                <c:pt idx="10" formatCode="0.0">
                  <c:v>19.97</c:v>
                </c:pt>
                <c:pt idx="11" formatCode="0.0">
                  <c:v>14.98</c:v>
                </c:pt>
                <c:pt idx="12" formatCode="0.0">
                  <c:v>14.57</c:v>
                </c:pt>
                <c:pt idx="13" formatCode="0.0">
                  <c:v>13.75</c:v>
                </c:pt>
                <c:pt idx="14" formatCode="0.0">
                  <c:v>9.9500000000000028</c:v>
                </c:pt>
                <c:pt idx="15" formatCode="0.0">
                  <c:v>11.7</c:v>
                </c:pt>
                <c:pt idx="16" formatCode="0.0">
                  <c:v>11.65</c:v>
                </c:pt>
                <c:pt idx="17" formatCode="0.0">
                  <c:v>8.83</c:v>
                </c:pt>
                <c:pt idx="18" formatCode="0.0">
                  <c:v>7.6099999999999985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'рис4.1'!$A$4</c:f>
              <c:strCache>
                <c:ptCount val="1"/>
                <c:pt idx="0">
                  <c:v>доля бедных (РМЭЗ, расходы)</c:v>
                </c:pt>
              </c:strCache>
            </c:strRef>
          </c:tx>
          <c:spPr>
            <a:ln w="38100">
              <a:solidFill>
                <a:srgbClr val="993366"/>
              </a:solidFill>
              <a:prstDash val="solid"/>
            </a:ln>
          </c:spPr>
          <c:marker>
            <c:symbol val="none"/>
          </c:marker>
          <c:cat>
            <c:numRef>
              <c:f>'рис4.1'!$B$1:$W$1</c:f>
              <c:numCache>
                <c:formatCode>@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1998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 formatCode="General">
                  <c:v>2013</c:v>
                </c:pt>
              </c:numCache>
            </c:numRef>
          </c:cat>
          <c:val>
            <c:numRef>
              <c:f>'рис4.1'!$B$4:$V$4</c:f>
              <c:numCache>
                <c:formatCode>General</c:formatCode>
                <c:ptCount val="19"/>
                <c:pt idx="2" formatCode="0.0">
                  <c:v>17.600000000000001</c:v>
                </c:pt>
                <c:pt idx="3" formatCode="0.0">
                  <c:v>31.84</c:v>
                </c:pt>
                <c:pt idx="4" formatCode="0.0">
                  <c:v>35.21</c:v>
                </c:pt>
                <c:pt idx="5" formatCode="0.0">
                  <c:v>34.33</c:v>
                </c:pt>
                <c:pt idx="6" formatCode="0.0">
                  <c:v>38.480000000000004</c:v>
                </c:pt>
                <c:pt idx="7" formatCode="0.0">
                  <c:v>36.630000000000003</c:v>
                </c:pt>
                <c:pt idx="8" formatCode="0.0">
                  <c:v>36.300000000000004</c:v>
                </c:pt>
                <c:pt idx="9" formatCode="0.0">
                  <c:v>33.31</c:v>
                </c:pt>
                <c:pt idx="10" formatCode="0.0">
                  <c:v>31.47</c:v>
                </c:pt>
                <c:pt idx="11" formatCode="0.0">
                  <c:v>26.23</c:v>
                </c:pt>
                <c:pt idx="12" formatCode="0.0">
                  <c:v>25.32</c:v>
                </c:pt>
                <c:pt idx="13" formatCode="0.0">
                  <c:v>24.330000000000005</c:v>
                </c:pt>
                <c:pt idx="14" formatCode="0.0">
                  <c:v>20.89</c:v>
                </c:pt>
                <c:pt idx="15" formatCode="0.0">
                  <c:v>23.919999999999987</c:v>
                </c:pt>
                <c:pt idx="16" formatCode="0.0">
                  <c:v>18.899999999999999</c:v>
                </c:pt>
                <c:pt idx="17" formatCode="0.0">
                  <c:v>15.17</c:v>
                </c:pt>
                <c:pt idx="18" formatCode="0.0">
                  <c:v>12.78</c:v>
                </c:pt>
              </c:numCache>
            </c:numRef>
          </c:val>
          <c:smooth val="1"/>
        </c:ser>
        <c:dLbls/>
        <c:marker val="1"/>
        <c:axId val="50739456"/>
        <c:axId val="50749440"/>
      </c:lineChart>
      <c:catAx>
        <c:axId val="50739456"/>
        <c:scaling>
          <c:orientation val="minMax"/>
        </c:scaling>
        <c:axPos val="b"/>
        <c:numFmt formatCode="@" sourceLinked="1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0749440"/>
        <c:crosses val="autoZero"/>
        <c:auto val="1"/>
        <c:lblAlgn val="ctr"/>
        <c:lblOffset val="100"/>
      </c:catAx>
      <c:valAx>
        <c:axId val="5074944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0.0" sourceLinked="1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0739456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1387511642566"/>
          <c:y val="0.85598623036442134"/>
          <c:w val="0.76300721603898891"/>
          <c:h val="0.12660335799733591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619280615187643E-2"/>
          <c:y val="4.6966678993879012E-2"/>
          <c:w val="0.88253013152731841"/>
          <c:h val="0.61658467626894409"/>
        </c:manualLayout>
      </c:layout>
      <c:lineChart>
        <c:grouping val="standard"/>
        <c:ser>
          <c:idx val="0"/>
          <c:order val="0"/>
          <c:tx>
            <c:strRef>
              <c:f>'рис1.4'!$O$4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marker>
            <c:symbol val="none"/>
          </c:marker>
          <c:dLbls>
            <c:dLbl>
              <c:idx val="21"/>
              <c:layout>
                <c:manualLayout>
                  <c:x val="0"/>
                  <c:y val="6.6666684164484033E-3"/>
                </c:manualLayout>
              </c:layout>
              <c:showVal val="1"/>
            </c:dLbl>
            <c:dLbl>
              <c:idx val="22"/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'рис1.4'!$O$6:$O$27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41.1</c:v>
                </c:pt>
                <c:pt idx="2">
                  <c:v>46.3</c:v>
                </c:pt>
                <c:pt idx="3">
                  <c:v>52.6</c:v>
                </c:pt>
                <c:pt idx="4">
                  <c:v>59.6</c:v>
                </c:pt>
                <c:pt idx="5">
                  <c:v>69.599999999999994</c:v>
                </c:pt>
                <c:pt idx="6">
                  <c:v>73.400000000000006</c:v>
                </c:pt>
                <c:pt idx="7">
                  <c:v>48.6</c:v>
                </c:pt>
                <c:pt idx="8">
                  <c:v>61.1</c:v>
                </c:pt>
                <c:pt idx="9">
                  <c:v>66.900000000000006</c:v>
                </c:pt>
                <c:pt idx="10">
                  <c:v>73.599999999999994</c:v>
                </c:pt>
                <c:pt idx="11">
                  <c:v>78.400000000000006</c:v>
                </c:pt>
                <c:pt idx="12">
                  <c:v>84.3</c:v>
                </c:pt>
                <c:pt idx="13">
                  <c:v>94</c:v>
                </c:pt>
                <c:pt idx="14">
                  <c:v>105.7</c:v>
                </c:pt>
                <c:pt idx="15">
                  <c:v>120</c:v>
                </c:pt>
                <c:pt idx="16">
                  <c:v>133.80000000000001</c:v>
                </c:pt>
                <c:pt idx="17">
                  <c:v>151.5</c:v>
                </c:pt>
                <c:pt idx="18">
                  <c:v>145.80000000000001</c:v>
                </c:pt>
                <c:pt idx="19">
                  <c:v>151.6</c:v>
                </c:pt>
                <c:pt idx="20">
                  <c:v>165.3</c:v>
                </c:pt>
                <c:pt idx="21">
                  <c:v>173.6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'рис1.4'!$P$4</c:f>
              <c:strCache>
                <c:ptCount val="1"/>
                <c:pt idx="0">
                  <c:v>Оборот розничной торговли продовольственными товарами</c:v>
                </c:pt>
              </c:strCache>
            </c:strRef>
          </c:tx>
          <c:marker>
            <c:symbol val="none"/>
          </c:marker>
          <c:dLbls>
            <c:dLbl>
              <c:idx val="21"/>
              <c:layout>
                <c:manualLayout>
                  <c:x val="0"/>
                  <c:y val="-4.6666678915138843E-2"/>
                </c:manualLayout>
              </c:layout>
              <c:showVal val="1"/>
            </c:dLbl>
            <c:dLbl>
              <c:idx val="22"/>
              <c:layout>
                <c:manualLayout>
                  <c:x val="-9.6754680412434024E-3"/>
                  <c:y val="-3.4977576005255737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'рис1.4'!$P$6:$P$27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44.5</c:v>
                </c:pt>
                <c:pt idx="2">
                  <c:v>47.4</c:v>
                </c:pt>
                <c:pt idx="3">
                  <c:v>55.5</c:v>
                </c:pt>
                <c:pt idx="4">
                  <c:v>65.599999999999994</c:v>
                </c:pt>
                <c:pt idx="5">
                  <c:v>74.099999999999994</c:v>
                </c:pt>
                <c:pt idx="6">
                  <c:v>79.8</c:v>
                </c:pt>
                <c:pt idx="7">
                  <c:v>54.1</c:v>
                </c:pt>
                <c:pt idx="8">
                  <c:v>54.1</c:v>
                </c:pt>
                <c:pt idx="9">
                  <c:v>73.7</c:v>
                </c:pt>
                <c:pt idx="10">
                  <c:v>80.400000000000006</c:v>
                </c:pt>
                <c:pt idx="11">
                  <c:v>86.6</c:v>
                </c:pt>
                <c:pt idx="12">
                  <c:v>92.2</c:v>
                </c:pt>
                <c:pt idx="13">
                  <c:v>101.8</c:v>
                </c:pt>
                <c:pt idx="14">
                  <c:v>114.5</c:v>
                </c:pt>
                <c:pt idx="15">
                  <c:v>128.80000000000001</c:v>
                </c:pt>
                <c:pt idx="16">
                  <c:v>142.69999999999999</c:v>
                </c:pt>
                <c:pt idx="17">
                  <c:v>167.3</c:v>
                </c:pt>
                <c:pt idx="18">
                  <c:v>168</c:v>
                </c:pt>
                <c:pt idx="19">
                  <c:v>174.1</c:v>
                </c:pt>
                <c:pt idx="20">
                  <c:v>186.6</c:v>
                </c:pt>
                <c:pt idx="21">
                  <c:v>191.6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'рис1.4'!$Q$4</c:f>
              <c:strCache>
                <c:ptCount val="1"/>
                <c:pt idx="0">
                  <c:v>Оборот розничной торговли непродовольственными товарами</c:v>
                </c:pt>
              </c:strCache>
            </c:strRef>
          </c:tx>
          <c:marker>
            <c:symbol val="none"/>
          </c:marker>
          <c:dPt>
            <c:idx val="9"/>
            <c:spPr>
              <a:ln>
                <a:solidFill>
                  <a:schemeClr val="accent1"/>
                </a:solidFill>
              </a:ln>
            </c:spPr>
          </c:dPt>
          <c:dLbls>
            <c:dLbl>
              <c:idx val="21"/>
              <c:layout>
                <c:manualLayout>
                  <c:x val="-2.2177041593128832E-3"/>
                  <c:y val="4.333334470691462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'рис1.4'!$Q$6:$Q$27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38.6</c:v>
                </c:pt>
                <c:pt idx="2">
                  <c:v>45.5</c:v>
                </c:pt>
                <c:pt idx="3">
                  <c:v>50.5</c:v>
                </c:pt>
                <c:pt idx="4">
                  <c:v>55.1</c:v>
                </c:pt>
                <c:pt idx="5">
                  <c:v>66.400000000000006</c:v>
                </c:pt>
                <c:pt idx="6">
                  <c:v>68.7</c:v>
                </c:pt>
                <c:pt idx="7">
                  <c:v>44.5</c:v>
                </c:pt>
                <c:pt idx="8">
                  <c:v>54.9</c:v>
                </c:pt>
                <c:pt idx="9">
                  <c:v>61.9</c:v>
                </c:pt>
                <c:pt idx="10">
                  <c:v>68.599999999999994</c:v>
                </c:pt>
                <c:pt idx="11">
                  <c:v>72.5</c:v>
                </c:pt>
                <c:pt idx="12">
                  <c:v>78.400000000000006</c:v>
                </c:pt>
                <c:pt idx="13">
                  <c:v>88.3</c:v>
                </c:pt>
                <c:pt idx="14">
                  <c:v>99.3</c:v>
                </c:pt>
                <c:pt idx="15">
                  <c:v>113.6</c:v>
                </c:pt>
                <c:pt idx="16">
                  <c:v>127.3</c:v>
                </c:pt>
                <c:pt idx="17">
                  <c:v>140</c:v>
                </c:pt>
                <c:pt idx="18">
                  <c:v>129.6</c:v>
                </c:pt>
                <c:pt idx="19">
                  <c:v>135.19999999999999</c:v>
                </c:pt>
                <c:pt idx="20">
                  <c:v>149.69999999999999</c:v>
                </c:pt>
                <c:pt idx="21">
                  <c:v>160.5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'рис1.4'!$R$4</c:f>
              <c:strCache>
                <c:ptCount val="1"/>
                <c:pt idx="0">
                  <c:v>Объем платных услуг населению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2.4394745752441702E-2"/>
                  <c:y val="3.3333342082242028E-2"/>
                </c:manualLayout>
              </c:layout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Lbl>
              <c:idx val="21"/>
              <c:layout>
                <c:manualLayout>
                  <c:x val="-2.8830154071067472E-2"/>
                  <c:y val="-2.666667366579362E-2"/>
                </c:manualLayout>
              </c:layout>
              <c:showVal val="1"/>
            </c:dLbl>
            <c:dLbl>
              <c:idx val="22"/>
              <c:layout>
                <c:manualLayout>
                  <c:x val="-2.4188670103108493E-3"/>
                  <c:y val="4.3049324314160906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'рис1.4'!$R$6:$R$27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31.3</c:v>
                </c:pt>
                <c:pt idx="2">
                  <c:v>39.9</c:v>
                </c:pt>
                <c:pt idx="3">
                  <c:v>69</c:v>
                </c:pt>
                <c:pt idx="4">
                  <c:v>98.9</c:v>
                </c:pt>
                <c:pt idx="5">
                  <c:v>144.4</c:v>
                </c:pt>
                <c:pt idx="6">
                  <c:v>178.9</c:v>
                </c:pt>
                <c:pt idx="7">
                  <c:v>111.8</c:v>
                </c:pt>
                <c:pt idx="8">
                  <c:v>114.1</c:v>
                </c:pt>
                <c:pt idx="9">
                  <c:v>129</c:v>
                </c:pt>
                <c:pt idx="10">
                  <c:v>146.4</c:v>
                </c:pt>
                <c:pt idx="11">
                  <c:v>170.5</c:v>
                </c:pt>
                <c:pt idx="12">
                  <c:v>200.2</c:v>
                </c:pt>
                <c:pt idx="13">
                  <c:v>224.2</c:v>
                </c:pt>
                <c:pt idx="14">
                  <c:v>256.7</c:v>
                </c:pt>
                <c:pt idx="15">
                  <c:v>290.10000000000002</c:v>
                </c:pt>
                <c:pt idx="16">
                  <c:v>317.2</c:v>
                </c:pt>
                <c:pt idx="17">
                  <c:v>333.5</c:v>
                </c:pt>
                <c:pt idx="18">
                  <c:v>338.5</c:v>
                </c:pt>
                <c:pt idx="19">
                  <c:v>341.4</c:v>
                </c:pt>
                <c:pt idx="20">
                  <c:v>360.6</c:v>
                </c:pt>
                <c:pt idx="21">
                  <c:v>361.9</c:v>
                </c:pt>
              </c:numCache>
            </c:numRef>
          </c:val>
          <c:smooth val="1"/>
        </c:ser>
        <c:dLbls/>
        <c:marker val="1"/>
        <c:axId val="98798592"/>
        <c:axId val="98829056"/>
      </c:lineChart>
      <c:catAx>
        <c:axId val="98798592"/>
        <c:scaling>
          <c:orientation val="minMax"/>
        </c:scaling>
        <c:axPos val="b"/>
        <c:numFmt formatCode="General" sourceLinked="1"/>
        <c:tickLblPos val="nextTo"/>
        <c:crossAx val="98829056"/>
        <c:crosses val="autoZero"/>
        <c:auto val="1"/>
        <c:lblAlgn val="ctr"/>
        <c:lblOffset val="100"/>
      </c:catAx>
      <c:valAx>
        <c:axId val="98829056"/>
        <c:scaling>
          <c:orientation val="minMax"/>
          <c:max val="400"/>
        </c:scaling>
        <c:axPos val="l"/>
        <c:majorGridlines/>
        <c:numFmt formatCode="0.0" sourceLinked="1"/>
        <c:tickLblPos val="nextTo"/>
        <c:crossAx val="987985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3.0445411037496151E-2"/>
          <c:y val="0.77755847180012383"/>
          <c:w val="0.91027884923156555"/>
          <c:h val="0.2024415229505309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'рис1.6'!$D$3</c:f>
              <c:strCache>
                <c:ptCount val="1"/>
                <c:pt idx="0">
                  <c:v>расходы на покупку продуктов для домашнего питания и на питание вне дома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Base"/>
            <c:showVal val="1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'рис1.6'!$D$4:$D$28</c:f>
              <c:numCache>
                <c:formatCode>0.0</c:formatCode>
                <c:ptCount val="25"/>
                <c:pt idx="0">
                  <c:v>40.800000000000004</c:v>
                </c:pt>
                <c:pt idx="1">
                  <c:v>36.1</c:v>
                </c:pt>
                <c:pt idx="2">
                  <c:v>38.4</c:v>
                </c:pt>
                <c:pt idx="3">
                  <c:v>47.1</c:v>
                </c:pt>
                <c:pt idx="4">
                  <c:v>46.3</c:v>
                </c:pt>
                <c:pt idx="5">
                  <c:v>46.8</c:v>
                </c:pt>
                <c:pt idx="6">
                  <c:v>52</c:v>
                </c:pt>
                <c:pt idx="7">
                  <c:v>50.2</c:v>
                </c:pt>
                <c:pt idx="8">
                  <c:v>45.8</c:v>
                </c:pt>
                <c:pt idx="9">
                  <c:v>53.3</c:v>
                </c:pt>
                <c:pt idx="10">
                  <c:v>53.7</c:v>
                </c:pt>
                <c:pt idx="11">
                  <c:v>49.4</c:v>
                </c:pt>
                <c:pt idx="12">
                  <c:v>48.4</c:v>
                </c:pt>
                <c:pt idx="13">
                  <c:v>44.1</c:v>
                </c:pt>
                <c:pt idx="14">
                  <c:v>40.700000000000003</c:v>
                </c:pt>
                <c:pt idx="15">
                  <c:v>39.5</c:v>
                </c:pt>
                <c:pt idx="16">
                  <c:v>36.1</c:v>
                </c:pt>
                <c:pt idx="17">
                  <c:v>34.1</c:v>
                </c:pt>
                <c:pt idx="18">
                  <c:v>31.2</c:v>
                </c:pt>
                <c:pt idx="19">
                  <c:v>32</c:v>
                </c:pt>
                <c:pt idx="20">
                  <c:v>33.700000000000003</c:v>
                </c:pt>
                <c:pt idx="21">
                  <c:v>32.800000000000004</c:v>
                </c:pt>
                <c:pt idx="22">
                  <c:v>32.6</c:v>
                </c:pt>
                <c:pt idx="23">
                  <c:v>31.400000000000002</c:v>
                </c:pt>
                <c:pt idx="24" formatCode="General">
                  <c:v>31.2</c:v>
                </c:pt>
              </c:numCache>
            </c:numRef>
          </c:val>
        </c:ser>
        <c:ser>
          <c:idx val="1"/>
          <c:order val="1"/>
          <c:tx>
            <c:strRef>
              <c:f>'рис1.6'!$E$3</c:f>
              <c:strCache>
                <c:ptCount val="1"/>
                <c:pt idx="0">
                  <c:v>расходы на покупку алкогольных напитков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'рис1.6'!$E$4:$E$28</c:f>
              <c:numCache>
                <c:formatCode>0.0</c:formatCode>
                <c:ptCount val="25"/>
                <c:pt idx="0">
                  <c:v>4.5999999999999996</c:v>
                </c:pt>
                <c:pt idx="1">
                  <c:v>5</c:v>
                </c:pt>
                <c:pt idx="2">
                  <c:v>4.2</c:v>
                </c:pt>
                <c:pt idx="3">
                  <c:v>4</c:v>
                </c:pt>
                <c:pt idx="4">
                  <c:v>3.1</c:v>
                </c:pt>
                <c:pt idx="5">
                  <c:v>2.9</c:v>
                </c:pt>
                <c:pt idx="6">
                  <c:v>2.5</c:v>
                </c:pt>
                <c:pt idx="7">
                  <c:v>2.5</c:v>
                </c:pt>
                <c:pt idx="8">
                  <c:v>2.8</c:v>
                </c:pt>
                <c:pt idx="9">
                  <c:v>2.6</c:v>
                </c:pt>
                <c:pt idx="10">
                  <c:v>2.5</c:v>
                </c:pt>
                <c:pt idx="11">
                  <c:v>2.5</c:v>
                </c:pt>
                <c:pt idx="12">
                  <c:v>2.4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2.1</c:v>
                </c:pt>
                <c:pt idx="16">
                  <c:v>1.9000000000000001</c:v>
                </c:pt>
                <c:pt idx="17">
                  <c:v>1.9000000000000001</c:v>
                </c:pt>
                <c:pt idx="18">
                  <c:v>1.7</c:v>
                </c:pt>
                <c:pt idx="19">
                  <c:v>1.6</c:v>
                </c:pt>
                <c:pt idx="20">
                  <c:v>1.7</c:v>
                </c:pt>
                <c:pt idx="21">
                  <c:v>1.7</c:v>
                </c:pt>
                <c:pt idx="22">
                  <c:v>1.7</c:v>
                </c:pt>
                <c:pt idx="23">
                  <c:v>1.7</c:v>
                </c:pt>
                <c:pt idx="24" formatCode="General">
                  <c:v>1.7</c:v>
                </c:pt>
              </c:numCache>
            </c:numRef>
          </c:val>
        </c:ser>
        <c:ser>
          <c:idx val="2"/>
          <c:order val="2"/>
          <c:tx>
            <c:strRef>
              <c:f>'рис1.6'!$F$3</c:f>
              <c:strCache>
                <c:ptCount val="1"/>
                <c:pt idx="0">
                  <c:v>расходы на покупку непродовольственных товаров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'рис1.6'!$F$4:$F$28</c:f>
              <c:numCache>
                <c:formatCode>0.0</c:formatCode>
                <c:ptCount val="25"/>
                <c:pt idx="0">
                  <c:v>40.200000000000003</c:v>
                </c:pt>
                <c:pt idx="1">
                  <c:v>45.8</c:v>
                </c:pt>
                <c:pt idx="2">
                  <c:v>47.7</c:v>
                </c:pt>
                <c:pt idx="3">
                  <c:v>41.2</c:v>
                </c:pt>
                <c:pt idx="4">
                  <c:v>42.4</c:v>
                </c:pt>
                <c:pt idx="5">
                  <c:v>40.200000000000003</c:v>
                </c:pt>
                <c:pt idx="6">
                  <c:v>31.8</c:v>
                </c:pt>
                <c:pt idx="7">
                  <c:v>31.3</c:v>
                </c:pt>
                <c:pt idx="8">
                  <c:v>36.5</c:v>
                </c:pt>
                <c:pt idx="9">
                  <c:v>30.2</c:v>
                </c:pt>
                <c:pt idx="10">
                  <c:v>30.8</c:v>
                </c:pt>
                <c:pt idx="11">
                  <c:v>34.300000000000004</c:v>
                </c:pt>
                <c:pt idx="12">
                  <c:v>34.4</c:v>
                </c:pt>
                <c:pt idx="13">
                  <c:v>36.200000000000003</c:v>
                </c:pt>
                <c:pt idx="14">
                  <c:v>37.300000000000004</c:v>
                </c:pt>
                <c:pt idx="15">
                  <c:v>37.200000000000003</c:v>
                </c:pt>
                <c:pt idx="16">
                  <c:v>38.5</c:v>
                </c:pt>
                <c:pt idx="17">
                  <c:v>38.800000000000004</c:v>
                </c:pt>
                <c:pt idx="18">
                  <c:v>41.7</c:v>
                </c:pt>
                <c:pt idx="19">
                  <c:v>40.9</c:v>
                </c:pt>
                <c:pt idx="20">
                  <c:v>37.800000000000004</c:v>
                </c:pt>
                <c:pt idx="21">
                  <c:v>38.800000000000004</c:v>
                </c:pt>
                <c:pt idx="22">
                  <c:v>39.300000000000004</c:v>
                </c:pt>
                <c:pt idx="23">
                  <c:v>40.9</c:v>
                </c:pt>
                <c:pt idx="24" formatCode="General">
                  <c:v>40.800000000000004</c:v>
                </c:pt>
              </c:numCache>
            </c:numRef>
          </c:val>
        </c:ser>
        <c:ser>
          <c:idx val="3"/>
          <c:order val="3"/>
          <c:tx>
            <c:strRef>
              <c:f>'рис1.6'!$G$3</c:f>
              <c:strCache>
                <c:ptCount val="1"/>
                <c:pt idx="0">
                  <c:v>расходы на оплату услуг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'рис1.6'!$G$4:$G$28</c:f>
              <c:numCache>
                <c:formatCode>0.0</c:formatCode>
                <c:ptCount val="25"/>
                <c:pt idx="0">
                  <c:v>14.4</c:v>
                </c:pt>
                <c:pt idx="1">
                  <c:v>13.1</c:v>
                </c:pt>
                <c:pt idx="2">
                  <c:v>9.7000000000000011</c:v>
                </c:pt>
                <c:pt idx="3">
                  <c:v>7.7</c:v>
                </c:pt>
                <c:pt idx="4">
                  <c:v>8.2000000000000011</c:v>
                </c:pt>
                <c:pt idx="5">
                  <c:v>10.1</c:v>
                </c:pt>
                <c:pt idx="6">
                  <c:v>13.7</c:v>
                </c:pt>
                <c:pt idx="7">
                  <c:v>16</c:v>
                </c:pt>
                <c:pt idx="8">
                  <c:v>14.9</c:v>
                </c:pt>
                <c:pt idx="9">
                  <c:v>13.9</c:v>
                </c:pt>
                <c:pt idx="10">
                  <c:v>13</c:v>
                </c:pt>
                <c:pt idx="11">
                  <c:v>13.8</c:v>
                </c:pt>
                <c:pt idx="12">
                  <c:v>14.8</c:v>
                </c:pt>
                <c:pt idx="13">
                  <c:v>17.5</c:v>
                </c:pt>
                <c:pt idx="14">
                  <c:v>19.8</c:v>
                </c:pt>
                <c:pt idx="15">
                  <c:v>21.2</c:v>
                </c:pt>
                <c:pt idx="16">
                  <c:v>23.5</c:v>
                </c:pt>
                <c:pt idx="17">
                  <c:v>25.2</c:v>
                </c:pt>
                <c:pt idx="18">
                  <c:v>25.4</c:v>
                </c:pt>
                <c:pt idx="19">
                  <c:v>25.5</c:v>
                </c:pt>
                <c:pt idx="20">
                  <c:v>26.8</c:v>
                </c:pt>
                <c:pt idx="21">
                  <c:v>26.7</c:v>
                </c:pt>
                <c:pt idx="22">
                  <c:v>26.4</c:v>
                </c:pt>
                <c:pt idx="23">
                  <c:v>26</c:v>
                </c:pt>
                <c:pt idx="24" formatCode="General">
                  <c:v>26.3</c:v>
                </c:pt>
              </c:numCache>
            </c:numRef>
          </c:val>
        </c:ser>
        <c:dLbls/>
        <c:gapWidth val="44"/>
        <c:overlap val="100"/>
        <c:axId val="50994560"/>
        <c:axId val="65612032"/>
      </c:barChart>
      <c:catAx>
        <c:axId val="50994560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5612032"/>
        <c:crosses val="autoZero"/>
        <c:auto val="1"/>
        <c:lblAlgn val="ctr"/>
        <c:lblOffset val="100"/>
        <c:tickLblSkip val="1"/>
      </c:catAx>
      <c:valAx>
        <c:axId val="65612032"/>
        <c:scaling>
          <c:orientation val="minMax"/>
        </c:scaling>
        <c:delete val="1"/>
        <c:axPos val="t"/>
        <c:majorGridlines/>
        <c:numFmt formatCode="0%" sourceLinked="1"/>
        <c:tickLblPos val="none"/>
        <c:crossAx val="50994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96857411133748E-2"/>
          <c:y val="0.81301799800022201"/>
          <c:w val="0.97140149671544584"/>
          <c:h val="0.16653913454060668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 расходов домохозяйств на продукты питания и безалкагольные напитки,%</c:v>
                </c:pt>
              </c:strCache>
            </c:strRef>
          </c:tx>
          <c:spPr>
            <a:ln w="76200"/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США</c:v>
                </c:pt>
                <c:pt idx="1">
                  <c:v>Великобритания</c:v>
                </c:pt>
                <c:pt idx="2">
                  <c:v>Германия</c:v>
                </c:pt>
                <c:pt idx="3">
                  <c:v>Франция</c:v>
                </c:pt>
                <c:pt idx="4">
                  <c:v>Япония</c:v>
                </c:pt>
                <c:pt idx="5">
                  <c:v>Италия</c:v>
                </c:pt>
                <c:pt idx="6">
                  <c:v>Португалия</c:v>
                </c:pt>
                <c:pt idx="7">
                  <c:v>Польша</c:v>
                </c:pt>
                <c:pt idx="8">
                  <c:v>Россия2</c:v>
                </c:pt>
                <c:pt idx="9">
                  <c:v>Россия 1</c:v>
                </c:pt>
                <c:pt idx="10">
                  <c:v>Москва</c:v>
                </c:pt>
                <c:pt idx="11">
                  <c:v>Башкортостан</c:v>
                </c:pt>
                <c:pt idx="12">
                  <c:v>Пермский край </c:v>
                </c:pt>
                <c:pt idx="13">
                  <c:v>Нижегородская обл.</c:v>
                </c:pt>
                <c:pt idx="14">
                  <c:v>Самарская обл.</c:v>
                </c:pt>
                <c:pt idx="15">
                  <c:v>Татарстан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6</c:v>
                </c:pt>
                <c:pt idx="1">
                  <c:v>7.2</c:v>
                </c:pt>
                <c:pt idx="2">
                  <c:v>9</c:v>
                </c:pt>
                <c:pt idx="3">
                  <c:v>10.200000000000001</c:v>
                </c:pt>
                <c:pt idx="4">
                  <c:v>11.3</c:v>
                </c:pt>
                <c:pt idx="5">
                  <c:v>12.1</c:v>
                </c:pt>
                <c:pt idx="6">
                  <c:v>14.2</c:v>
                </c:pt>
                <c:pt idx="7">
                  <c:v>17</c:v>
                </c:pt>
                <c:pt idx="8">
                  <c:v>25.3</c:v>
                </c:pt>
                <c:pt idx="9">
                  <c:v>28.1</c:v>
                </c:pt>
                <c:pt idx="10">
                  <c:v>20.3</c:v>
                </c:pt>
                <c:pt idx="11">
                  <c:v>25.8</c:v>
                </c:pt>
                <c:pt idx="12">
                  <c:v>24.1</c:v>
                </c:pt>
                <c:pt idx="13">
                  <c:v>26.4</c:v>
                </c:pt>
                <c:pt idx="14">
                  <c:v>28.2</c:v>
                </c:pt>
                <c:pt idx="15">
                  <c:v>27.6</c:v>
                </c:pt>
              </c:numCache>
            </c:numRef>
          </c:val>
        </c:ser>
        <c:dLbls/>
        <c:axId val="104869888"/>
        <c:axId val="104951808"/>
      </c:barChart>
      <c:catAx>
        <c:axId val="10486988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4951808"/>
        <c:crosses val="autoZero"/>
        <c:auto val="1"/>
        <c:lblAlgn val="ctr"/>
        <c:lblOffset val="100"/>
      </c:catAx>
      <c:valAx>
        <c:axId val="10495180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10486988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Лист1!$B$98</c:f>
              <c:strCache>
                <c:ptCount val="1"/>
                <c:pt idx="0">
                  <c:v>Доля  потребительских расходов домохозяйств на гостиницы, кафе и рестораны,%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Лист1!$A$99:$A$111</c:f>
              <c:strCache>
                <c:ptCount val="13"/>
                <c:pt idx="0">
                  <c:v>Испания</c:v>
                </c:pt>
                <c:pt idx="1">
                  <c:v>Греция</c:v>
                </c:pt>
                <c:pt idx="2">
                  <c:v>Португалия</c:v>
                </c:pt>
                <c:pt idx="3">
                  <c:v>Великобритания</c:v>
                </c:pt>
                <c:pt idx="4">
                  <c:v>США</c:v>
                </c:pt>
                <c:pt idx="5">
                  <c:v>Франция</c:v>
                </c:pt>
                <c:pt idx="6">
                  <c:v>Германия</c:v>
                </c:pt>
                <c:pt idx="7">
                  <c:v>Япония</c:v>
                </c:pt>
                <c:pt idx="8">
                  <c:v>Италия</c:v>
                </c:pt>
                <c:pt idx="9">
                  <c:v>Россия 2</c:v>
                </c:pt>
                <c:pt idx="10">
                  <c:v>Россия 1</c:v>
                </c:pt>
                <c:pt idx="11">
                  <c:v>Москва</c:v>
                </c:pt>
                <c:pt idx="12">
                  <c:v>Татарстан</c:v>
                </c:pt>
              </c:strCache>
            </c:strRef>
          </c:cat>
          <c:val>
            <c:numRef>
              <c:f>Лист1!$B$99:$B$111</c:f>
              <c:numCache>
                <c:formatCode>General</c:formatCode>
                <c:ptCount val="13"/>
                <c:pt idx="0">
                  <c:v>15.4</c:v>
                </c:pt>
                <c:pt idx="1">
                  <c:v>12.9</c:v>
                </c:pt>
                <c:pt idx="2">
                  <c:v>9.6</c:v>
                </c:pt>
                <c:pt idx="3">
                  <c:v>8.2000000000000011</c:v>
                </c:pt>
                <c:pt idx="4">
                  <c:v>5.5</c:v>
                </c:pt>
                <c:pt idx="5">
                  <c:v>4.8</c:v>
                </c:pt>
                <c:pt idx="6">
                  <c:v>4.5999999999999996</c:v>
                </c:pt>
                <c:pt idx="7">
                  <c:v>6.6</c:v>
                </c:pt>
                <c:pt idx="8">
                  <c:v>8.4</c:v>
                </c:pt>
                <c:pt idx="9">
                  <c:v>3.2</c:v>
                </c:pt>
                <c:pt idx="10">
                  <c:v>3.4</c:v>
                </c:pt>
                <c:pt idx="11">
                  <c:v>5.6</c:v>
                </c:pt>
                <c:pt idx="12">
                  <c:v>3.5</c:v>
                </c:pt>
              </c:numCache>
            </c:numRef>
          </c:val>
        </c:ser>
        <c:dLbls/>
        <c:axId val="105364864"/>
        <c:axId val="105399424"/>
      </c:barChart>
      <c:catAx>
        <c:axId val="10536486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5399424"/>
        <c:crosses val="autoZero"/>
        <c:auto val="1"/>
        <c:lblAlgn val="ctr"/>
        <c:lblOffset val="100"/>
      </c:catAx>
      <c:valAx>
        <c:axId val="105399424"/>
        <c:scaling>
          <c:orientation val="minMax"/>
        </c:scaling>
        <c:axPos val="b"/>
        <c:majorGridlines/>
        <c:numFmt formatCode="General" sourceLinked="1"/>
        <c:tickLblPos val="nextTo"/>
        <c:crossAx val="105364864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домохозяйств, имеющих доступ к сети интернет, % 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Нидерланды</c:v>
                </c:pt>
                <c:pt idx="1">
                  <c:v>Дания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Австрия</c:v>
                </c:pt>
                <c:pt idx="5">
                  <c:v>Россия</c:v>
                </c:pt>
                <c:pt idx="6">
                  <c:v>Москва</c:v>
                </c:pt>
                <c:pt idx="7">
                  <c:v>Санкт-Петербург</c:v>
                </c:pt>
                <c:pt idx="8">
                  <c:v>Татарстан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94</c:v>
                </c:pt>
                <c:pt idx="1">
                  <c:v>92</c:v>
                </c:pt>
                <c:pt idx="2">
                  <c:v>87</c:v>
                </c:pt>
                <c:pt idx="3">
                  <c:v>85</c:v>
                </c:pt>
                <c:pt idx="4">
                  <c:v>79</c:v>
                </c:pt>
                <c:pt idx="5">
                  <c:v>55.1</c:v>
                </c:pt>
                <c:pt idx="6">
                  <c:v>76.8</c:v>
                </c:pt>
                <c:pt idx="7">
                  <c:v>77.3</c:v>
                </c:pt>
                <c:pt idx="8">
                  <c:v>51.8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Нидерланды</c:v>
                </c:pt>
                <c:pt idx="1">
                  <c:v>Дания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Австрия</c:v>
                </c:pt>
                <c:pt idx="5">
                  <c:v>Россия</c:v>
                </c:pt>
                <c:pt idx="6">
                  <c:v>Москва</c:v>
                </c:pt>
                <c:pt idx="7">
                  <c:v>Санкт-Петербург</c:v>
                </c:pt>
                <c:pt idx="8">
                  <c:v>Татарстан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Нидерланды</c:v>
                </c:pt>
                <c:pt idx="1">
                  <c:v>Дания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Австрия</c:v>
                </c:pt>
                <c:pt idx="5">
                  <c:v>Россия</c:v>
                </c:pt>
                <c:pt idx="6">
                  <c:v>Москва</c:v>
                </c:pt>
                <c:pt idx="7">
                  <c:v>Санкт-Петербург</c:v>
                </c:pt>
                <c:pt idx="8">
                  <c:v>Татарстан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dLbls/>
        <c:axId val="105700352"/>
        <c:axId val="105771776"/>
      </c:barChart>
      <c:catAx>
        <c:axId val="10570035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5771776"/>
        <c:crosses val="autoZero"/>
        <c:auto val="1"/>
        <c:lblAlgn val="ctr"/>
        <c:lblOffset val="100"/>
      </c:catAx>
      <c:valAx>
        <c:axId val="105771776"/>
        <c:scaling>
          <c:orientation val="minMax"/>
        </c:scaling>
        <c:axPos val="b"/>
        <c:majorGridlines/>
        <c:numFmt formatCode="General" sourceLinked="1"/>
        <c:tickLblPos val="nextTo"/>
        <c:crossAx val="105700352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 потребительских расходов домохозяйств на здравоохранение,%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США</c:v>
                </c:pt>
                <c:pt idx="1">
                  <c:v>Германия</c:v>
                </c:pt>
                <c:pt idx="2">
                  <c:v>Франция</c:v>
                </c:pt>
                <c:pt idx="3">
                  <c:v>Италия</c:v>
                </c:pt>
                <c:pt idx="4">
                  <c:v>Япония</c:v>
                </c:pt>
                <c:pt idx="5">
                  <c:v>Великобритания</c:v>
                </c:pt>
                <c:pt idx="6">
                  <c:v>Россия 2</c:v>
                </c:pt>
                <c:pt idx="7">
                  <c:v>Россия 1</c:v>
                </c:pt>
                <c:pt idx="8">
                  <c:v>Москва</c:v>
                </c:pt>
                <c:pt idx="9">
                  <c:v>Татарстан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18.100000000000001</c:v>
                </c:pt>
                <c:pt idx="1">
                  <c:v>12</c:v>
                </c:pt>
                <c:pt idx="2">
                  <c:v>12.1</c:v>
                </c:pt>
                <c:pt idx="3">
                  <c:v>12.1</c:v>
                </c:pt>
                <c:pt idx="4">
                  <c:v>11.7</c:v>
                </c:pt>
                <c:pt idx="5">
                  <c:v>11</c:v>
                </c:pt>
                <c:pt idx="6">
                  <c:v>7.7</c:v>
                </c:pt>
                <c:pt idx="7">
                  <c:v>3.4</c:v>
                </c:pt>
                <c:pt idx="8">
                  <c:v>3.6</c:v>
                </c:pt>
                <c:pt idx="9">
                  <c:v>3.9</c:v>
                </c:pt>
              </c:numCache>
            </c:numRef>
          </c:val>
        </c:ser>
        <c:dLbls/>
        <c:axId val="106084224"/>
        <c:axId val="106160512"/>
      </c:barChart>
      <c:catAx>
        <c:axId val="10608422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6160512"/>
        <c:crosses val="autoZero"/>
        <c:auto val="1"/>
        <c:lblAlgn val="ctr"/>
        <c:lblOffset val="100"/>
      </c:catAx>
      <c:valAx>
        <c:axId val="106160512"/>
        <c:scaling>
          <c:orientation val="minMax"/>
        </c:scaling>
        <c:axPos val="b"/>
        <c:majorGridlines/>
        <c:numFmt formatCode="General" sourceLinked="1"/>
        <c:tickLblPos val="nextTo"/>
        <c:crossAx val="106084224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Лист1!$B$42</c:f>
              <c:strCache>
                <c:ptCount val="1"/>
                <c:pt idx="0">
                  <c:v>Доля  потребительских расходов домохозяйств на отдых и культуру,%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Лист1!$A$43:$A$53</c:f>
              <c:strCache>
                <c:ptCount val="11"/>
                <c:pt idx="0">
                  <c:v>Австрия</c:v>
                </c:pt>
                <c:pt idx="1">
                  <c:v>Великобритания</c:v>
                </c:pt>
                <c:pt idx="2">
                  <c:v>США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Япония</c:v>
                </c:pt>
                <c:pt idx="6">
                  <c:v>Италия</c:v>
                </c:pt>
                <c:pt idx="7">
                  <c:v>Россия 2</c:v>
                </c:pt>
                <c:pt idx="8">
                  <c:v>Россия 1</c:v>
                </c:pt>
                <c:pt idx="9">
                  <c:v>Москва</c:v>
                </c:pt>
                <c:pt idx="10">
                  <c:v>Татарстан</c:v>
                </c:pt>
              </c:strCache>
            </c:strRef>
          </c:cat>
          <c:val>
            <c:numRef>
              <c:f>Лист1!$B$43:$B$53</c:f>
              <c:numCache>
                <c:formatCode>General</c:formatCode>
                <c:ptCount val="11"/>
                <c:pt idx="0">
                  <c:v>10.4</c:v>
                </c:pt>
                <c:pt idx="1">
                  <c:v>9.7000000000000011</c:v>
                </c:pt>
                <c:pt idx="2">
                  <c:v>8.8000000000000007</c:v>
                </c:pt>
                <c:pt idx="3">
                  <c:v>8.6</c:v>
                </c:pt>
                <c:pt idx="4">
                  <c:v>8.2000000000000011</c:v>
                </c:pt>
                <c:pt idx="5">
                  <c:v>7.3</c:v>
                </c:pt>
                <c:pt idx="6">
                  <c:v>6.4</c:v>
                </c:pt>
                <c:pt idx="7">
                  <c:v>5.5</c:v>
                </c:pt>
                <c:pt idx="8">
                  <c:v>6.9</c:v>
                </c:pt>
                <c:pt idx="9">
                  <c:v>9.1</c:v>
                </c:pt>
                <c:pt idx="10">
                  <c:v>5.7</c:v>
                </c:pt>
              </c:numCache>
            </c:numRef>
          </c:val>
        </c:ser>
        <c:dLbls/>
        <c:axId val="106282368"/>
        <c:axId val="106302848"/>
      </c:barChart>
      <c:catAx>
        <c:axId val="10628236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6302848"/>
        <c:crosses val="autoZero"/>
        <c:auto val="1"/>
        <c:lblAlgn val="ctr"/>
        <c:lblOffset val="100"/>
      </c:catAx>
      <c:valAx>
        <c:axId val="106302848"/>
        <c:scaling>
          <c:orientation val="minMax"/>
        </c:scaling>
        <c:axPos val="b"/>
        <c:majorGridlines/>
        <c:numFmt formatCode="General" sourceLinked="1"/>
        <c:tickLblPos val="nextTo"/>
        <c:crossAx val="106282368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Лист1!$B$61</c:f>
              <c:strCache>
                <c:ptCount val="1"/>
                <c:pt idx="0">
                  <c:v>Доля  потребительских расходов домохозяйств на жилищно-коммунальные услуги и топливо,%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Лист1!$A$62:$A$71</c:f>
              <c:strCache>
                <c:ptCount val="10"/>
                <c:pt idx="0">
                  <c:v>Великобритания</c:v>
                </c:pt>
                <c:pt idx="1">
                  <c:v>США</c:v>
                </c:pt>
                <c:pt idx="2">
                  <c:v>Франция</c:v>
                </c:pt>
                <c:pt idx="3">
                  <c:v>Германия</c:v>
                </c:pt>
                <c:pt idx="4">
                  <c:v>Япония</c:v>
                </c:pt>
                <c:pt idx="5">
                  <c:v>Италия</c:v>
                </c:pt>
                <c:pt idx="6">
                  <c:v>Россия 2</c:v>
                </c:pt>
                <c:pt idx="7">
                  <c:v>Россия 1</c:v>
                </c:pt>
                <c:pt idx="8">
                  <c:v>Москва</c:v>
                </c:pt>
                <c:pt idx="9">
                  <c:v>Татарстан</c:v>
                </c:pt>
              </c:strCache>
            </c:strRef>
          </c:cat>
          <c:val>
            <c:numRef>
              <c:f>Лист1!$B$62:$B$71</c:f>
              <c:numCache>
                <c:formatCode>General</c:formatCode>
                <c:ptCount val="10"/>
                <c:pt idx="0">
                  <c:v>16.7</c:v>
                </c:pt>
                <c:pt idx="1">
                  <c:v>17</c:v>
                </c:pt>
                <c:pt idx="2">
                  <c:v>20.399999999999999</c:v>
                </c:pt>
                <c:pt idx="3">
                  <c:v>19.5</c:v>
                </c:pt>
                <c:pt idx="4">
                  <c:v>20.6</c:v>
                </c:pt>
                <c:pt idx="5">
                  <c:v>17.899999999999999</c:v>
                </c:pt>
                <c:pt idx="6">
                  <c:v>9.1</c:v>
                </c:pt>
                <c:pt idx="7">
                  <c:v>10.9</c:v>
                </c:pt>
                <c:pt idx="8">
                  <c:v>10.200000000000001</c:v>
                </c:pt>
                <c:pt idx="9">
                  <c:v>9.9</c:v>
                </c:pt>
              </c:numCache>
            </c:numRef>
          </c:val>
        </c:ser>
        <c:dLbls/>
        <c:axId val="109220224"/>
        <c:axId val="109221760"/>
      </c:barChart>
      <c:catAx>
        <c:axId val="10922022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9221760"/>
        <c:crosses val="autoZero"/>
        <c:auto val="1"/>
        <c:lblAlgn val="ctr"/>
        <c:lblOffset val="100"/>
      </c:catAx>
      <c:valAx>
        <c:axId val="109221760"/>
        <c:scaling>
          <c:orientation val="minMax"/>
        </c:scaling>
        <c:axPos val="b"/>
        <c:majorGridlines/>
        <c:numFmt formatCode="General" sourceLinked="1"/>
        <c:tickLblPos val="nextTo"/>
        <c:crossAx val="109220224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r">
              <a:defRPr sz="1200"/>
            </a:lvl1pPr>
          </a:lstStyle>
          <a:p>
            <a:fld id="{2C1F199F-C430-44C7-9CAF-A613C7F2D25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r">
              <a:defRPr sz="1200"/>
            </a:lvl1pPr>
          </a:lstStyle>
          <a:p>
            <a:fld id="{7210D110-7D54-4C13-8114-4CE29578E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944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r">
              <a:defRPr sz="1200"/>
            </a:lvl1pPr>
          </a:lstStyle>
          <a:p>
            <a:fld id="{117DC14B-4829-4B2F-A1FB-EA453BDB535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6" tIns="45153" rIns="90306" bIns="451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0306" tIns="45153" rIns="90306" bIns="4515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r">
              <a:defRPr sz="1200"/>
            </a:lvl1pPr>
          </a:lstStyle>
          <a:p>
            <a:fld id="{0036873A-A719-4415-B3CB-E0F80BE3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55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D58FE-B641-5F48-ACFC-B3E5FFE5380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06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60982E-F93F-4594-8591-CD5F078E5AFA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9FC4124-3028-4E37-865B-C7C4CBB9C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55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FC304D4-C438-4BB1-8F0D-7EF32BCC8D58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95CA836-BED7-440E-947E-DD7FD4DD7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8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2D3410C-38A9-44BD-BF5C-0595AE376851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F54214F-F4F9-4E19-AF71-1F2BA01F8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43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мыслов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6314181"/>
            <a:ext cx="9144000" cy="0"/>
          </a:xfrm>
          <a:prstGeom prst="line">
            <a:avLst/>
          </a:prstGeom>
          <a:ln w="19050" cmpd="sng">
            <a:solidFill>
              <a:srgbClr val="FF0000">
                <a:alpha val="64000"/>
              </a:srgb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528206" y="6389197"/>
            <a:ext cx="465137" cy="365125"/>
          </a:xfrm>
        </p:spPr>
        <p:txBody>
          <a:bodyPr/>
          <a:lstStyle/>
          <a:p>
            <a:fld id="{239E4342-190E-0041-AF19-F2625E9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  <a:prstGeom prst="rect">
            <a:avLst/>
          </a:prstGeom>
          <a:gradFill flip="none" rotWithShape="1">
            <a:gsLst>
              <a:gs pos="0">
                <a:srgbClr val="005D00"/>
              </a:gs>
              <a:gs pos="100000">
                <a:srgbClr val="009B00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36000" rIns="91440" bIns="36000" numCol="1" rtlCol="0" anchor="ctr" anchorCtr="0" compatLnSpc="1">
            <a:prstTxWarp prst="textNoShape">
              <a:avLst/>
            </a:prstTxWarp>
          </a:bodyPr>
          <a:lstStyle>
            <a:lvl1pPr algn="just">
              <a:defRPr lang="ru-RU" sz="3200" b="1" dirty="0">
                <a:solidFill>
                  <a:schemeClr val="bg1"/>
                </a:solidFill>
              </a:defRPr>
            </a:lvl1pPr>
          </a:lstStyle>
          <a:p>
            <a:pPr marL="180000" lvl="0" indent="180000" algn="l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10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мысловой и многоуровнев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6314181"/>
            <a:ext cx="9144000" cy="0"/>
          </a:xfrm>
          <a:prstGeom prst="line">
            <a:avLst/>
          </a:prstGeom>
          <a:ln w="19050" cmpd="sng">
            <a:solidFill>
              <a:srgbClr val="FF0000">
                <a:alpha val="64000"/>
              </a:srgb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Содержимое 11"/>
          <p:cNvSpPr>
            <a:spLocks noGrp="1"/>
          </p:cNvSpPr>
          <p:nvPr>
            <p:ph sz="quarter" idx="10"/>
          </p:nvPr>
        </p:nvSpPr>
        <p:spPr>
          <a:xfrm>
            <a:off x="103981" y="1258888"/>
            <a:ext cx="8936038" cy="4893718"/>
          </a:xfrm>
          <a:prstGeom prst="rect">
            <a:avLst/>
          </a:prstGeom>
        </p:spPr>
        <p:txBody>
          <a:bodyPr vert="horz"/>
          <a:lstStyle>
            <a:lvl1pPr marL="274638" indent="-2746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/>
            </a:lvl1pPr>
            <a:lvl2pPr marL="534988" indent="-2603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/>
            </a:lvl2pPr>
            <a:lvl3pPr marL="809625" indent="-2746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/>
            </a:lvl3pPr>
            <a:lvl4pPr marL="979488" indent="-1698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/>
            </a:lvl4pPr>
            <a:lvl5pPr marL="1162050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528206" y="6389197"/>
            <a:ext cx="465137" cy="365125"/>
          </a:xfrm>
        </p:spPr>
        <p:txBody>
          <a:bodyPr/>
          <a:lstStyle/>
          <a:p>
            <a:fld id="{239E4342-190E-0041-AF19-F2625E9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  <a:prstGeom prst="rect">
            <a:avLst/>
          </a:prstGeom>
          <a:gradFill flip="none" rotWithShape="1">
            <a:gsLst>
              <a:gs pos="0">
                <a:srgbClr val="005D00"/>
              </a:gs>
              <a:gs pos="100000">
                <a:srgbClr val="009B00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36000" rIns="91440" bIns="36000" numCol="1" rtlCol="0" anchor="ctr" anchorCtr="0" compatLnSpc="1">
            <a:prstTxWarp prst="textNoShape">
              <a:avLst/>
            </a:prstTxWarp>
          </a:bodyPr>
          <a:lstStyle>
            <a:lvl1pPr algn="just">
              <a:defRPr lang="ru-RU" sz="3200" b="1" dirty="0">
                <a:solidFill>
                  <a:schemeClr val="bg1"/>
                </a:solidFill>
              </a:defRPr>
            </a:lvl1pPr>
          </a:lstStyle>
          <a:p>
            <a:pPr marL="180000" lvl="0" indent="180000" algn="l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928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FEC1093-26DF-4FF0-BCE1-8DB27E4A394B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CAF1167-1488-4364-85B8-E5090F791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D4EDC38-794C-46BC-8BD7-88EF7086A5DC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BD48ADE-C762-4611-99ED-1A67D26B9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71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9925B8D-38DF-414D-8258-A1C6A5CDE076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A844048-C7AC-4CD6-92F2-6E5A3AB3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57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E500A45-27F1-4C26-87FF-7518E3D501AE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8750157-B45A-470D-9B9B-B6BE87C71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89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3E2EFD8-230A-4B75-8DAE-CB6D2DA979A3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9691158-D97A-4109-BE1B-1D4E42BE8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38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1E0986-77E8-49D6-B4EA-BF54DB420491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0FF31D4-C935-44F6-8C6F-E5893792A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81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B862A3F-BD10-4374-A002-B801BFD4A1DC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D65A577-99FF-408D-92CE-F9C09BDE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52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50E1EFC-6C45-47FE-8729-57D0C6C54E07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1631A51-B492-402B-B737-03C01F599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5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D8B5D-4B93-478B-96CF-99B48E9715F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F6542-5F0D-4A61-8FF3-5C8369D22A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5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7"/>
            <a:ext cx="7772400" cy="281595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«Доходы, расходы и потребление домашних хозяйств в условиях неопределенности»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32656"/>
            <a:ext cx="6400800" cy="12192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Овчарова Л.Н., д.э.н.,</a:t>
            </a:r>
          </a:p>
          <a:p>
            <a:pPr algn="r"/>
            <a:r>
              <a:rPr lang="ru-RU" dirty="0" smtClean="0"/>
              <a:t>Директор центра анализа доходов и уровня жизни НИУ ВШЭ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0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4225083927"/>
              </p:ext>
            </p:extLst>
          </p:nvPr>
        </p:nvGraphicFramePr>
        <p:xfrm>
          <a:off x="683568" y="836712"/>
          <a:ext cx="7632847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структуры </a:t>
            </a:r>
            <a:r>
              <a:rPr lang="ru-RU" b="1" dirty="0" smtClean="0"/>
              <a:t>потребительских расходов, </a:t>
            </a:r>
            <a:r>
              <a:rPr lang="ru-RU" b="1" dirty="0"/>
              <a:t>проценты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44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6577847"/>
              </p:ext>
            </p:extLst>
          </p:nvPr>
        </p:nvGraphicFramePr>
        <p:xfrm>
          <a:off x="467544" y="188640"/>
          <a:ext cx="8424936" cy="6400800"/>
        </p:xfrm>
        <a:graphic>
          <a:graphicData uri="http://schemas.openxmlformats.org/drawingml/2006/table">
            <a:tbl>
              <a:tblPr/>
              <a:tblGrid>
                <a:gridCol w="5983452"/>
                <a:gridCol w="1289458"/>
                <a:gridCol w="1152026"/>
              </a:tblGrid>
              <a:tr h="2032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 домохозяйства, структура расходов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Потребительские расходы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-продукты питания и безалкогольные напитки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одежду и обувь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жил. услуги, воду, электроэнергию, газ и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др.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виды топлива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текущее содержание и ремонт жилья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водоснабжение и др. ком. услуги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электроэнергия, газ и др. виды топлива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здравоохранение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медикаменты,  мед. оборудование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амбулаторные услуги, услуги стационаров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транспорт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покупка транспортных средств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эксплуатация транспортных средств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транспортные услуги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связь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отдых и культурные мероприятия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образование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гостиницы, кафе и рестораны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общественное питание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247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5385000"/>
              </p:ext>
            </p:extLst>
          </p:nvPr>
        </p:nvGraphicFramePr>
        <p:xfrm>
          <a:off x="467544" y="188640"/>
          <a:ext cx="8424936" cy="6705600"/>
        </p:xfrm>
        <a:graphic>
          <a:graphicData uri="http://schemas.openxmlformats.org/drawingml/2006/table">
            <a:tbl>
              <a:tblPr/>
              <a:tblGrid>
                <a:gridCol w="5983452"/>
                <a:gridCol w="1289458"/>
                <a:gridCol w="1152026"/>
              </a:tblGrid>
              <a:tr h="2032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 домохозяйства, структура расходов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13 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кв.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2 кв.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Потребительские расходы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-продукты питания и безалкогольные напитки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одежду и обувь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жил. услуги, воду, электроэнергию, газ и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др.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виды топлива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текущее содержание и ремонт жилья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водоснабжение и др. ком. услуги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электроэнергия, газ и др. виды топлива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здравоохранение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3,2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медикаменты,  мед. оборудование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амбулаторные услуги, услуги стационаров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транспорт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19,0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покупка транспортных средств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эксплуатация транспортных средств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транспортные услуги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связь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отдых и культурные мероприятия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образование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гостиницы, кафе и рестораны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общественное питание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70" marR="21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152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DC3EEE2-7EB8-4CC0-80E3-C0A05BB56E5F}" type="slidenum">
              <a:rPr lang="en-US" altLang="ru-RU" sz="1400" smtClean="0"/>
              <a:pPr/>
              <a:t>13</a:t>
            </a:fld>
            <a:endParaRPr lang="en-US" altLang="ru-RU" sz="14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6246925"/>
              </p:ext>
            </p:extLst>
          </p:nvPr>
        </p:nvGraphicFramePr>
        <p:xfrm>
          <a:off x="395288" y="1008063"/>
          <a:ext cx="8280400" cy="5626102"/>
        </p:xfrm>
        <a:graphic>
          <a:graphicData uri="http://schemas.openxmlformats.org/drawingml/2006/table">
            <a:tbl>
              <a:tblPr/>
              <a:tblGrid>
                <a:gridCol w="4532312"/>
                <a:gridCol w="1333500"/>
                <a:gridCol w="1216025"/>
                <a:gridCol w="1198563"/>
              </a:tblGrid>
              <a:tr h="576263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потребительских расходов,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8-я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децильная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 г.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Потребительские расходы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5613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-продукты   питания и безалкогольные напитки для потребления дома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одежда и обувь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5138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жилищные услуги, вода, электроэнергия, газ и другие виды топлива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2463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расходы на покупку  непродовольственных товаров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здравоохранение, в т.ч.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медикаменты,  мед. оборудование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амбулаторные услуги и услуги стационаров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транспорт, в т.ч.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покупка транспортных средств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эксплуатация транспортных средств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связь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отдых и культурные мероприятия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образование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гостиницы, кафе и рестораны, в т.ч.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общественное питание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другие товары и услуги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85" name="Rectangle 1"/>
          <p:cNvSpPr>
            <a:spLocks noChangeArrowheads="1"/>
          </p:cNvSpPr>
          <p:nvPr/>
        </p:nvSpPr>
        <p:spPr bwMode="auto">
          <a:xfrm>
            <a:off x="971550" y="207963"/>
            <a:ext cx="69818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Структура потребительских расходов контрольной децильной группы</a:t>
            </a:r>
          </a:p>
          <a:p>
            <a:pPr indent="450850" eaLnBrk="0" hangingPunct="0"/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 для  среднего класса, 8-я децильная группа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</a:rPr>
              <a:t>,%, данные ОБДХ </a:t>
            </a:r>
            <a:endParaRPr lang="ru-RU" altLang="ru-RU" sz="900"/>
          </a:p>
          <a:p>
            <a:pPr indent="450850" eaLnBrk="0" hangingPunct="0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225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4198341374"/>
              </p:ext>
            </p:extLst>
          </p:nvPr>
        </p:nvGraphicFramePr>
        <p:xfrm>
          <a:off x="572108" y="1124744"/>
          <a:ext cx="8143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60932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/>
                <a:ea typeface="Times New Roman"/>
              </a:rPr>
              <a:t>Справочно</a:t>
            </a:r>
            <a:r>
              <a:rPr lang="ru-RU" dirty="0">
                <a:latin typeface="Times New Roman"/>
                <a:ea typeface="Times New Roman"/>
              </a:rPr>
              <a:t>: 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2011 г. по </a:t>
            </a:r>
            <a:r>
              <a:rPr lang="ru-RU" dirty="0" err="1">
                <a:latin typeface="Times New Roman"/>
                <a:ea typeface="Times New Roman"/>
              </a:rPr>
              <a:t>страновым</a:t>
            </a:r>
            <a:r>
              <a:rPr lang="ru-RU" dirty="0">
                <a:latin typeface="Times New Roman"/>
                <a:ea typeface="Times New Roman"/>
              </a:rPr>
              <a:t> данным  доля расходов на питание  в  России составила  29,5%; в Татарстане – 29,9%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60648"/>
            <a:ext cx="8125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Доля расходов  на покупку продуктов питания и безалкогольные напитки для</a:t>
            </a:r>
          </a:p>
          <a:p>
            <a:r>
              <a:rPr lang="ru-RU" dirty="0" smtClean="0"/>
              <a:t> питания дома, % от  потребительских расходов, 2012 г., 2011 для </a:t>
            </a:r>
            <a:r>
              <a:rPr lang="ru-RU" dirty="0" err="1" smtClean="0"/>
              <a:t>межстрановых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857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57033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развития   или зоны неопределенности со стороны сектора домохозяйств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680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94186"/>
            <a:ext cx="852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  домохозяйств на  гостиницы, кафе и рестораны, </a:t>
            </a:r>
            <a:r>
              <a:rPr lang="ru-RU" dirty="0"/>
              <a:t>%, , 2011 </a:t>
            </a:r>
            <a:r>
              <a:rPr lang="ru-RU" dirty="0" smtClean="0"/>
              <a:t>г</a:t>
            </a:r>
          </a:p>
          <a:p>
            <a:r>
              <a:rPr lang="ru-RU" dirty="0" smtClean="0"/>
              <a:t> </a:t>
            </a:r>
            <a:r>
              <a:rPr lang="ru-RU" dirty="0"/>
              <a:t>( международные сопоставления );  </a:t>
            </a:r>
            <a:r>
              <a:rPr lang="ru-RU" dirty="0" smtClean="0"/>
              <a:t> 2012 г.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10036"/>
            <a:ext cx="5311647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Башкортостан – 3,7%; Пермский край – 5,3%;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Нижегородская обл. – 4,6%; Самарская обл. -  2,9%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1647" y="6117829"/>
            <a:ext cx="368169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2011 г.: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3,2%;Татарстан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29,9%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5064977"/>
              </p:ext>
            </p:extLst>
          </p:nvPr>
        </p:nvGraphicFramePr>
        <p:xfrm>
          <a:off x="641445" y="1617681"/>
          <a:ext cx="8011236" cy="434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031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xmlns="" val="2212928216"/>
              </p:ext>
            </p:extLst>
          </p:nvPr>
        </p:nvGraphicFramePr>
        <p:xfrm>
          <a:off x="55718" y="1108763"/>
          <a:ext cx="8937625" cy="48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27648" y="116632"/>
            <a:ext cx="470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Доступ домохозяйств к сети Интернет, 2012 г.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005" y="5979479"/>
            <a:ext cx="635303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Башкортостан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56,6%;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Пермский край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49,7%;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52,9%;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Самарская обл. 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57,9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7657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863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Расходы </a:t>
            </a:r>
            <a:r>
              <a:rPr lang="ru-RU" sz="1600" dirty="0"/>
              <a:t>домохозяйств на здравоохранение, 2011 (международные сопоставления), 2012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006" y="5979479"/>
            <a:ext cx="526121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Башкортостан </a:t>
            </a:r>
            <a:r>
              <a:rPr lang="ru-RU" dirty="0"/>
              <a:t>– </a:t>
            </a:r>
            <a:r>
              <a:rPr lang="ru-RU" dirty="0" smtClean="0"/>
              <a:t>3,3%; </a:t>
            </a:r>
            <a:r>
              <a:rPr lang="ru-RU" dirty="0"/>
              <a:t>Пермский край – </a:t>
            </a:r>
            <a:r>
              <a:rPr lang="ru-RU" dirty="0" smtClean="0"/>
              <a:t>3,2%;</a:t>
            </a:r>
            <a:endParaRPr lang="ru-RU" dirty="0"/>
          </a:p>
          <a:p>
            <a:r>
              <a:rPr lang="ru-RU" dirty="0"/>
              <a:t> Нижегородская обл. – </a:t>
            </a:r>
            <a:r>
              <a:rPr lang="ru-RU" dirty="0" smtClean="0"/>
              <a:t>4,3%; </a:t>
            </a:r>
            <a:r>
              <a:rPr lang="ru-RU" dirty="0"/>
              <a:t>Самарская обл. -  </a:t>
            </a:r>
            <a:r>
              <a:rPr lang="ru-RU" dirty="0" smtClean="0"/>
              <a:t>3,3%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77218" y="5979478"/>
            <a:ext cx="376678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Справочно</a:t>
            </a:r>
            <a:r>
              <a:rPr lang="ru-RU" dirty="0"/>
              <a:t> 2011 г.: Россия  – </a:t>
            </a:r>
            <a:r>
              <a:rPr lang="ru-RU" dirty="0" smtClean="0"/>
              <a:t>3,5%;</a:t>
            </a:r>
            <a:endParaRPr lang="ru-RU" dirty="0"/>
          </a:p>
          <a:p>
            <a:r>
              <a:rPr lang="ru-RU" dirty="0"/>
              <a:t>Татарстан – </a:t>
            </a:r>
            <a:r>
              <a:rPr lang="ru-RU" dirty="0" smtClean="0"/>
              <a:t>3,2%, Москва – 3,8% 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2697289"/>
              </p:ext>
            </p:extLst>
          </p:nvPr>
        </p:nvGraphicFramePr>
        <p:xfrm>
          <a:off x="419063" y="980728"/>
          <a:ext cx="8447432" cy="433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625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8911355"/>
              </p:ext>
            </p:extLst>
          </p:nvPr>
        </p:nvGraphicFramePr>
        <p:xfrm>
          <a:off x="109183" y="900751"/>
          <a:ext cx="8788626" cy="500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9182" y="5909480"/>
            <a:ext cx="515885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Башкортостан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5,9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 Пермский край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7,2%;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8,8%;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Самарская обл.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-7,6%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8035" y="5924187"/>
            <a:ext cx="372530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2011 г.: Россия 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Татарстан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4,3%,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Москва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10,3%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домохозяйств на </a:t>
            </a:r>
            <a:r>
              <a:rPr lang="ru-RU" dirty="0" smtClean="0"/>
              <a:t>отдых и культуру, </a:t>
            </a:r>
            <a:r>
              <a:rPr lang="ru-RU" dirty="0"/>
              <a:t>2011 (международные сопоставления), 2012 гг.</a:t>
            </a:r>
          </a:p>
        </p:txBody>
      </p:sp>
    </p:spTree>
    <p:extLst>
      <p:ext uri="{BB962C8B-B14F-4D97-AF65-F5344CB8AC3E}">
        <p14:creationId xmlns:p14="http://schemas.microsoft.com/office/powerpoint/2010/main" xmlns="" val="24246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7969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Доходы, расходы, потребление населения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2060849"/>
            <a:ext cx="3240360" cy="93610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 Три уровня   неопределенностей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3528" y="2996952"/>
            <a:ext cx="3240360" cy="361683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/>
            <a:r>
              <a:rPr lang="ru-RU" dirty="0" smtClean="0"/>
              <a:t>Геополитические </a:t>
            </a:r>
            <a:r>
              <a:rPr lang="ru-RU" sz="1800" dirty="0" smtClean="0"/>
              <a:t>(Украина,  ЕС, БРИКС, США).</a:t>
            </a:r>
          </a:p>
          <a:p>
            <a:pPr marL="0" indent="0"/>
            <a:endParaRPr lang="ru-RU" sz="1800" dirty="0" smtClean="0"/>
          </a:p>
          <a:p>
            <a:pPr marL="0" indent="0"/>
            <a:r>
              <a:rPr lang="ru-RU" dirty="0" smtClean="0"/>
              <a:t>Макроэкономические </a:t>
            </a:r>
            <a:r>
              <a:rPr lang="ru-RU" sz="1800" dirty="0" smtClean="0"/>
              <a:t>(экономический спад, санкции).</a:t>
            </a:r>
          </a:p>
          <a:p>
            <a:pPr marL="0" indent="0"/>
            <a:endParaRPr lang="ru-RU" sz="1800" dirty="0" smtClean="0"/>
          </a:p>
          <a:p>
            <a:pPr marL="0" indent="0"/>
            <a:r>
              <a:rPr lang="ru-RU" dirty="0" smtClean="0"/>
              <a:t>Микроэкономические </a:t>
            </a:r>
            <a:r>
              <a:rPr lang="ru-RU" sz="1800" dirty="0" smtClean="0"/>
              <a:t>(об этом поговорим подробнее).</a:t>
            </a:r>
          </a:p>
          <a:p>
            <a:pPr marL="0" indent="0"/>
            <a:endParaRPr lang="ru-RU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103948" y="1988840"/>
            <a:ext cx="4581835" cy="1008112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dirty="0" smtClean="0"/>
              <a:t>Стандарт выживания перестал быть массовым для российских домохозяйств! Ожидаемые  изменения?</a:t>
            </a:r>
            <a:endParaRPr lang="ru-RU" sz="18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103948" y="2996952"/>
            <a:ext cx="4581835" cy="3600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1800" dirty="0" smtClean="0"/>
              <a:t>Падение реальных доходов, обусловленное  стагнацией и инфляцией.</a:t>
            </a:r>
          </a:p>
          <a:p>
            <a:endParaRPr lang="ru-RU" sz="1800" dirty="0" smtClean="0"/>
          </a:p>
          <a:p>
            <a:r>
              <a:rPr lang="ru-RU" sz="1800" dirty="0" smtClean="0"/>
              <a:t>Увеличение доли   расходов, составляющих стандарт выживания.</a:t>
            </a:r>
          </a:p>
          <a:p>
            <a:endParaRPr lang="ru-RU" sz="1800" dirty="0" smtClean="0"/>
          </a:p>
          <a:p>
            <a:r>
              <a:rPr lang="ru-RU" sz="1800" dirty="0"/>
              <a:t>Новые возможности для развития</a:t>
            </a:r>
            <a:r>
              <a:rPr lang="ru-RU" sz="1800" dirty="0" smtClean="0"/>
              <a:t>.</a:t>
            </a:r>
          </a:p>
          <a:p>
            <a:endParaRPr lang="en-US" sz="1800" dirty="0" smtClean="0"/>
          </a:p>
          <a:p>
            <a:r>
              <a:rPr lang="ru-RU" sz="1800" dirty="0" smtClean="0"/>
              <a:t>Закрытие существующих возможностей для развития.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1167-1488-4364-85B8-E5090F7915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103920"/>
            <a:ext cx="37116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 чем семинар?</a:t>
            </a:r>
            <a:endParaRPr lang="ru-RU" sz="40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563888" y="4797152"/>
            <a:ext cx="54006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8294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7879700"/>
              </p:ext>
            </p:extLst>
          </p:nvPr>
        </p:nvGraphicFramePr>
        <p:xfrm>
          <a:off x="286603" y="900753"/>
          <a:ext cx="8502555" cy="461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113761"/>
            <a:ext cx="539086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Башкортостан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8,3%;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Пермский край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9,4%;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10,0%;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Самарская обл.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-11,2%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0867" y="6113761"/>
            <a:ext cx="375313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2011 г.: Россия 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11,4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Татарстан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11,8%,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Москва – 10,3%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871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домохозяйств на </a:t>
            </a:r>
            <a:r>
              <a:rPr lang="ru-RU" dirty="0" smtClean="0"/>
              <a:t>ЖКУ и топливо, </a:t>
            </a:r>
            <a:r>
              <a:rPr lang="ru-RU" dirty="0"/>
              <a:t>2011 (международные сопоставления), 2012 гг.</a:t>
            </a:r>
          </a:p>
        </p:txBody>
      </p:sp>
    </p:spTree>
    <p:extLst>
      <p:ext uri="{BB962C8B-B14F-4D97-AF65-F5344CB8AC3E}">
        <p14:creationId xmlns:p14="http://schemas.microsoft.com/office/powerpoint/2010/main" xmlns="" val="38635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5379233"/>
              </p:ext>
            </p:extLst>
          </p:nvPr>
        </p:nvGraphicFramePr>
        <p:xfrm>
          <a:off x="341195" y="928048"/>
          <a:ext cx="8038530" cy="476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2357" y="5927532"/>
            <a:ext cx="542498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Башкортостан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–29,7%;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Пермский край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23,6%;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16,3%;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Самарская обл.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-18,1%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7343" y="5927532"/>
            <a:ext cx="361665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2011 г.: Россия 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15,9%;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Татарстан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–18,5%,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Москва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15,5%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56" y="116632"/>
            <a:ext cx="8646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домохозяйств </a:t>
            </a:r>
            <a:r>
              <a:rPr lang="ru-RU" dirty="0" smtClean="0"/>
              <a:t>на транспорт, </a:t>
            </a:r>
            <a:r>
              <a:rPr lang="ru-RU" dirty="0"/>
              <a:t>2011 (международные сопоставления), 2012 гг.</a:t>
            </a:r>
          </a:p>
        </p:txBody>
      </p:sp>
    </p:spTree>
    <p:extLst>
      <p:ext uri="{BB962C8B-B14F-4D97-AF65-F5344CB8AC3E}">
        <p14:creationId xmlns:p14="http://schemas.microsoft.com/office/powerpoint/2010/main" xmlns="" val="27764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4877483"/>
              </p:ext>
            </p:extLst>
          </p:nvPr>
        </p:nvGraphicFramePr>
        <p:xfrm>
          <a:off x="109181" y="1180856"/>
          <a:ext cx="8775512" cy="4547793"/>
        </p:xfrm>
        <a:graphic>
          <a:graphicData uri="http://schemas.openxmlformats.org/drawingml/2006/table">
            <a:tbl>
              <a:tblPr/>
              <a:tblGrid>
                <a:gridCol w="1807298"/>
                <a:gridCol w="1876696"/>
                <a:gridCol w="1548274"/>
                <a:gridCol w="1360281"/>
                <a:gridCol w="2182963"/>
              </a:tblGrid>
              <a:tr h="346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Россия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Татарстан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Место, занимаемое в Российской Федерации 2012</a:t>
                      </a: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14197"/>
            <a:ext cx="888469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число автомобилей на 100 семей:  Россия – 50 (2011 г.);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Китай – 13 ( 2010 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.); Германия – 97 (1998 г.); Япония – 141 (2009 г.); США -114  (2009 г.) и 125 (2000 г.)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56895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Число собственных легковых автомобилей на 1000 человек населения (на конец года, штук)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044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828285187"/>
              </p:ext>
            </p:extLst>
          </p:nvPr>
        </p:nvGraphicFramePr>
        <p:xfrm>
          <a:off x="258422" y="50198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1663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уровня бедности населения России в 1992-2013 гг.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1570" y="6237312"/>
            <a:ext cx="906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Справочно</a:t>
            </a:r>
            <a:r>
              <a:rPr lang="ru-RU" dirty="0" smtClean="0"/>
              <a:t>: в 2000 г. среднедушевые доходы составляли 1,89 ПМ; в 2012  г. – 3,54ПМ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2435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Выводы относительно  произошедших изменений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Выживание перестало быть преобладающей  потребительской моделью. В стандарте потребления появились  элементы </a:t>
            </a:r>
            <a:r>
              <a:rPr lang="ru-RU" sz="1800" dirty="0" err="1" smtClean="0"/>
              <a:t>многоформатного</a:t>
            </a:r>
            <a:r>
              <a:rPr lang="ru-RU" sz="1800" dirty="0" smtClean="0"/>
              <a:t> выбора. У домохозяйств сформировался запас прочности.</a:t>
            </a:r>
          </a:p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1800" dirty="0" smtClean="0"/>
          </a:p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Можно выделить три типа изменений в массовом потреблении: (1) </a:t>
            </a:r>
            <a:r>
              <a:rPr lang="ru-RU" sz="1800" dirty="0"/>
              <a:t>расходы на транспорт, связь,  отдых и культуру, эти драйверы </a:t>
            </a:r>
            <a:r>
              <a:rPr lang="ru-RU" sz="1800" dirty="0" smtClean="0"/>
              <a:t>перемен  </a:t>
            </a:r>
            <a:r>
              <a:rPr lang="ru-RU" sz="1800" dirty="0"/>
              <a:t>уже запущены и хорошо </a:t>
            </a:r>
            <a:r>
              <a:rPr lang="ru-RU" sz="1800" dirty="0" smtClean="0"/>
              <a:t>работают; (2) </a:t>
            </a:r>
            <a:r>
              <a:rPr lang="ru-RU" sz="1800" dirty="0"/>
              <a:t>расходы на гостиницы, кафе и жилищно-коммунальные услуги, спрос </a:t>
            </a:r>
            <a:r>
              <a:rPr lang="ru-RU" sz="1800" dirty="0" smtClean="0"/>
              <a:t>  </a:t>
            </a:r>
            <a:r>
              <a:rPr lang="ru-RU" sz="1800" dirty="0"/>
              <a:t>уже </a:t>
            </a:r>
            <a:r>
              <a:rPr lang="ru-RU" sz="1800" dirty="0" smtClean="0"/>
              <a:t>предъявлен, </a:t>
            </a:r>
            <a:r>
              <a:rPr lang="ru-RU" sz="1800" dirty="0"/>
              <a:t>но на рынке мало качественных продуктов и нет  </a:t>
            </a:r>
            <a:r>
              <a:rPr lang="ru-RU" sz="1800" dirty="0" smtClean="0"/>
              <a:t>конкуренции; (3) международные </a:t>
            </a:r>
            <a:r>
              <a:rPr lang="ru-RU" sz="1800" dirty="0"/>
              <a:t>сопоставления указывают на то, что третий тип </a:t>
            </a:r>
            <a:r>
              <a:rPr lang="ru-RU" sz="1800" dirty="0" smtClean="0"/>
              <a:t> перемен связан </a:t>
            </a:r>
            <a:r>
              <a:rPr lang="ru-RU" sz="1800" dirty="0"/>
              <a:t>с расходами на образование и здравоохранение. Здесь пока еще не сформировался ни спрос ни предложение, а существующий сегмент качественных платных услуг не может выйти за рамки высокообеспеченных слоев </a:t>
            </a:r>
            <a:r>
              <a:rPr lang="ru-RU" sz="1800" dirty="0" smtClean="0"/>
              <a:t>населения;</a:t>
            </a:r>
          </a:p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Из-за отсутствия качественных предложений со стороны рынка население тяготеет к неформальным отношениям и инновационным моделям, не связанным с отечественным бизнесом. Запрос на качественные институты слабый.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655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Оптимистичный сценарий развития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Общий  экономический вектор: рост через стагнацию и кризис за счет новых драйверов, которые в условиях высоких цен на нефть и дешевых кредитов были </a:t>
            </a:r>
            <a:r>
              <a:rPr lang="ru-RU" sz="2000" dirty="0" err="1" smtClean="0"/>
              <a:t>загерметизированы</a:t>
            </a:r>
            <a:r>
              <a:rPr lang="ru-RU" sz="2000" dirty="0" smtClean="0"/>
              <a:t> ( кризис как толчок к развитию; есть опыт поведения в кризисе); </a:t>
            </a:r>
          </a:p>
          <a:p>
            <a:r>
              <a:rPr lang="ru-RU" sz="2000" dirty="0" smtClean="0"/>
              <a:t>Новая модель социальных расходов: богатые платят за себя; для среднего класса -  </a:t>
            </a:r>
            <a:r>
              <a:rPr lang="ru-RU" sz="2000" dirty="0" err="1" smtClean="0"/>
              <a:t>соплатежи</a:t>
            </a:r>
            <a:r>
              <a:rPr lang="ru-RU" sz="2000" dirty="0" smtClean="0"/>
              <a:t>; бедным помогает государство. Желательно обойтись безналоговой схемой. </a:t>
            </a:r>
          </a:p>
          <a:p>
            <a:r>
              <a:rPr lang="ru-RU" sz="2000" dirty="0" smtClean="0"/>
              <a:t>Увеличение доли  потребительских расходов  домохозяйств на базовые нужды в части ЖКУ, образования, здравоохранения;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Увеличение </a:t>
            </a:r>
            <a:r>
              <a:rPr lang="ru-RU" sz="2000" dirty="0" smtClean="0"/>
              <a:t> спроса на более качественные услуги  </a:t>
            </a:r>
            <a:r>
              <a:rPr lang="ru-RU" sz="2000" dirty="0"/>
              <a:t>ЖКУ, образования, </a:t>
            </a:r>
            <a:r>
              <a:rPr lang="ru-RU" sz="2000" dirty="0" smtClean="0"/>
              <a:t>здравоохранения, социального обслуживания;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1167-1488-4364-85B8-E5090F7915C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79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/>
          <a:lstStyle/>
          <a:p>
            <a:r>
              <a:rPr lang="ru-RU" sz="2800" smtClean="0"/>
              <a:t>Домашние хозяйства  в последние 25 лет: лабиринты возможностей  для развития</a:t>
            </a:r>
            <a:endParaRPr lang="ru-RU" sz="2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2758792"/>
              </p:ext>
            </p:extLst>
          </p:nvPr>
        </p:nvGraphicFramePr>
        <p:xfrm>
          <a:off x="251520" y="1196752"/>
          <a:ext cx="858964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3600400"/>
                <a:gridCol w="27569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Свободы, которое трудно не заметить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 для д/х  с потенциалом развития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Госполитика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Малый бизнес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Малый бизнес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Малый бизнес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Либерализация внешней торговли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Новые кредитные предложения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10%  ежегодный рост </a:t>
                      </a:r>
                    </a:p>
                    <a:p>
                      <a:r>
                        <a:rPr lang="ru-RU" dirty="0" smtClean="0"/>
                        <a:t> или другие драйверы развития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Свобода перемещения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 жильем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 жильем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Свободно конвертируемая валюта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Соплатежи</a:t>
                      </a:r>
                      <a:r>
                        <a:rPr lang="ru-RU" dirty="0" smtClean="0"/>
                        <a:t> населения за качественные услуги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Неравенство: инвестиции или налоги?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Отсутствие дефицита товаров и услуг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Инновационные модели покупки и контроля качества  товаров и услуг, защита прав потребителя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Соц. гарантии: за бедных платит государство; средние слои   - </a:t>
                      </a:r>
                      <a:r>
                        <a:rPr lang="ru-RU" dirty="0" err="1" smtClean="0"/>
                        <a:t>соплатежи</a:t>
                      </a:r>
                      <a:r>
                        <a:rPr lang="ru-RU" dirty="0" smtClean="0"/>
                        <a:t>; богатые платят за себя сами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Переформатирование </a:t>
                      </a:r>
                      <a:r>
                        <a:rPr lang="ru-RU" dirty="0" err="1" smtClean="0"/>
                        <a:t>некоммер</a:t>
                      </a:r>
                      <a:r>
                        <a:rPr lang="ru-RU" dirty="0" smtClean="0"/>
                        <a:t>- </a:t>
                      </a:r>
                      <a:r>
                        <a:rPr lang="ru-RU" dirty="0" err="1" smtClean="0"/>
                        <a:t>ческого</a:t>
                      </a:r>
                      <a:r>
                        <a:rPr lang="ru-RU" dirty="0" smtClean="0"/>
                        <a:t>  сектора услуг : </a:t>
                      </a:r>
                      <a:r>
                        <a:rPr lang="ru-RU" dirty="0" err="1" smtClean="0"/>
                        <a:t>благотво</a:t>
                      </a:r>
                      <a:r>
                        <a:rPr lang="ru-RU" dirty="0" smtClean="0"/>
                        <a:t>- </a:t>
                      </a:r>
                      <a:r>
                        <a:rPr lang="ru-RU" dirty="0" err="1" smtClean="0"/>
                        <a:t>рительность</a:t>
                      </a:r>
                      <a:r>
                        <a:rPr lang="ru-RU" dirty="0" smtClean="0"/>
                        <a:t> и социальные услуги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50157-B45A-470D-9B9B-B6BE87C716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4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2983D86-B6D7-4808-92B8-31453B83275F}" type="slidenum">
              <a:rPr lang="ru-RU" altLang="ru-RU" sz="1400" smtClean="0"/>
              <a:pPr/>
              <a:t>4</a:t>
            </a:fld>
            <a:endParaRPr lang="ru-RU" altLang="ru-RU" sz="1400" dirty="0" smtClean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68288" y="2133600"/>
            <a:ext cx="1797050" cy="2030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Социально-</a:t>
            </a:r>
          </a:p>
          <a:p>
            <a:r>
              <a:rPr lang="ru-RU" altLang="ru-RU" sz="1800" dirty="0"/>
              <a:t>экономические</a:t>
            </a:r>
          </a:p>
          <a:p>
            <a:r>
              <a:rPr lang="ru-RU" altLang="ru-RU" sz="1800" dirty="0"/>
              <a:t> ресурсы</a:t>
            </a:r>
          </a:p>
          <a:p>
            <a:r>
              <a:rPr lang="ru-RU" altLang="ru-RU" sz="1800" dirty="0"/>
              <a:t> выживания,</a:t>
            </a:r>
          </a:p>
          <a:p>
            <a:r>
              <a:rPr lang="ru-RU" altLang="ru-RU" sz="1800" dirty="0"/>
              <a:t>середина</a:t>
            </a:r>
          </a:p>
          <a:p>
            <a:r>
              <a:rPr lang="ru-RU" altLang="ru-RU" sz="1800" dirty="0"/>
              <a:t>1980-х</a:t>
            </a:r>
          </a:p>
          <a:p>
            <a:endParaRPr lang="ru-RU" altLang="ru-RU" sz="1800" dirty="0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570163" y="2133600"/>
            <a:ext cx="1795462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Ценности </a:t>
            </a:r>
          </a:p>
          <a:p>
            <a:r>
              <a:rPr lang="ru-RU" altLang="ru-RU" sz="1800" dirty="0"/>
              <a:t>самовыражения</a:t>
            </a:r>
          </a:p>
          <a:p>
            <a:r>
              <a:rPr lang="ru-RU" altLang="ru-RU" sz="1800" dirty="0"/>
              <a:t>Начало</a:t>
            </a:r>
          </a:p>
          <a:p>
            <a:r>
              <a:rPr lang="ru-RU" altLang="ru-RU" sz="1800" dirty="0"/>
              <a:t>1990-х</a:t>
            </a:r>
          </a:p>
          <a:p>
            <a:endParaRPr lang="ru-RU" altLang="ru-RU" sz="1800" dirty="0"/>
          </a:p>
          <a:p>
            <a:endParaRPr lang="ru-RU" altLang="ru-RU" sz="1800" dirty="0"/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995863" y="2133600"/>
            <a:ext cx="1816100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«Порядочность»</a:t>
            </a:r>
          </a:p>
          <a:p>
            <a:r>
              <a:rPr lang="ru-RU" altLang="ru-RU" sz="1800" dirty="0"/>
              <a:t>элит </a:t>
            </a:r>
          </a:p>
          <a:p>
            <a:r>
              <a:rPr lang="ru-RU" altLang="ru-RU" sz="1800" dirty="0"/>
              <a:t>2000-2002</a:t>
            </a:r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7466013" y="2133600"/>
            <a:ext cx="1422400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Формальная</a:t>
            </a:r>
          </a:p>
          <a:p>
            <a:r>
              <a:rPr lang="ru-RU" altLang="ru-RU" sz="1800" dirty="0"/>
              <a:t>демократия</a:t>
            </a:r>
          </a:p>
          <a:p>
            <a:r>
              <a:rPr lang="ru-RU" altLang="ru-RU" sz="1800" dirty="0"/>
              <a:t>(2000-2002)</a:t>
            </a:r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</p:txBody>
      </p:sp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1976438" y="2462213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0,78</a:t>
            </a:r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6872288" y="2447925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0,82</a:t>
            </a:r>
          </a:p>
        </p:txBody>
      </p: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4595052" y="3431219"/>
            <a:ext cx="441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3221038" y="4916488"/>
            <a:ext cx="417671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Демократическая традиция,</a:t>
            </a:r>
          </a:p>
          <a:p>
            <a:r>
              <a:rPr lang="ru-RU" altLang="ru-RU" sz="1800" dirty="0"/>
              <a:t>  до 1990 года </a:t>
            </a:r>
          </a:p>
        </p:txBody>
      </p:sp>
      <p:cxnSp>
        <p:nvCxnSpPr>
          <p:cNvPr id="17" name="Прямая со стрелкой 16"/>
          <p:cNvCxnSpPr>
            <a:endCxn id="17412" idx="1"/>
          </p:cNvCxnSpPr>
          <p:nvPr/>
        </p:nvCxnSpPr>
        <p:spPr>
          <a:xfrm>
            <a:off x="2065338" y="3009900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65625" y="3356992"/>
            <a:ext cx="630238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7414" idx="1"/>
          </p:cNvCxnSpPr>
          <p:nvPr/>
        </p:nvCxnSpPr>
        <p:spPr>
          <a:xfrm flipV="1">
            <a:off x="6811963" y="3010694"/>
            <a:ext cx="654050" cy="8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2" name="TextBox 29"/>
          <p:cNvSpPr txBox="1">
            <a:spLocks noChangeArrowheads="1"/>
          </p:cNvSpPr>
          <p:nvPr/>
        </p:nvSpPr>
        <p:spPr bwMode="auto">
          <a:xfrm>
            <a:off x="5712673" y="4465538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676900" y="3887788"/>
            <a:ext cx="0" cy="10287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4" name="TextBox 36"/>
          <p:cNvSpPr txBox="1">
            <a:spLocks noChangeArrowheads="1"/>
          </p:cNvSpPr>
          <p:nvPr/>
        </p:nvSpPr>
        <p:spPr bwMode="auto">
          <a:xfrm>
            <a:off x="3309962" y="1087438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0,37</a:t>
            </a:r>
          </a:p>
        </p:txBody>
      </p:sp>
      <p:sp>
        <p:nvSpPr>
          <p:cNvPr id="17425" name="TextBox 37"/>
          <p:cNvSpPr txBox="1">
            <a:spLocks noChangeArrowheads="1"/>
          </p:cNvSpPr>
          <p:nvPr/>
        </p:nvSpPr>
        <p:spPr bwMode="auto">
          <a:xfrm>
            <a:off x="177800" y="287338"/>
            <a:ext cx="871061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/>
              <a:t> </a:t>
            </a:r>
            <a:r>
              <a:rPr lang="ru-RU" altLang="ru-RU" sz="2800" b="1" dirty="0" smtClean="0"/>
              <a:t>Последовательность человеческого развития?</a:t>
            </a:r>
            <a:endParaRPr lang="ru-RU" altLang="ru-RU" sz="2800" b="1" dirty="0"/>
          </a:p>
          <a:p>
            <a:pPr algn="ctr"/>
            <a:r>
              <a:rPr lang="ru-RU" altLang="ru-RU" sz="1800" b="1" dirty="0"/>
              <a:t>Пат-коэффициенты  последовательности человеческого развития </a:t>
            </a:r>
          </a:p>
        </p:txBody>
      </p:sp>
      <p:sp>
        <p:nvSpPr>
          <p:cNvPr id="17426" name="TextBox 41"/>
          <p:cNvSpPr txBox="1">
            <a:spLocks noChangeArrowheads="1"/>
          </p:cNvSpPr>
          <p:nvPr/>
        </p:nvSpPr>
        <p:spPr bwMode="auto">
          <a:xfrm>
            <a:off x="3563878" y="4322932"/>
            <a:ext cx="6048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0,13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4168776" y="3900092"/>
            <a:ext cx="0" cy="100409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8" name="TextBox 3"/>
          <p:cNvSpPr txBox="1">
            <a:spLocks noChangeArrowheads="1"/>
          </p:cNvSpPr>
          <p:nvPr/>
        </p:nvSpPr>
        <p:spPr bwMode="auto">
          <a:xfrm>
            <a:off x="176213" y="5797550"/>
            <a:ext cx="86508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 Источник: Рональд </a:t>
            </a:r>
            <a:r>
              <a:rPr lang="ru-RU" altLang="ru-RU" sz="1800" dirty="0" err="1"/>
              <a:t>Инглхарт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Кристиан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Вельцель</a:t>
            </a:r>
            <a:r>
              <a:rPr lang="ru-RU" altLang="ru-RU" sz="1800" dirty="0"/>
              <a:t>. Модернизация, культурные </a:t>
            </a:r>
            <a:endParaRPr lang="ru-RU" altLang="ru-RU" sz="1800" dirty="0" smtClean="0"/>
          </a:p>
          <a:p>
            <a:r>
              <a:rPr lang="ru-RU" altLang="ru-RU" sz="1800" dirty="0" smtClean="0"/>
              <a:t>изменения и </a:t>
            </a:r>
            <a:r>
              <a:rPr lang="ru-RU" altLang="ru-RU" sz="1800" dirty="0"/>
              <a:t>демократия. Последовательность человеческого развития</a:t>
            </a:r>
            <a:r>
              <a:rPr lang="ru-RU" altLang="ru-RU" sz="1800" dirty="0" smtClean="0"/>
              <a:t>.</a:t>
            </a:r>
          </a:p>
          <a:p>
            <a:r>
              <a:rPr lang="ru-RU" altLang="ru-RU" sz="1800" dirty="0" smtClean="0"/>
              <a:t> </a:t>
            </a:r>
            <a:r>
              <a:rPr lang="ru-RU" altLang="ru-RU" sz="1800" dirty="0"/>
              <a:t>М.: Новое издательство. </a:t>
            </a:r>
            <a:r>
              <a:rPr lang="ru-RU" altLang="ru-RU" sz="1800" dirty="0" smtClean="0"/>
              <a:t>2011</a:t>
            </a:r>
            <a:r>
              <a:rPr lang="ru-RU" altLang="ru-RU" sz="1800" dirty="0"/>
              <a:t>, стр. 324 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24744" y="1425992"/>
            <a:ext cx="0" cy="7076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33884" y="1433760"/>
            <a:ext cx="47521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86040" y="1433760"/>
            <a:ext cx="0" cy="6998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680745" y="1239838"/>
            <a:ext cx="27780" cy="292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94635" y="1239837"/>
            <a:ext cx="4341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035524" y="1239838"/>
            <a:ext cx="972" cy="292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708525" y="4164013"/>
            <a:ext cx="4327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924744" y="1914062"/>
            <a:ext cx="3756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99791" y="1595130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0,33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>
            <a:stCxn id="17412" idx="3"/>
          </p:cNvCxnSpPr>
          <p:nvPr/>
        </p:nvCxnSpPr>
        <p:spPr>
          <a:xfrm flipV="1">
            <a:off x="4365625" y="3009900"/>
            <a:ext cx="342900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65625" y="2632869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0,53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7020272" y="4164013"/>
            <a:ext cx="0" cy="740171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03438" y="4402138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0,08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22529" y="1266873"/>
            <a:ext cx="3013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Эффективная демократия</a:t>
            </a:r>
          </a:p>
          <a:p>
            <a:r>
              <a:rPr lang="ru-RU" dirty="0" smtClean="0"/>
              <a:t>(2000-2002)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68776" y="60929"/>
            <a:ext cx="48000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Ожидаемые изменения – теоретическая база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9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0775"/>
            <a:ext cx="7777163" cy="424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6029831"/>
            <a:ext cx="8353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Различные страны и классы по размерам доходов в структуре распределения глобального дохода, 2005 г., ра</a:t>
            </a: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счеты Бранко </a:t>
            </a:r>
            <a:r>
              <a:rPr lang="ru-RU" altLang="ru-RU" sz="1600" dirty="0" err="1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Милановича</a:t>
            </a: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, Всемирный банк. </a:t>
            </a:r>
            <a:endParaRPr lang="ru-RU" altLang="ru-RU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23671" y="764704"/>
            <a:ext cx="8805862" cy="923925"/>
          </a:xfrm>
        </p:spPr>
        <p:txBody>
          <a:bodyPr/>
          <a:lstStyle/>
          <a:p>
            <a:r>
              <a:rPr lang="ru-RU" altLang="ru-RU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Из доклада Б. </a:t>
            </a:r>
            <a:r>
              <a:rPr lang="ru-RU" altLang="ru-RU" sz="16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Милановича</a:t>
            </a:r>
            <a:r>
              <a:rPr lang="ru-RU" altLang="ru-RU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для XV Апрельской конференции </a:t>
            </a:r>
            <a:br>
              <a:rPr lang="ru-RU" altLang="ru-RU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altLang="ru-RU" sz="1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ГЛОБАЛЬНОЕ НЕРАВЕНСТВО ДОХОДОВ В ЦИФРАХ:НА ПРОТЯЖЕНИИ ИСТОРИИ И В НАСТОЯЩЕЕ ВРЕМЯ</a:t>
            </a:r>
            <a:endParaRPr lang="ru-RU" altLang="ru-RU" sz="1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188640"/>
            <a:ext cx="330994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Россия на фоне других стран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3672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91158-D97A-4109-BE1B-1D4E42BE8B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40" y="1812599"/>
            <a:ext cx="8424936" cy="446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532" y="90872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Из доклада Б. </a:t>
            </a:r>
            <a:r>
              <a:rPr lang="ru-RU" altLang="ru-RU" sz="160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Милановича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для XV Апрельской конференции </a:t>
            </a:r>
            <a:br>
              <a:rPr lang="ru-RU" altLang="ru-RU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ГЛОБАЛЬНОЕ НЕРАВЕНСТВО ДОХОДОВ В ЦИФРАХ:НА ПРОТЯЖЕНИИ ИСТОРИИ И В НАСТОЯЩЕЕ ВРЕМЯ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73225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Различные страны и классы по размерам доходов в структуре распределения глобального дохода, 2005 г., ра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счеты Бранко </a:t>
            </a:r>
            <a:r>
              <a:rPr lang="ru-RU" altLang="ru-RU" sz="1600" dirty="0" err="1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Милановича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, Всемирный банк. </a:t>
            </a: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188640"/>
            <a:ext cx="300127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Россия на фоне других стран</a:t>
            </a:r>
          </a:p>
        </p:txBody>
      </p:sp>
    </p:spTree>
    <p:extLst>
      <p:ext uri="{BB962C8B-B14F-4D97-AF65-F5344CB8AC3E}">
        <p14:creationId xmlns:p14="http://schemas.microsoft.com/office/powerpoint/2010/main" xmlns="" val="364623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>
              <a:spcBef>
                <a:spcPct val="20000"/>
              </a:spcBef>
            </a:pPr>
            <a:r>
              <a:rPr lang="ru-RU" altLang="ru-RU" sz="800">
                <a:solidFill>
                  <a:srgbClr val="FFFFFF"/>
                </a:solidFill>
                <a:latin typeface="Arial" pitchFamily="34" charset="0"/>
              </a:rPr>
              <a:t>Национальный Исследовательский Университет Высшая Школа Экономики</a:t>
            </a:r>
            <a:endParaRPr kumimoji="1" lang="ru-RU" altLang="ru-RU" sz="800">
              <a:solidFill>
                <a:srgbClr val="FFFFFF"/>
              </a:solidFill>
              <a:latin typeface="Myriad Pro"/>
            </a:endParaRPr>
          </a:p>
        </p:txBody>
      </p:sp>
      <p:sp>
        <p:nvSpPr>
          <p:cNvPr id="18435" name="Title 1"/>
          <p:cNvSpPr txBox="1">
            <a:spLocks/>
          </p:cNvSpPr>
          <p:nvPr/>
        </p:nvSpPr>
        <p:spPr bwMode="auto">
          <a:xfrm>
            <a:off x="1691680" y="131762"/>
            <a:ext cx="7272807" cy="4706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/>
            <a:r>
              <a:rPr lang="ru-RU" altLang="ru-RU" sz="1800" dirty="0">
                <a:solidFill>
                  <a:srgbClr val="FFFFFF"/>
                </a:solidFill>
                <a:latin typeface="Arial" pitchFamily="34" charset="0"/>
              </a:rPr>
              <a:t>  </a:t>
            </a:r>
          </a:p>
          <a:p>
            <a:pPr algn="ctr" defTabSz="457200"/>
            <a:r>
              <a:rPr lang="ru-RU" altLang="ru-RU" sz="1800" dirty="0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ru-RU" altLang="ru-RU" sz="1800" dirty="0">
                <a:latin typeface="Arial" pitchFamily="34" charset="0"/>
              </a:rPr>
              <a:t>Что произошло </a:t>
            </a:r>
            <a:r>
              <a:rPr lang="ru-RU" altLang="ru-RU" sz="1800" dirty="0" smtClean="0">
                <a:latin typeface="Arial" pitchFamily="34" charset="0"/>
              </a:rPr>
              <a:t>за </a:t>
            </a:r>
            <a:r>
              <a:rPr lang="ru-RU" altLang="ru-RU" sz="1800" dirty="0">
                <a:latin typeface="Arial" pitchFamily="34" charset="0"/>
              </a:rPr>
              <a:t>годы постсоветского </a:t>
            </a:r>
            <a:r>
              <a:rPr lang="ru-RU" altLang="ru-RU" sz="1800" dirty="0" smtClean="0">
                <a:latin typeface="Arial" pitchFamily="34" charset="0"/>
              </a:rPr>
              <a:t>развития</a:t>
            </a: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>
              <a:solidFill>
                <a:srgbClr val="FFFFFF"/>
              </a:solidFill>
              <a:ea typeface="MS PGothic" pitchFamily="34" charset="-128"/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0" y="1245704"/>
          <a:ext cx="8958470" cy="541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80" name="Номер слайда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EB716B3-7F65-48BC-A493-16700DC7A446}" type="slidenum">
              <a:rPr lang="en-US" altLang="ru-RU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defRPr/>
              </a:pPr>
              <a:t>7</a:t>
            </a:fld>
            <a:endParaRPr lang="en-US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77044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Arial" pitchFamily="34" charset="0"/>
              </a:rPr>
              <a:t>Реальные доходы населения : падение, восстановление и рост </a:t>
            </a:r>
            <a:r>
              <a:rPr lang="ru-RU" altLang="ru-RU" dirty="0" smtClean="0">
                <a:latin typeface="Arial" pitchFamily="34" charset="0"/>
              </a:rPr>
              <a:t>1991-2013 гг., </a:t>
            </a:r>
            <a:r>
              <a:rPr lang="ru-RU" altLang="ru-RU" dirty="0">
                <a:latin typeface="Arial" pitchFamily="34" charset="0"/>
              </a:rPr>
              <a:t>%,  1991=100%, </a:t>
            </a:r>
            <a:r>
              <a:rPr lang="ru-RU" altLang="ru-RU" dirty="0" smtClean="0">
                <a:latin typeface="Arial" pitchFamily="34" charset="0"/>
              </a:rPr>
              <a:t>декабрьские </a:t>
            </a:r>
            <a:r>
              <a:rPr lang="ru-RU" altLang="ru-RU" dirty="0">
                <a:latin typeface="Arial" pitchFamily="34" charset="0"/>
              </a:rPr>
              <a:t>данные </a:t>
            </a:r>
            <a:r>
              <a:rPr lang="ru-RU" altLang="ru-RU" dirty="0" smtClean="0">
                <a:latin typeface="Arial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49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382749"/>
              </p:ext>
            </p:extLst>
          </p:nvPr>
        </p:nvGraphicFramePr>
        <p:xfrm>
          <a:off x="107504" y="908720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-4687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altLang="ru-RU" b="1" dirty="0">
                <a:latin typeface="Arial" pitchFamily="34" charset="0"/>
              </a:rPr>
              <a:t>Динамика оборота розничной торговли и платных услуг населению, в процентах к </a:t>
            </a:r>
            <a:r>
              <a:rPr lang="ru-RU" altLang="ru-RU" b="1" dirty="0" smtClean="0">
                <a:latin typeface="Arial" pitchFamily="34" charset="0"/>
              </a:rPr>
              <a:t>1991 </a:t>
            </a:r>
            <a:r>
              <a:rPr lang="ru-RU" altLang="ru-RU" b="1" dirty="0">
                <a:latin typeface="Arial" pitchFamily="34" charset="0"/>
              </a:rPr>
              <a:t>г. в сопоставимых ценах</a:t>
            </a:r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5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213049"/>
              </p:ext>
            </p:extLst>
          </p:nvPr>
        </p:nvGraphicFramePr>
        <p:xfrm>
          <a:off x="323528" y="1052734"/>
          <a:ext cx="8434321" cy="5596102"/>
        </p:xfrm>
        <a:graphic>
          <a:graphicData uri="http://schemas.openxmlformats.org/drawingml/2006/table">
            <a:tbl>
              <a:tblPr/>
              <a:tblGrid>
                <a:gridCol w="2811439"/>
                <a:gridCol w="1023585"/>
                <a:gridCol w="850709"/>
                <a:gridCol w="937147"/>
                <a:gridCol w="937147"/>
                <a:gridCol w="937147"/>
                <a:gridCol w="937147"/>
              </a:tblGrid>
              <a:tr h="430469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Россия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Татарстан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469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товаров и оплата услуг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 платежи и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разнообразные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недвижимости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финансовых активов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14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него прирост (уменьшение) денег у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2606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использования денежных доходов населения (в процентах от общего объема денежных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19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1778</Words>
  <Application>Microsoft Office PowerPoint</Application>
  <PresentationFormat>Экран (4:3)</PresentationFormat>
  <Paragraphs>467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«Доходы, расходы и потребление домашних хозяйств в условиях неопределенности» </vt:lpstr>
      <vt:lpstr>Доходы, расходы, потребление населения  </vt:lpstr>
      <vt:lpstr>Домашние хозяйства  в последние 25 лет: лабиринты возможностей  для развития</vt:lpstr>
      <vt:lpstr>Слайд 4</vt:lpstr>
      <vt:lpstr>Из доклада Б. Милановича для XV Апрельской конференции   ГЛОБАЛЬНОЕ НЕРАВЕНСТВО ДОХОДОВ В ЦИФРАХ:НА ПРОТЯЖЕНИИ ИСТОРИИ И В НАСТОЯЩЕЕ ВРЕМЯ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Выводы относительно  произошедших изменений </vt:lpstr>
      <vt:lpstr>Оптимистичный сценарий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«Формирует ли рост потребления спрос на свободу и качественные институты»</dc:title>
  <dc:creator>Студент НИУ ВШЭ</dc:creator>
  <cp:lastModifiedBy>e.shepeleva</cp:lastModifiedBy>
  <cp:revision>62</cp:revision>
  <cp:lastPrinted>2014-11-25T14:38:55Z</cp:lastPrinted>
  <dcterms:created xsi:type="dcterms:W3CDTF">2014-09-17T13:02:50Z</dcterms:created>
  <dcterms:modified xsi:type="dcterms:W3CDTF">2014-11-27T13:18:00Z</dcterms:modified>
</cp:coreProperties>
</file>