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  <p:sldMasterId id="2147484093" r:id="rId2"/>
  </p:sldMasterIdLst>
  <p:notesMasterIdLst>
    <p:notesMasterId r:id="rId18"/>
  </p:notesMasterIdLst>
  <p:sldIdLst>
    <p:sldId id="256" r:id="rId3"/>
    <p:sldId id="279" r:id="rId4"/>
    <p:sldId id="280" r:id="rId5"/>
    <p:sldId id="257" r:id="rId6"/>
    <p:sldId id="258" r:id="rId7"/>
    <p:sldId id="282" r:id="rId8"/>
    <p:sldId id="287" r:id="rId9"/>
    <p:sldId id="288" r:id="rId10"/>
    <p:sldId id="284" r:id="rId11"/>
    <p:sldId id="285" r:id="rId12"/>
    <p:sldId id="286" r:id="rId13"/>
    <p:sldId id="281" r:id="rId14"/>
    <p:sldId id="289" r:id="rId15"/>
    <p:sldId id="290" r:id="rId16"/>
    <p:sldId id="29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104" d="100"/>
          <a:sy n="104" d="100"/>
        </p:scale>
        <p:origin x="-4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6CAD2-0DBF-4FEE-87E2-478CE793BDF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FFD9C-21EC-4464-984A-D6C270A35B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46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B6888C1-9B5E-4FC4-A670-6716C48D318C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6E3E16-514D-435A-8F97-269C403EFEF7}" type="slidenum">
              <a:rPr lang="ru-RU"/>
              <a:pPr/>
              <a:t>7</a:t>
            </a:fld>
            <a:endParaRPr lang="ru-RU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EEF502-7DF1-456D-8385-A0F28250595D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8126DF-6375-44F1-BBF6-E754F8E0DE2D}" type="slidenum">
              <a:rPr lang="ru-RU"/>
              <a:pPr/>
              <a:t>9</a:t>
            </a:fld>
            <a:endParaRPr lang="ru-RU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B4166E-3AFC-4AA3-B477-4A3899F49D18}" type="slidenum">
              <a:rPr lang="ru-RU"/>
              <a:pPr/>
              <a:t>10</a:t>
            </a:fld>
            <a:endParaRPr lang="ru-RU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83BED1-8B07-429D-BB8A-07206AE480F9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83D4F5-418F-45ED-9A89-D265F7B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BED1-8B07-429D-BB8A-07206AE480F9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3D4F5-418F-45ED-9A89-D265F7B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BED1-8B07-429D-BB8A-07206AE480F9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3D4F5-418F-45ED-9A89-D265F7B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21DD-1DD2-43F1-8215-086FA5653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7871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59409-01C0-4FB0-89FE-665F0042EA7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5566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8AF39-02B6-46FC-987E-74F1C20FCE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532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F5E70-9D9A-4D0F-9DE3-751B332D69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603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7122C-D190-4E0E-9223-B3C4A83CFED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937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86DF6-AAFE-409E-AC82-158EE8D36F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0215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B5FCA9-772A-4BDD-87EE-2AF74258C3D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2737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8FB5D-847C-40F3-AE91-ADF156725AB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582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BED1-8B07-429D-BB8A-07206AE480F9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3D4F5-418F-45ED-9A89-D265F7BFA7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4AA42-E504-4D02-A9B9-F5842587FAF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9994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B668E-42C7-46C5-BF36-2FC011FD93B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728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FEB9F-BBCB-44F6-B3FA-AC8119125B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9702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51C3D-021C-4361-967A-7E7D0A6E332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449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21DD-1DD2-43F1-8215-086FA5653D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47708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34530-6462-4542-B5F1-415B748973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334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BED1-8B07-429D-BB8A-07206AE480F9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3D4F5-418F-45ED-9A89-D265F7BFA7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BED1-8B07-429D-BB8A-07206AE480F9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3D4F5-418F-45ED-9A89-D265F7BFA7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BED1-8B07-429D-BB8A-07206AE480F9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3D4F5-418F-45ED-9A89-D265F7B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BED1-8B07-429D-BB8A-07206AE480F9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3D4F5-418F-45ED-9A89-D265F7BFA7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83BED1-8B07-429D-BB8A-07206AE480F9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3D4F5-418F-45ED-9A89-D265F7B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83BED1-8B07-429D-BB8A-07206AE480F9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83D4F5-418F-45ED-9A89-D265F7B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83BED1-8B07-429D-BB8A-07206AE480F9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83D4F5-418F-45ED-9A89-D265F7BFA7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83BED1-8B07-429D-BB8A-07206AE480F9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83D4F5-418F-45ED-9A89-D265F7BF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42F397-9CF2-4CD7-A0FD-D366E2247C4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78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  <p:sldLayoutId id="2147484105" r:id="rId12"/>
    <p:sldLayoutId id="214748410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280920" cy="1829761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Бедность в контексте целей 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устойчивого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развития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501008"/>
            <a:ext cx="7776864" cy="180019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Овчарова Лилия Николаевна</a:t>
            </a:r>
          </a:p>
          <a:p>
            <a:endParaRPr lang="ru-RU" dirty="0" smtClean="0"/>
          </a:p>
          <a:p>
            <a:pPr lvl="0"/>
            <a:r>
              <a:rPr lang="ru-RU" dirty="0"/>
              <a:t>Директор Центра анализа доходов и уровня жизни </a:t>
            </a:r>
          </a:p>
          <a:p>
            <a:r>
              <a:rPr lang="ru-RU" dirty="0"/>
              <a:t>Института управления социальными процессами НИУ </a:t>
            </a:r>
            <a:r>
              <a:rPr lang="ru-RU" dirty="0" smtClean="0"/>
              <a:t>ВШЭ</a:t>
            </a:r>
          </a:p>
          <a:p>
            <a:endParaRPr lang="ru-RU" dirty="0" smtClean="0"/>
          </a:p>
          <a:p>
            <a:r>
              <a:rPr lang="ru-RU" dirty="0" smtClean="0"/>
              <a:t>22 октября 2014 года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7CC346B-4CE9-45FB-B3BD-54C79E1A8A91}" type="slidenum">
              <a:rPr lang="ru-RU"/>
              <a:pPr/>
              <a:t>10</a:t>
            </a:fld>
            <a:endParaRPr lang="ru-RU"/>
          </a:p>
        </p:txBody>
      </p:sp>
      <p:sp>
        <p:nvSpPr>
          <p:cNvPr id="43013" name="Rectangle 13"/>
          <p:cNvSpPr>
            <a:spLocks noChangeArrowheads="1"/>
          </p:cNvSpPr>
          <p:nvPr/>
        </p:nvSpPr>
        <p:spPr bwMode="auto">
          <a:xfrm>
            <a:off x="467544" y="422756"/>
            <a:ext cx="849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Совмещение трех определений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бедности,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население России в целом, 2010 г.</a:t>
            </a:r>
          </a:p>
        </p:txBody>
      </p:sp>
      <p:pic>
        <p:nvPicPr>
          <p:cNvPr id="43014" name="Схема 1"/>
          <p:cNvPicPr>
            <a:picLocks noChangeArrowheads="1"/>
          </p:cNvPicPr>
          <p:nvPr/>
        </p:nvPicPr>
        <p:blipFill>
          <a:blip r:embed="rId3" cstate="print"/>
          <a:srcRect l="-20003" r="-20003" b="-1181"/>
          <a:stretch>
            <a:fillRect/>
          </a:stretch>
        </p:blipFill>
        <p:spPr bwMode="auto">
          <a:xfrm>
            <a:off x="899592" y="1265237"/>
            <a:ext cx="7632848" cy="44268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356573" y="1484509"/>
            <a:ext cx="3375633" cy="3877234"/>
            <a:chOff x="5775" y="8052"/>
            <a:chExt cx="5317" cy="6104"/>
          </a:xfrm>
        </p:grpSpPr>
        <p:sp>
          <p:nvSpPr>
            <p:cNvPr id="43055" name="Text Box 27"/>
            <p:cNvSpPr txBox="1">
              <a:spLocks noChangeArrowheads="1"/>
            </p:cNvSpPr>
            <p:nvPr/>
          </p:nvSpPr>
          <p:spPr bwMode="auto">
            <a:xfrm>
              <a:off x="7489" y="11340"/>
              <a:ext cx="1221" cy="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600" b="1" dirty="0">
                  <a:latin typeface="Arial" pitchFamily="34" charset="0"/>
                  <a:cs typeface="Times New Roman" pitchFamily="18" charset="0"/>
                </a:rPr>
                <a:t>6,6%</a:t>
              </a:r>
              <a:endParaRPr lang="ru-RU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6" name="Text Box 26"/>
            <p:cNvSpPr txBox="1">
              <a:spLocks noChangeArrowheads="1"/>
            </p:cNvSpPr>
            <p:nvPr/>
          </p:nvSpPr>
          <p:spPr bwMode="auto">
            <a:xfrm>
              <a:off x="7489" y="12247"/>
              <a:ext cx="1221" cy="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600" b="1" dirty="0">
                  <a:latin typeface="Arial" pitchFamily="34" charset="0"/>
                  <a:cs typeface="Times New Roman" pitchFamily="18" charset="0"/>
                </a:rPr>
                <a:t>12,6%</a:t>
              </a:r>
              <a:endParaRPr lang="ru-RU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7" name="Text Box 25"/>
            <p:cNvSpPr txBox="1">
              <a:spLocks noChangeArrowheads="1"/>
            </p:cNvSpPr>
            <p:nvPr/>
          </p:nvSpPr>
          <p:spPr bwMode="auto">
            <a:xfrm>
              <a:off x="8937" y="10715"/>
              <a:ext cx="1247" cy="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600" b="1" dirty="0">
                  <a:latin typeface="Arial" pitchFamily="34" charset="0"/>
                  <a:cs typeface="Times New Roman" pitchFamily="18" charset="0"/>
                </a:rPr>
                <a:t>0,4%</a:t>
              </a:r>
              <a:endParaRPr lang="ru-RU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8" name="Text Box 24"/>
            <p:cNvSpPr txBox="1">
              <a:spLocks noChangeArrowheads="1"/>
            </p:cNvSpPr>
            <p:nvPr/>
          </p:nvSpPr>
          <p:spPr bwMode="auto">
            <a:xfrm>
              <a:off x="6320" y="10715"/>
              <a:ext cx="1369" cy="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600" b="1" dirty="0">
                  <a:latin typeface="Arial" pitchFamily="34" charset="0"/>
                  <a:cs typeface="Times New Roman" pitchFamily="18" charset="0"/>
                </a:rPr>
                <a:t>4,6%</a:t>
              </a:r>
              <a:endParaRPr lang="ru-RU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59" name="Text Box 23"/>
            <p:cNvSpPr txBox="1">
              <a:spLocks noChangeArrowheads="1"/>
            </p:cNvSpPr>
            <p:nvPr/>
          </p:nvSpPr>
          <p:spPr bwMode="auto">
            <a:xfrm>
              <a:off x="5775" y="13680"/>
              <a:ext cx="1461" cy="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600" b="1" dirty="0">
                  <a:latin typeface="Arial" pitchFamily="34" charset="0"/>
                  <a:cs typeface="Times New Roman" pitchFamily="18" charset="0"/>
                </a:rPr>
                <a:t>14,2%</a:t>
              </a:r>
              <a:endParaRPr lang="ru-RU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0" name="Text Box 22"/>
            <p:cNvSpPr txBox="1">
              <a:spLocks noChangeArrowheads="1"/>
            </p:cNvSpPr>
            <p:nvPr/>
          </p:nvSpPr>
          <p:spPr bwMode="auto">
            <a:xfrm>
              <a:off x="7489" y="8052"/>
              <a:ext cx="1039" cy="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1600" b="1" dirty="0">
                  <a:latin typeface="Arial" pitchFamily="34" charset="0"/>
                  <a:cs typeface="Times New Roman" pitchFamily="18" charset="0"/>
                </a:rPr>
                <a:t>6,4%</a:t>
              </a:r>
              <a:endParaRPr lang="ru-RU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1" name="Text Box 21"/>
            <p:cNvSpPr txBox="1">
              <a:spLocks noChangeArrowheads="1"/>
            </p:cNvSpPr>
            <p:nvPr/>
          </p:nvSpPr>
          <p:spPr bwMode="auto">
            <a:xfrm>
              <a:off x="9731" y="13680"/>
              <a:ext cx="1361" cy="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ru-RU" sz="1600" b="1" dirty="0">
                  <a:latin typeface="Arial" pitchFamily="34" charset="0"/>
                  <a:cs typeface="Times New Roman" pitchFamily="18" charset="0"/>
                </a:rPr>
                <a:t>8,2%</a:t>
              </a:r>
              <a:endParaRPr lang="ru-RU" sz="1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016" name="Rectangle 28"/>
          <p:cNvSpPr>
            <a:spLocks noChangeArrowheads="1"/>
          </p:cNvSpPr>
          <p:nvPr/>
        </p:nvSpPr>
        <p:spPr bwMode="auto">
          <a:xfrm>
            <a:off x="0" y="2346325"/>
            <a:ext cx="29495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7" name="Rectangle 36"/>
          <p:cNvSpPr>
            <a:spLocks noChangeArrowheads="1"/>
          </p:cNvSpPr>
          <p:nvPr/>
        </p:nvSpPr>
        <p:spPr bwMode="auto">
          <a:xfrm>
            <a:off x="0" y="2346325"/>
            <a:ext cx="29495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5518" name="Group 46"/>
          <p:cNvGraphicFramePr>
            <a:graphicFrameLocks noGrp="1"/>
          </p:cNvGraphicFramePr>
          <p:nvPr/>
        </p:nvGraphicFramePr>
        <p:xfrm>
          <a:off x="0" y="2346325"/>
          <a:ext cx="2949575" cy="518160"/>
        </p:xfrm>
        <a:graphic>
          <a:graphicData uri="http://schemas.openxmlformats.org/drawingml/2006/table">
            <a:tbl>
              <a:tblPr/>
              <a:tblGrid>
                <a:gridCol w="294957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20" name="Rectangle 47"/>
          <p:cNvSpPr>
            <a:spLocks noChangeArrowheads="1"/>
          </p:cNvSpPr>
          <p:nvPr/>
        </p:nvSpPr>
        <p:spPr bwMode="auto">
          <a:xfrm>
            <a:off x="0" y="2863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18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15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50405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Уровень монетарной бедности 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странах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856655969"/>
              </p:ext>
            </p:extLst>
          </p:nvPr>
        </p:nvGraphicFramePr>
        <p:xfrm>
          <a:off x="1187624" y="692696"/>
          <a:ext cx="7488832" cy="6095421"/>
        </p:xfrm>
        <a:graphic>
          <a:graphicData uri="http://schemas.openxmlformats.org/drawingml/2006/table">
            <a:tbl>
              <a:tblPr/>
              <a:tblGrid>
                <a:gridCol w="2534813"/>
                <a:gridCol w="1353619"/>
                <a:gridCol w="2174568"/>
                <a:gridCol w="1425832"/>
              </a:tblGrid>
              <a:tr h="4320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год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Население за чертой бедности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020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ППС 1,25 долл. США в день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Национальная черта бедности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689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Нигерия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2004/2010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689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Бангладеш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r>
                        <a:rPr lang="en-US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689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6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Таджикистан</a:t>
                      </a: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46,7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Армения</a:t>
                      </a: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35,8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Кыргызстан</a:t>
                      </a: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Казахстан</a:t>
                      </a: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Беларусь</a:t>
                      </a: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Украина</a:t>
                      </a: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Бразилия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6,14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Китай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Российская Федерация</a:t>
                      </a: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600" b="0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Дания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Швеция 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821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Испания 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317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Качество питания в России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700" b="1" dirty="0" smtClean="0"/>
              <a:t>Характеристики реального потребления</a:t>
            </a:r>
            <a:endParaRPr lang="ru-RU" sz="17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932040" y="5410200"/>
            <a:ext cx="3754761" cy="762000"/>
          </a:xfrm>
        </p:spPr>
        <p:txBody>
          <a:bodyPr>
            <a:normAutofit/>
          </a:bodyPr>
          <a:lstStyle/>
          <a:p>
            <a:r>
              <a:rPr lang="ru-RU" sz="1700" b="1" dirty="0"/>
              <a:t>Нормы минимального потребления 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1772586670"/>
              </p:ext>
            </p:extLst>
          </p:nvPr>
        </p:nvGraphicFramePr>
        <p:xfrm>
          <a:off x="467543" y="1444625"/>
          <a:ext cx="4032449" cy="3020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7"/>
                <a:gridCol w="576064"/>
                <a:gridCol w="576064"/>
                <a:gridCol w="515670"/>
                <a:gridCol w="780474"/>
              </a:tblGrid>
              <a:tr h="370840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0" dirty="0" smtClean="0">
                          <a:latin typeface="+mn-lt"/>
                        </a:rPr>
                        <a:t>Пищевая ценность продуктов питания </a:t>
                      </a:r>
                      <a:br>
                        <a:rPr lang="ru-RU" sz="1200" b="0" dirty="0" smtClean="0">
                          <a:latin typeface="+mn-lt"/>
                        </a:rPr>
                      </a:br>
                      <a:r>
                        <a:rPr lang="ru-RU" sz="1200" b="0" dirty="0" smtClean="0">
                          <a:latin typeface="+mn-lt"/>
                        </a:rPr>
                        <a:t>по 10-процентным группам населения в 2012 г. </a:t>
                      </a:r>
                      <a:endParaRPr lang="ru-RU" sz="1200" b="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212590" algn="ctr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Пер-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вая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Вто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-рая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Тре-тья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Чет-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вертая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Пищевая ценность,</a:t>
                      </a:r>
                      <a:b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г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в сутки: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Белки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53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62</a:t>
                      </a:r>
                      <a:endParaRPr lang="ru-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68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74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Жиры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71</a:t>
                      </a:r>
                      <a:endParaRPr lang="ru-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83</a:t>
                      </a:r>
                      <a:endParaRPr lang="ru-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92</a:t>
                      </a:r>
                      <a:endParaRPr lang="ru-RU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20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Углеводы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264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293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311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331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2000" marR="3619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Энергетическая ценность</a:t>
                      </a:r>
                      <a:r>
                        <a:rPr lang="ru-RU" sz="1200" baseline="0" dirty="0" smtClean="0"/>
                        <a:t>,</a:t>
                      </a:r>
                      <a:br>
                        <a:rPr lang="ru-RU" sz="1200" baseline="0" dirty="0" smtClean="0"/>
                      </a:br>
                      <a:r>
                        <a:rPr lang="ru-RU" sz="1200" baseline="0" dirty="0" smtClean="0"/>
                        <a:t>ккал</a:t>
                      </a:r>
                      <a:r>
                        <a:rPr kumimoji="0" lang="ru-RU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 в сутки</a:t>
                      </a:r>
                      <a:endParaRPr lang="ru-RU" sz="1200" dirty="0" smtClean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1910</a:t>
                      </a:r>
                      <a:endParaRPr kumimoji="0" lang="ru-RU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1278</a:t>
                      </a:r>
                      <a:endParaRPr kumimoji="0" lang="ru-RU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2354</a:t>
                      </a:r>
                      <a:endParaRPr kumimoji="0" lang="ru-RU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6195" algn="ctr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  <a:cs typeface="Times New Roman"/>
                        </a:rPr>
                        <a:t>2526</a:t>
                      </a:r>
                      <a:endParaRPr kumimoji="0" lang="ru-RU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851470657"/>
              </p:ext>
            </p:extLst>
          </p:nvPr>
        </p:nvGraphicFramePr>
        <p:xfrm>
          <a:off x="4860032" y="1412776"/>
          <a:ext cx="3744416" cy="2816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/>
                        <a:t>Пищевая</a:t>
                      </a:r>
                      <a:r>
                        <a:rPr lang="ru-RU" sz="1200" b="0" baseline="0" dirty="0" smtClean="0"/>
                        <a:t> ценность продуктов питания </a:t>
                      </a:r>
                      <a:br>
                        <a:rPr lang="ru-RU" sz="1200" b="0" baseline="0" dirty="0" smtClean="0"/>
                      </a:br>
                      <a:r>
                        <a:rPr lang="ru-RU" sz="1200" b="0" baseline="0" dirty="0" smtClean="0"/>
                        <a:t>для Зоны </a:t>
                      </a:r>
                      <a:r>
                        <a:rPr lang="en-US" sz="1200" b="0" dirty="0" smtClean="0"/>
                        <a:t>VII (</a:t>
                      </a:r>
                      <a:r>
                        <a:rPr lang="ru-RU" sz="1200" b="0" dirty="0" smtClean="0"/>
                        <a:t>Москва)</a:t>
                      </a:r>
                      <a:endParaRPr lang="ru-RU" sz="12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Белки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,</a:t>
                      </a:r>
                      <a:b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г в сутки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81,182</a:t>
                      </a:r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Жиры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,</a:t>
                      </a:r>
                      <a:b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г в сутки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77,801</a:t>
                      </a:r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Углеводы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,</a:t>
                      </a:r>
                      <a:b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г в сутки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332,075</a:t>
                      </a:r>
                      <a:endParaRPr lang="ru-RU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Энергетическая ценность</a:t>
                      </a:r>
                      <a:r>
                        <a:rPr lang="ru-RU" sz="1200" baseline="0" dirty="0" smtClean="0"/>
                        <a:t>, ккал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2355,344</a:t>
                      </a:r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2360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	1. Каждому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лицу присваивается определенная сумма баллов в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зависимости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от того, какие депривации его/ее домохозяйство испытывает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по каждому из 10 компонентных индикаторов (</a:t>
            </a:r>
            <a:r>
              <a:rPr lang="ru-RU" i="1" dirty="0">
                <a:solidFill>
                  <a:prstClr val="black"/>
                </a:solidFill>
                <a:latin typeface="Times New Roman" pitchFamily="18" charset="0"/>
              </a:rPr>
              <a:t>d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). Максимальный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балл – 10, причем каждое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 из трех измерений (уровень жизни, образование, здоровье)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имеет равный вес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3,33.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	2.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</a:rPr>
              <a:t>«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</a:rPr>
              <a:t>Образование»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: (1) никто не имеет  пятилетнего школьного образования; (2) как минимум один ребенок школьного возраста ( до восьмого класса) не посещает школу.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Весовой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коэффициент  каждого  индикатора   - 1,67.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	3.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</a:rPr>
              <a:t>«Здоровье»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</a:rPr>
              <a:t>: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(1) как минимум один человек не доедает; (2) один или более детей умерли.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 Весовой коэффициент  каждого  индикатора   - 1,67.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	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4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</a:rPr>
              <a:t>.«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</a:rPr>
              <a:t>Уровень жизни»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: (1) отсутствие электричества; (2) отсутствие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чистой питьевой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воды; (3) отсутствие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доступа к нормальной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канализации; (4) отсутствие полов в доме, которые можно вымыть; (5)домохозяйства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использую «грязное» топливо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для приготовления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пищи (навоз, дрова, древесный уголь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); (6)домохозяйство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не имеет автомобиля и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обладает максимум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, одним из следующих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технических средств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: велосипед,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мотоцикл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радиоприемник, холодильник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, телефон,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телевизор. Весовой коэффициент каждого индикатора - 0,56.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</a:rPr>
              <a:t>	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5. Если домохозяйство набрало 3 и более баллов -  относится к бедным. Если в интервале от 2 баллов до 3 баллов – уязвимое к бедности.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</a:rPr>
              <a:t>	</a:t>
            </a:r>
            <a:endParaRPr lang="ru-RU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16632"/>
            <a:ext cx="6554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</a:rPr>
              <a:t>Методология измерения многомерной бедности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002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200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Страны СНГ по индексу многомерной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бедности, по данным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HDR-2013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949623388"/>
              </p:ext>
            </p:extLst>
          </p:nvPr>
        </p:nvGraphicFramePr>
        <p:xfrm>
          <a:off x="251520" y="1196752"/>
          <a:ext cx="8208912" cy="4346468"/>
        </p:xfrm>
        <a:graphic>
          <a:graphicData uri="http://schemas.openxmlformats.org/drawingml/2006/table">
            <a:tbl>
              <a:tblPr/>
              <a:tblGrid>
                <a:gridCol w="2104850"/>
                <a:gridCol w="1262910"/>
                <a:gridCol w="1456776"/>
                <a:gridCol w="1314369"/>
                <a:gridCol w="1143344"/>
                <a:gridCol w="926663"/>
              </a:tblGrid>
              <a:tr h="6480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375" marR="8375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8375" marR="8375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доля бедных,%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8375" marR="8375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Вклад  отдельных деприваций в совокупную бедность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375" marR="8375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8375" marR="8375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8375" marR="8375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465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375" marR="8375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8375" marR="8375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8375" marR="8375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Образование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8375" marR="8375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 Здоровье</a:t>
                      </a:r>
                      <a:endParaRPr lang="ru-RU" sz="1400" b="1" dirty="0"/>
                    </a:p>
                  </a:txBody>
                  <a:tcPr marL="8375" marR="8375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  Уровень жизни</a:t>
                      </a:r>
                      <a:endParaRPr lang="ru-RU" sz="1400" b="1" dirty="0"/>
                    </a:p>
                  </a:txBody>
                  <a:tcPr marL="8375" marR="8375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Таджикистан</a:t>
                      </a:r>
                    </a:p>
                  </a:txBody>
                  <a:tcPr marL="10050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2005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17,1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Times New Roman"/>
                        </a:rPr>
                        <a:t>18,7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Times New Roman"/>
                        </a:rPr>
                        <a:t>45,0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Times New Roman"/>
                        </a:rPr>
                        <a:t>36,3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Китай</a:t>
                      </a:r>
                    </a:p>
                  </a:txBody>
                  <a:tcPr marL="108942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2002</a:t>
                      </a:r>
                    </a:p>
                  </a:txBody>
                  <a:tcPr marL="9079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12,5</a:t>
                      </a:r>
                    </a:p>
                  </a:txBody>
                  <a:tcPr marL="9079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64,8</a:t>
                      </a:r>
                    </a:p>
                  </a:txBody>
                  <a:tcPr marL="9079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9,9</a:t>
                      </a:r>
                    </a:p>
                  </a:txBody>
                  <a:tcPr marL="9079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25,2</a:t>
                      </a:r>
                    </a:p>
                  </a:txBody>
                  <a:tcPr marL="9079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Турция</a:t>
                      </a:r>
                    </a:p>
                  </a:txBody>
                  <a:tcPr marL="108942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2003</a:t>
                      </a:r>
                    </a:p>
                  </a:txBody>
                  <a:tcPr marL="9079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6,6</a:t>
                      </a:r>
                    </a:p>
                  </a:txBody>
                  <a:tcPr marL="9079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42,3</a:t>
                      </a:r>
                    </a:p>
                  </a:txBody>
                  <a:tcPr marL="9079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38,4</a:t>
                      </a:r>
                    </a:p>
                  </a:txBody>
                  <a:tcPr marL="9079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19,2</a:t>
                      </a:r>
                    </a:p>
                  </a:txBody>
                  <a:tcPr marL="9079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Азербайджан</a:t>
                      </a:r>
                    </a:p>
                  </a:txBody>
                  <a:tcPr marL="10050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2006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5,3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24,4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49,4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26,2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Кыргызстан</a:t>
                      </a:r>
                    </a:p>
                  </a:txBody>
                  <a:tcPr marL="10050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latin typeface="Times New Roman"/>
                        </a:rPr>
                        <a:t>2005/6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4,9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36,6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36,9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Times New Roman"/>
                        </a:rPr>
                        <a:t>26,4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Хорватия</a:t>
                      </a:r>
                    </a:p>
                  </a:txBody>
                  <a:tcPr marL="108942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2003</a:t>
                      </a:r>
                    </a:p>
                  </a:txBody>
                  <a:tcPr marL="9079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4,4</a:t>
                      </a:r>
                    </a:p>
                  </a:txBody>
                  <a:tcPr marL="9079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45,0</a:t>
                      </a:r>
                    </a:p>
                  </a:txBody>
                  <a:tcPr marL="9079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46,7</a:t>
                      </a:r>
                    </a:p>
                  </a:txBody>
                  <a:tcPr marL="9079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8,3</a:t>
                      </a:r>
                    </a:p>
                  </a:txBody>
                  <a:tcPr marL="9079" marR="9079" marT="90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Украина</a:t>
                      </a:r>
                    </a:p>
                  </a:txBody>
                  <a:tcPr marL="10050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2007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Times New Roman"/>
                        </a:rPr>
                        <a:t>2,2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latin typeface="Times New Roman"/>
                        </a:rPr>
                        <a:t>4,7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91,1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4,2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Узбекистан</a:t>
                      </a:r>
                    </a:p>
                  </a:txBody>
                  <a:tcPr marL="10050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2006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2,3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23,2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55,7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21,1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8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Молдова, Республика</a:t>
                      </a:r>
                    </a:p>
                  </a:txBody>
                  <a:tcPr marL="10050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2005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1,9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24,7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34,3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41,1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Российская Федерация</a:t>
                      </a:r>
                    </a:p>
                  </a:txBody>
                  <a:tcPr marL="10050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2003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1,3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84,2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2,5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/>
                        </a:rPr>
                        <a:t>13,3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88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"/>
                        </a:rPr>
                        <a:t>Казахстан</a:t>
                      </a:r>
                    </a:p>
                  </a:txBody>
                  <a:tcPr marL="10050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2006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0,6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14,6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56,8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latin typeface="Times New Roman"/>
                        </a:rPr>
                        <a:t>28,7</a:t>
                      </a:r>
                    </a:p>
                  </a:txBody>
                  <a:tcPr marL="8375" marR="8375" marT="83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040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инструменты борьбы с бедностью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Снижение безработицы ( в России по состоянию  на август  2014 – 4,8%);</a:t>
            </a:r>
          </a:p>
          <a:p>
            <a:r>
              <a:rPr lang="ru-RU" dirty="0" smtClean="0"/>
              <a:t>Повышение минимальной заработной платы -  ( в настоящий момент 5554 руб. или 63% от ПМ трудоспособного);</a:t>
            </a:r>
          </a:p>
          <a:p>
            <a:r>
              <a:rPr lang="ru-RU" dirty="0" smtClean="0"/>
              <a:t>Повышение минимальной пенсии: в России всем пенсионерам гарантированы доходы на уровне ПМ пенсионера;</a:t>
            </a:r>
          </a:p>
          <a:p>
            <a:r>
              <a:rPr lang="ru-RU" dirty="0" smtClean="0"/>
              <a:t>Защита женщин при рождении детей –  в настоящее время в России при рождении первого ребенка  минимальное  пособие по уходу за ребенком – 2576,6 руб. или 33% от прожиточного минимума ребенка ;</a:t>
            </a:r>
          </a:p>
          <a:p>
            <a:r>
              <a:rPr lang="ru-RU" dirty="0" smtClean="0"/>
              <a:t>Повышать стипендию в настоящее время гарантированный размер стипендии  в ВУЗе – 1340 руб. или 15% от ПМ трудоспособного.</a:t>
            </a:r>
          </a:p>
          <a:p>
            <a:r>
              <a:rPr lang="ru-RU" dirty="0" smtClean="0"/>
              <a:t>Гарантировать всем бедным минимальный доход – таких социальных программ в России нет.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9327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268760"/>
            <a:ext cx="8229600" cy="51125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5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Цель </a:t>
            </a: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Повсеместная ликвидация нищеты во всех ее формах</a:t>
            </a:r>
          </a:p>
          <a:p>
            <a:pPr>
              <a:buNone/>
            </a:pP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Цель 2. Ликвидация голода, обеспечение продовольственной</a:t>
            </a:r>
            <a:b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безопасности и улучшение питания и содействие устойчивому развитию сельского </a:t>
            </a:r>
            <a:r>
              <a:rPr lang="ru-RU" sz="1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хозяйства</a:t>
            </a:r>
          </a:p>
          <a:p>
            <a:pPr>
              <a:buNone/>
            </a:pPr>
            <a:endParaRPr lang="ru-RU" sz="15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Цель 3. Обеспечение здорового образа жизни и содействие благополучию для всех в любом возрасте</a:t>
            </a:r>
          </a:p>
          <a:p>
            <a:pPr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Цель 4. Обеспечение всеохватного и справедливого качественного образования и поощрение возможности обучения на протяжении всей жизни для всех</a:t>
            </a:r>
          </a:p>
          <a:p>
            <a:pPr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Цель 5. Обеспечение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гендерного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равенства и расширение прав и возможностей всех женщин и девочек</a:t>
            </a:r>
          </a:p>
          <a:p>
            <a:pPr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Цель 6. Обеспечение наличия и рациональное использование водных ресурсов и санитарии для всех</a:t>
            </a:r>
          </a:p>
          <a:p>
            <a:pPr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Цель 7. Обеспечение доступа к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недорогостоящим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, надежным, устойчивым и современным источникам энергии для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всех</a:t>
            </a:r>
          </a:p>
          <a:p>
            <a:pPr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Цель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8. Содействие неуклонному, всеохватному и устойчивому экономическому росту, полной и производительной занятости и достойной работе для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всех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ru-RU" sz="3000" dirty="0">
                <a:latin typeface="Arial" pitchFamily="34" charset="0"/>
                <a:cs typeface="Arial" pitchFamily="34" charset="0"/>
              </a:rPr>
              <a:t>Цели в области устойчивого развития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268760"/>
            <a:ext cx="8229600" cy="511602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600" dirty="0">
                <a:latin typeface="Arial" pitchFamily="34" charset="0"/>
                <a:cs typeface="Arial" pitchFamily="34" charset="0"/>
              </a:rPr>
              <a:t>Цель 9. Создание прочной инфраструктуры, содействие обеспечению всеохватной и устойчивой индустриализации и внедрению инноваций</a:t>
            </a:r>
          </a:p>
          <a:p>
            <a:pPr>
              <a:buNone/>
            </a:pPr>
            <a:r>
              <a:rPr lang="ru-RU" sz="4600" dirty="0" smtClean="0">
                <a:latin typeface="Arial" pitchFamily="34" charset="0"/>
                <a:cs typeface="Arial" pitchFamily="34" charset="0"/>
              </a:rPr>
              <a:t>Цель </a:t>
            </a:r>
            <a:r>
              <a:rPr lang="ru-RU" sz="4600" dirty="0">
                <a:latin typeface="Arial" pitchFamily="34" charset="0"/>
                <a:cs typeface="Arial" pitchFamily="34" charset="0"/>
              </a:rPr>
              <a:t>10. Снижение уровня неравенства внутри стран и между ними</a:t>
            </a:r>
          </a:p>
          <a:p>
            <a:pPr>
              <a:buNone/>
            </a:pPr>
            <a:r>
              <a:rPr lang="ru-RU" sz="4600" dirty="0">
                <a:latin typeface="Arial" pitchFamily="34" charset="0"/>
                <a:cs typeface="Arial" pitchFamily="34" charset="0"/>
              </a:rPr>
              <a:t>Цель 11. Обеспечение открытости, безопасности, жизнестойкости и устойчивости городов и населенных пунктов</a:t>
            </a:r>
          </a:p>
          <a:p>
            <a:pPr>
              <a:buNone/>
            </a:pPr>
            <a:r>
              <a:rPr lang="ru-RU" sz="4600" dirty="0">
                <a:latin typeface="Arial" pitchFamily="34" charset="0"/>
                <a:cs typeface="Arial" pitchFamily="34" charset="0"/>
              </a:rPr>
              <a:t>Цель 12. Обеспечение рациональных моделей потребления и производства</a:t>
            </a:r>
          </a:p>
          <a:p>
            <a:pPr>
              <a:buNone/>
            </a:pPr>
            <a:r>
              <a:rPr lang="ru-RU" sz="4600" dirty="0">
                <a:latin typeface="Arial" pitchFamily="34" charset="0"/>
                <a:cs typeface="Arial" pitchFamily="34" charset="0"/>
              </a:rPr>
              <a:t>Цель 13. Принятие срочных мер по борьбе с изменением климата и его последствиями*</a:t>
            </a:r>
          </a:p>
          <a:p>
            <a:pPr lvl="1">
              <a:buNone/>
            </a:pPr>
            <a:r>
              <a:rPr lang="ru-RU" sz="4600" dirty="0">
                <a:latin typeface="Arial" pitchFamily="34" charset="0"/>
                <a:cs typeface="Arial" pitchFamily="34" charset="0"/>
              </a:rPr>
              <a:t>	* Признавая, что Рамочная конвенция Организации Объединенных Наций об изменении климата является основным международным, межправительственным форумом для ведения переговоров относительно глобального реагирования на изменение климата.</a:t>
            </a:r>
          </a:p>
          <a:p>
            <a:pPr>
              <a:buNone/>
            </a:pPr>
            <a:r>
              <a:rPr lang="ru-RU" sz="4600" dirty="0">
                <a:latin typeface="Arial" pitchFamily="34" charset="0"/>
                <a:cs typeface="Arial" pitchFamily="34" charset="0"/>
              </a:rPr>
              <a:t>Цель 14. Сохранение и рациональное использование океанов, морей и морских ресурсов в интересах устойчивого развития</a:t>
            </a:r>
          </a:p>
          <a:p>
            <a:pPr>
              <a:buNone/>
            </a:pPr>
            <a:r>
              <a:rPr lang="ru-RU" sz="4600" dirty="0">
                <a:latin typeface="Arial" pitchFamily="34" charset="0"/>
                <a:cs typeface="Arial" pitchFamily="34" charset="0"/>
              </a:rPr>
              <a:t>Цель 15. Защита, восстановление экосистем суши и содействие их рациональному использованию, рациональное управление лесами, борьба с опустыниванием, прекращение и обращение вспять процесса деградации земель и прекращение процесса утраты биологического разнообразия</a:t>
            </a:r>
          </a:p>
          <a:p>
            <a:pPr>
              <a:buNone/>
            </a:pPr>
            <a:r>
              <a:rPr lang="ru-RU" sz="4600" dirty="0">
                <a:latin typeface="Arial" pitchFamily="34" charset="0"/>
                <a:cs typeface="Arial" pitchFamily="34" charset="0"/>
              </a:rPr>
              <a:t>Цель 16. Содействие построению миролюбивых и открытых обществ в интересах устойчивого развития, обеспечение доступа к правосудию для всех и создание эффективных, подотчетных и основанных на широком участии учреждений на всех уровнях</a:t>
            </a:r>
          </a:p>
          <a:p>
            <a:pPr>
              <a:buNone/>
            </a:pPr>
            <a:r>
              <a:rPr lang="ru-RU" sz="4600" dirty="0">
                <a:latin typeface="Arial" pitchFamily="34" charset="0"/>
                <a:cs typeface="Arial" pitchFamily="34" charset="0"/>
              </a:rPr>
              <a:t>Цель 17. Укрепление средств достижения устойчивого развития и активизация работы механизмов глобального партнерства в интересах устойчивого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развития</a:t>
            </a:r>
            <a:endParaRPr lang="ru-RU" sz="4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ru-RU" sz="3000" dirty="0">
                <a:latin typeface="Arial" pitchFamily="34" charset="0"/>
                <a:cs typeface="Arial" pitchFamily="34" charset="0"/>
              </a:rPr>
              <a:t>Цели в области устойчивого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развития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9874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84784"/>
            <a:ext cx="8229600" cy="4900000"/>
          </a:xfrm>
        </p:spPr>
        <p:txBody>
          <a:bodyPr>
            <a:noAutofit/>
          </a:bodyPr>
          <a:lstStyle/>
          <a:p>
            <a:pPr marL="360000" indent="-324000">
              <a:buNone/>
            </a:pPr>
            <a:r>
              <a:rPr lang="ru-RU" sz="13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1.1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. К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2030 году искоренить крайнюю нищету (в настоящее время определяется как проживание на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сумму менее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чем 1,25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долл. США в день) для всех людей во всем мире</a:t>
            </a:r>
          </a:p>
          <a:p>
            <a:pPr marL="360000" indent="-324000"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1.2. К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2030 году сократить по крайней мере наполовину долю мужчин, женщин и детей всех возрастов,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живущих в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нищете во всех ее аспектах в соответствии с национальными определениями</a:t>
            </a:r>
          </a:p>
          <a:p>
            <a:pPr marL="360000" indent="-324000">
              <a:buNone/>
            </a:pPr>
            <a:r>
              <a:rPr lang="ru-RU" sz="13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1.3</a:t>
            </a:r>
            <a:r>
              <a:rPr lang="ru-RU" sz="13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Внедрить </a:t>
            </a:r>
            <a:r>
              <a:rPr lang="ru-RU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на национальном уровне соответствующие системы и меры социальной защиты для всех и достичь к 2030 году существенного охвата бедных и уязвимых слоев населения</a:t>
            </a:r>
          </a:p>
          <a:p>
            <a:pPr marL="360000" indent="-324000">
              <a:buNone/>
            </a:pPr>
            <a:r>
              <a:rPr lang="ru-RU" sz="13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1.4. Обеспечить </a:t>
            </a:r>
            <a:r>
              <a:rPr lang="ru-RU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к 2030 году, чтобы все мужчины и женщины, в частности малоимущие и уязвимые, имели равные права на экономические ресурсы, а также доступ к базовым услугам, права на владение земельными ресурсами и другими формами собственности и контроль над ними, права наследования, доступ к природным ресурсам, соответствующим новым технологиям и финансовым услугам, включая микрофинансирование</a:t>
            </a:r>
          </a:p>
          <a:p>
            <a:pPr marL="360000" indent="-324000">
              <a:buNone/>
            </a:pPr>
            <a:r>
              <a:rPr lang="ru-RU" sz="13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1.5. К </a:t>
            </a:r>
            <a:r>
              <a:rPr lang="ru-RU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2030 году укрепить жизнестойкость малоимущих и находящихся в уязвимом положении лиц и уменьшить их подверженность обусловленным изменением климата стихийным бедствиям и другим экономическим, социальным и экологическим потрясениям и катастрофам </a:t>
            </a:r>
          </a:p>
          <a:p>
            <a:pPr marL="360000" indent="-324000">
              <a:buNone/>
            </a:pPr>
            <a:r>
              <a:rPr lang="ru-RU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 1.a. </a:t>
            </a:r>
            <a:r>
              <a:rPr lang="ru-RU" sz="13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Обеспечить </a:t>
            </a:r>
            <a:r>
              <a:rPr lang="ru-RU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масштабную мобилизацию ресурсов из различных источников, в том числе посредством расширения сотрудничества в целях развития, с тем чтобы обеспечить развивающимся странам, в частности наименее развитым странам, достаточные и предсказуемые средства для осуществления программ и стратегий по искоренению нищеты во всех ее аспектах</a:t>
            </a:r>
          </a:p>
          <a:p>
            <a:pPr marL="360000" lvl="2" indent="-324000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ru-RU" sz="13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1.b. Создать </a:t>
            </a:r>
            <a:r>
              <a:rPr lang="ru-RU" sz="13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надежные стратегические рамки на национальном, региональном и международном уровнях на основе стратегий развития, учитывающих интересы бедноты и гендерные аспекты, для поддержки ускорения инвестиций в меры по искоренению нищеты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 Повсеместная ликвидация нищеты во всех ее формах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525963"/>
          </a:xfrm>
        </p:spPr>
        <p:txBody>
          <a:bodyPr>
            <a:noAutofit/>
          </a:bodyPr>
          <a:lstStyle/>
          <a:p>
            <a:pPr marL="360000" indent="-324000">
              <a:buNone/>
            </a:pPr>
            <a:r>
              <a:rPr lang="ru-RU" sz="13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2.1.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 К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2030 году покончить с голодом и обеспечить для всех, особенно для малоимущих и уязвимых групп населения, включая детей, доступ в течение всего года к безопасному, богатому питательными компонентами и достаточному продовольствию</a:t>
            </a:r>
          </a:p>
          <a:p>
            <a:pPr marL="360000" indent="-324000">
              <a:buNone/>
            </a:pPr>
            <a:r>
              <a:rPr lang="ru-RU" sz="13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2.2.</a:t>
            </a:r>
            <a:r>
              <a:rPr lang="ru-RU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К 2030 году покончить со всеми формами недоедания, включая достижение к 2025 году согласованных на международном уровне целевых показателей, касающихся проблемы задержки в росте и истощения среди детей в возрасте до пяти лет, и удовлетворение потребностей в питании девочек подросткового возраста, беременных и кормящих женщин и пожилых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людей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en-US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Ликвидация голода,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продовольственной безопасности и улучшение питания </a:t>
            </a: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содействие устойчивому развитию сельского хозяйства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EB54DA-01D2-4799-BFD6-8B79371F076B}" type="slidenum">
              <a:rPr lang="ru-RU" altLang="ru-RU" sz="1400"/>
              <a:pPr eaLnBrk="1" hangingPunct="1"/>
              <a:t>6</a:t>
            </a:fld>
            <a:endParaRPr lang="ru-RU" altLang="ru-RU" sz="1400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468313" y="620713"/>
            <a:ext cx="8382000" cy="91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b="1"/>
              <a:t>Что влияет на  масштабы </a:t>
            </a:r>
            <a:r>
              <a:rPr lang="en-US" altLang="ru-RU" b="1"/>
              <a:t> </a:t>
            </a:r>
            <a:r>
              <a:rPr lang="ru-RU" altLang="ru-RU" b="1"/>
              <a:t>распространения и </a:t>
            </a:r>
          </a:p>
          <a:p>
            <a:pPr algn="ctr" eaLnBrk="1" hangingPunct="1"/>
            <a:r>
              <a:rPr lang="ru-RU" altLang="ru-RU" b="1"/>
              <a:t>формы проявления бедности ?</a:t>
            </a:r>
            <a:r>
              <a:rPr lang="en-US" altLang="ru-RU"/>
              <a:t> </a:t>
            </a:r>
            <a:endParaRPr lang="en-US" altLang="ru-RU" b="1">
              <a:solidFill>
                <a:schemeClr val="tx2"/>
              </a:solidFill>
              <a:latin typeface="a_Helver" pitchFamily="34" charset="-52"/>
            </a:endParaRP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152400" y="4876800"/>
            <a:ext cx="4343400" cy="16446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000" b="1"/>
              <a:t>Уровень  и фаза (рост,падение,</a:t>
            </a:r>
          </a:p>
          <a:p>
            <a:pPr eaLnBrk="1" hangingPunct="1"/>
            <a:r>
              <a:rPr lang="ru-RU" altLang="ru-RU" sz="2000" b="1"/>
              <a:t> кризис) социально-экономического</a:t>
            </a:r>
          </a:p>
          <a:p>
            <a:pPr eaLnBrk="1" hangingPunct="1"/>
            <a:r>
              <a:rPr lang="ru-RU" altLang="ru-RU" sz="2000" b="1"/>
              <a:t>развития</a:t>
            </a:r>
            <a:r>
              <a:rPr lang="ru-RU" altLang="ru-RU" sz="2000"/>
              <a:t> </a:t>
            </a:r>
          </a:p>
          <a:p>
            <a:pPr algn="ctr" eaLnBrk="1" hangingPunct="1"/>
            <a:endParaRPr lang="ru-RU" altLang="ru-RU" sz="2000" b="1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5486400" y="4800600"/>
            <a:ext cx="3198813" cy="16446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000" b="1"/>
              <a:t>Приоритеты социально-</a:t>
            </a:r>
          </a:p>
          <a:p>
            <a:pPr eaLnBrk="1" hangingPunct="1"/>
            <a:r>
              <a:rPr lang="ru-RU" altLang="ru-RU" sz="2000" b="1"/>
              <a:t>экономической политики</a:t>
            </a:r>
          </a:p>
          <a:p>
            <a:pPr eaLnBrk="1" hangingPunct="1"/>
            <a:endParaRPr lang="ru-RU" altLang="ru-RU" sz="2000" b="1"/>
          </a:p>
          <a:p>
            <a:pPr eaLnBrk="1" hangingPunct="1"/>
            <a:endParaRPr lang="ru-RU" altLang="ru-RU" sz="2000" b="1"/>
          </a:p>
          <a:p>
            <a:pPr eaLnBrk="1" hangingPunct="1"/>
            <a:endParaRPr lang="ru-RU" altLang="ru-RU" sz="2000" b="1"/>
          </a:p>
        </p:txBody>
      </p:sp>
      <p:sp>
        <p:nvSpPr>
          <p:cNvPr id="31750" name="AutoShape 5"/>
          <p:cNvSpPr>
            <a:spLocks noChangeArrowheads="1"/>
          </p:cNvSpPr>
          <p:nvPr/>
        </p:nvSpPr>
        <p:spPr bwMode="auto">
          <a:xfrm>
            <a:off x="4495800" y="5257800"/>
            <a:ext cx="990600" cy="485775"/>
          </a:xfrm>
          <a:prstGeom prst="leftRightArrow">
            <a:avLst>
              <a:gd name="adj1" fmla="val 50000"/>
              <a:gd name="adj2" fmla="val 407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971550" y="2492375"/>
            <a:ext cx="7239000" cy="16446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000" b="1"/>
              <a:t>Методология определения и измерения бедности</a:t>
            </a:r>
            <a:r>
              <a:rPr lang="ru-RU" altLang="ru-RU" sz="2000"/>
              <a:t>:</a:t>
            </a:r>
          </a:p>
          <a:p>
            <a:pPr eaLnBrk="1" hangingPunct="1">
              <a:buFontTx/>
              <a:buChar char="•"/>
            </a:pPr>
            <a:r>
              <a:rPr lang="ru-RU" altLang="ru-RU" sz="2000"/>
              <a:t> линия бедности  </a:t>
            </a:r>
          </a:p>
          <a:p>
            <a:pPr eaLnBrk="1" hangingPunct="1">
              <a:buFontTx/>
              <a:buChar char="•"/>
            </a:pPr>
            <a:r>
              <a:rPr lang="ru-RU" altLang="ru-RU" sz="2000"/>
              <a:t> показатель  благосостояния </a:t>
            </a:r>
          </a:p>
          <a:p>
            <a:pPr eaLnBrk="1" hangingPunct="1">
              <a:buFontTx/>
              <a:buChar char="•"/>
            </a:pPr>
            <a:r>
              <a:rPr lang="ru-RU" altLang="ru-RU" sz="2000"/>
              <a:t> организация  источников данных </a:t>
            </a:r>
          </a:p>
          <a:p>
            <a:pPr eaLnBrk="1" hangingPunct="1"/>
            <a:endParaRPr lang="ru-RU" altLang="ru-RU" sz="2000">
              <a:latin typeface="Arial" charset="0"/>
            </a:endParaRPr>
          </a:p>
        </p:txBody>
      </p:sp>
      <p:sp>
        <p:nvSpPr>
          <p:cNvPr id="31752" name="AutoShape 7"/>
          <p:cNvSpPr>
            <a:spLocks noChangeArrowheads="1"/>
          </p:cNvSpPr>
          <p:nvPr/>
        </p:nvSpPr>
        <p:spPr bwMode="auto">
          <a:xfrm>
            <a:off x="2209800" y="4191000"/>
            <a:ext cx="485775" cy="685800"/>
          </a:xfrm>
          <a:prstGeom prst="up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3" name="AutoShape 8"/>
          <p:cNvSpPr>
            <a:spLocks noChangeArrowheads="1"/>
          </p:cNvSpPr>
          <p:nvPr/>
        </p:nvSpPr>
        <p:spPr bwMode="auto">
          <a:xfrm>
            <a:off x="4643438" y="1557338"/>
            <a:ext cx="485775" cy="914400"/>
          </a:xfrm>
          <a:prstGeom prst="upArrow">
            <a:avLst>
              <a:gd name="adj1" fmla="val 50000"/>
              <a:gd name="adj2" fmla="val 470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4" name="AutoShape 9"/>
          <p:cNvSpPr>
            <a:spLocks noChangeArrowheads="1"/>
          </p:cNvSpPr>
          <p:nvPr/>
        </p:nvSpPr>
        <p:spPr bwMode="auto">
          <a:xfrm>
            <a:off x="6858000" y="4114800"/>
            <a:ext cx="485775" cy="685800"/>
          </a:xfrm>
          <a:prstGeom prst="up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5" name="AutoShape 10"/>
          <p:cNvSpPr>
            <a:spLocks noChangeArrowheads="1"/>
          </p:cNvSpPr>
          <p:nvPr/>
        </p:nvSpPr>
        <p:spPr bwMode="auto">
          <a:xfrm flipH="1">
            <a:off x="381000" y="1828800"/>
            <a:ext cx="228600" cy="3048000"/>
          </a:xfrm>
          <a:prstGeom prst="upArrow">
            <a:avLst>
              <a:gd name="adj1" fmla="val 50000"/>
              <a:gd name="adj2" fmla="val 3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1756" name="AutoShape 11"/>
          <p:cNvSpPr>
            <a:spLocks noChangeArrowheads="1"/>
          </p:cNvSpPr>
          <p:nvPr/>
        </p:nvSpPr>
        <p:spPr bwMode="auto">
          <a:xfrm>
            <a:off x="8382000" y="1828800"/>
            <a:ext cx="257175" cy="2971800"/>
          </a:xfrm>
          <a:prstGeom prst="upArrow">
            <a:avLst>
              <a:gd name="adj1" fmla="val 50000"/>
              <a:gd name="adj2" fmla="val 28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435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2724D8A-C065-4768-925B-D0DCC2D10505}" type="slidenum">
              <a:rPr lang="ru-RU"/>
              <a:pPr/>
              <a:t>7</a:t>
            </a:fld>
            <a:endParaRPr lang="ru-RU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775" y="476250"/>
            <a:ext cx="8785225" cy="655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smtClean="0">
                <a:latin typeface="a_Helver" pitchFamily="34" charset="-52"/>
              </a:rPr>
              <a:t>Абсолютная концепция бедности (Россия США)</a:t>
            </a:r>
            <a:endParaRPr lang="en-US" sz="3200" dirty="0" smtClean="0">
              <a:latin typeface="a_Helver" pitchFamily="34" charset="-52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902840"/>
            <a:ext cx="8604448" cy="319316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Нормативный метод расчета Россия ( в советский период и с 2000 г. по 2012 г.)</a:t>
            </a:r>
          </a:p>
          <a:p>
            <a:pPr marL="533400" indent="-533400" eaLnBrk="1" hangingPunct="1">
              <a:buFontTx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Нормативно-статистический ( США, Россия с 1992 по 1999 гг., с 2013) во 2 кв. 2013 г. стоимость минимальной потребительской корзины составила 8192 руб. или $19 466  на  семью из 4 человек  по ППС ( расчетный ППС 20,2 доллара за руб. )</a:t>
            </a:r>
          </a:p>
          <a:p>
            <a:pPr marL="533400" indent="-533400">
              <a:buFontTx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Бедной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США считается семья, годовой доход которой не превышает $23,8 тысячи на четырех человек.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3400" indent="-533400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Черта бедности  1,25 доллара в день по ППС для России в 2008 при ППС 14,34  руб. за доллар ( обменный курс 24,85 руб. за доллар ) 537,75 руб.. Стоимость национального прожиточного минимума – 4593 или 8,5 раз выше.  </a:t>
            </a:r>
          </a:p>
          <a:p>
            <a:pPr marL="533400" indent="-533400" eaLnBrk="1" hangingPunct="1">
              <a:buFontTx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eaLnBrk="1" hangingPunct="1">
              <a:buFontTx/>
              <a:buNone/>
            </a:pPr>
            <a:endParaRPr lang="en-US" sz="1600" dirty="0" smtClean="0">
              <a:latin typeface="a_Helver" pitchFamily="34" charset="-52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533400" y="1222248"/>
            <a:ext cx="7927032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b="1" dirty="0">
                <a:latin typeface="Arial" pitchFamily="34" charset="0"/>
              </a:rPr>
              <a:t>Черта бедности:</a:t>
            </a:r>
          </a:p>
          <a:p>
            <a:pPr algn="ctr"/>
            <a:r>
              <a:rPr lang="ru-RU" sz="1400" dirty="0">
                <a:latin typeface="Arial" pitchFamily="34" charset="0"/>
              </a:rPr>
              <a:t> </a:t>
            </a:r>
            <a:r>
              <a:rPr lang="ru-RU" sz="2000" dirty="0">
                <a:latin typeface="Arial" pitchFamily="34" charset="0"/>
              </a:rPr>
              <a:t>минимальная </a:t>
            </a:r>
          </a:p>
          <a:p>
            <a:pPr algn="ctr"/>
            <a:r>
              <a:rPr lang="ru-RU" sz="2000" dirty="0">
                <a:latin typeface="Arial" pitchFamily="34" charset="0"/>
              </a:rPr>
              <a:t>потребительская корзинка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24584" name="AutoShape 7"/>
          <p:cNvSpPr>
            <a:spLocks noChangeArrowheads="1"/>
          </p:cNvSpPr>
          <p:nvPr/>
        </p:nvSpPr>
        <p:spPr bwMode="auto">
          <a:xfrm>
            <a:off x="4496916" y="2136648"/>
            <a:ext cx="487363" cy="766192"/>
          </a:xfrm>
          <a:prstGeom prst="downArrow">
            <a:avLst>
              <a:gd name="adj1" fmla="val 50000"/>
              <a:gd name="adj2" fmla="val 266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855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D41B7E-1747-47A4-AB69-3C79E2C11766}" type="slidenum">
              <a:rPr lang="ru-RU" altLang="ru-RU" sz="1400"/>
              <a:pPr eaLnBrk="1" hangingPunct="1"/>
              <a:t>8</a:t>
            </a:fld>
            <a:endParaRPr lang="ru-RU" altLang="ru-RU" sz="1400"/>
          </a:p>
        </p:txBody>
      </p:sp>
      <p:sp>
        <p:nvSpPr>
          <p:cNvPr id="3277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490538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Выбор линии бедности</a:t>
            </a:r>
          </a:p>
        </p:txBody>
      </p:sp>
      <p:pic>
        <p:nvPicPr>
          <p:cNvPr id="32772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79388" y="981075"/>
            <a:ext cx="8964612" cy="5184775"/>
          </a:xfrm>
          <a:noFill/>
        </p:spPr>
      </p:pic>
    </p:spTree>
    <p:extLst>
      <p:ext uri="{BB962C8B-B14F-4D97-AF65-F5344CB8AC3E}">
        <p14:creationId xmlns:p14="http://schemas.microsoft.com/office/powerpoint/2010/main" xmlns="" val="84674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5CF573-D981-4D39-9E5B-DD85F41D61E1}" type="slidenum">
              <a:rPr lang="ru-RU"/>
              <a:pPr/>
              <a:t>9</a:t>
            </a:fld>
            <a:endParaRPr lang="ru-RU"/>
          </a:p>
        </p:txBody>
      </p:sp>
      <p:sp>
        <p:nvSpPr>
          <p:cNvPr id="1049" name="Rectangle 4"/>
          <p:cNvSpPr>
            <a:spLocks noGrp="1"/>
          </p:cNvSpPr>
          <p:nvPr>
            <p:ph type="title" sz="quarter" idx="4294967295"/>
          </p:nvPr>
        </p:nvSpPr>
        <p:spPr>
          <a:xfrm>
            <a:off x="179388" y="0"/>
            <a:ext cx="8748712" cy="1052513"/>
          </a:xfrm>
        </p:spPr>
        <p:txBody>
          <a:bodyPr/>
          <a:lstStyle/>
          <a:p>
            <a:pPr eaLnBrk="1" hangingPunct="1"/>
            <a:r>
              <a:rPr lang="ru-RU" sz="2000" b="1" smtClean="0"/>
              <a:t>Дискуссия о противоречивости и непротиворечивости  линий бедности: доказана целесообразность  разработки и использования альтернативных и консенсуальных линий бедности  </a:t>
            </a:r>
          </a:p>
        </p:txBody>
      </p:sp>
      <p:grpSp>
        <p:nvGrpSpPr>
          <p:cNvPr id="2" name="Diagram 10"/>
          <p:cNvGrpSpPr>
            <a:grpSpLocks/>
          </p:cNvGrpSpPr>
          <p:nvPr/>
        </p:nvGrpSpPr>
        <p:grpSpPr bwMode="auto">
          <a:xfrm>
            <a:off x="-252413" y="1341438"/>
            <a:ext cx="4500563" cy="3024187"/>
            <a:chOff x="275" y="462"/>
            <a:chExt cx="2540" cy="1905"/>
          </a:xfrm>
        </p:grpSpPr>
        <p:sp>
          <p:nvSpPr>
            <p:cNvPr id="3" name="_s79876"/>
            <p:cNvSpPr>
              <a:spLocks noChangeArrowheads="1" noTextEdit="1"/>
            </p:cNvSpPr>
            <p:nvPr/>
          </p:nvSpPr>
          <p:spPr bwMode="auto">
            <a:xfrm>
              <a:off x="810" y="906"/>
              <a:ext cx="1017" cy="101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_s79877"/>
            <p:cNvSpPr>
              <a:spLocks/>
            </p:cNvSpPr>
            <p:nvPr/>
          </p:nvSpPr>
          <p:spPr bwMode="auto">
            <a:xfrm>
              <a:off x="2178" y="961"/>
              <a:ext cx="272" cy="226"/>
            </a:xfrm>
            <a:prstGeom prst="callout2">
              <a:avLst>
                <a:gd name="adj1" fmla="val 31856"/>
                <a:gd name="adj2" fmla="val -15792"/>
                <a:gd name="adj3" fmla="val 31856"/>
                <a:gd name="adj4" fmla="val -24014"/>
                <a:gd name="adj5" fmla="val 200444"/>
                <a:gd name="adj6" fmla="val -159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Arial" pitchFamily="34" charset="0"/>
                  <a:cs typeface="Arial" pitchFamily="34" charset="0"/>
                </a:rPr>
                <a:t>Субъективная</a:t>
              </a:r>
            </a:p>
          </p:txBody>
        </p:sp>
        <p:sp>
          <p:nvSpPr>
            <p:cNvPr id="5" name="_s79878"/>
            <p:cNvSpPr>
              <a:spLocks noChangeArrowheads="1" noTextEdit="1"/>
            </p:cNvSpPr>
            <p:nvPr/>
          </p:nvSpPr>
          <p:spPr bwMode="auto">
            <a:xfrm>
              <a:off x="979" y="1075"/>
              <a:ext cx="678" cy="67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_s79879"/>
            <p:cNvSpPr>
              <a:spLocks/>
            </p:cNvSpPr>
            <p:nvPr/>
          </p:nvSpPr>
          <p:spPr bwMode="auto">
            <a:xfrm>
              <a:off x="2178" y="735"/>
              <a:ext cx="272" cy="226"/>
            </a:xfrm>
            <a:prstGeom prst="callout2">
              <a:avLst>
                <a:gd name="adj1" fmla="val 31856"/>
                <a:gd name="adj2" fmla="val -15792"/>
                <a:gd name="adj3" fmla="val 31856"/>
                <a:gd name="adj4" fmla="val -24014"/>
                <a:gd name="adj5" fmla="val 300444"/>
                <a:gd name="adj6" fmla="val -2224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itchFamily="34" charset="0"/>
                  <a:cs typeface="Arial" pitchFamily="34" charset="0"/>
                </a:rPr>
                <a:t>Относительная </a:t>
              </a:r>
            </a:p>
          </p:txBody>
        </p:sp>
        <p:sp>
          <p:nvSpPr>
            <p:cNvPr id="7" name="_s79880"/>
            <p:cNvSpPr>
              <a:spLocks noChangeArrowheads="1" noTextEdit="1"/>
            </p:cNvSpPr>
            <p:nvPr/>
          </p:nvSpPr>
          <p:spPr bwMode="auto">
            <a:xfrm>
              <a:off x="1149" y="1245"/>
              <a:ext cx="339" cy="339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_s79881"/>
            <p:cNvSpPr>
              <a:spLocks/>
            </p:cNvSpPr>
            <p:nvPr/>
          </p:nvSpPr>
          <p:spPr bwMode="auto">
            <a:xfrm>
              <a:off x="2178" y="509"/>
              <a:ext cx="272" cy="226"/>
            </a:xfrm>
            <a:prstGeom prst="callout2">
              <a:avLst>
                <a:gd name="adj1" fmla="val 31856"/>
                <a:gd name="adj2" fmla="val -15792"/>
                <a:gd name="adj3" fmla="val 31856"/>
                <a:gd name="adj4" fmla="val -24014"/>
                <a:gd name="adj5" fmla="val 400444"/>
                <a:gd name="adj6" fmla="val -31581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Arial" pitchFamily="34" charset="0"/>
                  <a:cs typeface="Arial" pitchFamily="34" charset="0"/>
                </a:rPr>
                <a:t>Абсолютная </a:t>
              </a:r>
            </a:p>
          </p:txBody>
        </p:sp>
      </p:grpSp>
      <p:grpSp>
        <p:nvGrpSpPr>
          <p:cNvPr id="9" name="Diagram 42"/>
          <p:cNvGrpSpPr>
            <a:grpSpLocks/>
          </p:cNvGrpSpPr>
          <p:nvPr/>
        </p:nvGrpSpPr>
        <p:grpSpPr bwMode="auto">
          <a:xfrm>
            <a:off x="4859338" y="1196975"/>
            <a:ext cx="5364162" cy="2805113"/>
            <a:chOff x="932" y="1052"/>
            <a:chExt cx="3849" cy="2162"/>
          </a:xfrm>
        </p:grpSpPr>
        <p:sp>
          <p:nvSpPr>
            <p:cNvPr id="10" name="_s79884"/>
            <p:cNvSpPr>
              <a:spLocks noChangeArrowheads="1" noTextEdit="1"/>
            </p:cNvSpPr>
            <p:nvPr/>
          </p:nvSpPr>
          <p:spPr bwMode="auto">
            <a:xfrm>
              <a:off x="2741" y="1606"/>
              <a:ext cx="1072" cy="1072"/>
            </a:xfrm>
            <a:prstGeom prst="ellipse">
              <a:avLst/>
            </a:prstGeom>
            <a:solidFill>
              <a:srgbClr val="00FF00">
                <a:alpha val="50000"/>
              </a:srgbClr>
            </a:solidFill>
            <a:ln w="4699">
              <a:solidFill>
                <a:srgbClr val="00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_s79885"/>
            <p:cNvSpPr>
              <a:spLocks noChangeArrowheads="1"/>
            </p:cNvSpPr>
            <p:nvPr/>
          </p:nvSpPr>
          <p:spPr bwMode="auto">
            <a:xfrm>
              <a:off x="3132" y="2772"/>
              <a:ext cx="465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rgbClr val="00FF00"/>
                  </a:solidFill>
                  <a:effectLst/>
                  <a:latin typeface="Arial" pitchFamily="34" charset="0"/>
                  <a:cs typeface="Arial" pitchFamily="34" charset="0"/>
                </a:rPr>
                <a:t>Немонетарная</a:t>
              </a:r>
            </a:p>
          </p:txBody>
        </p:sp>
        <p:sp>
          <p:nvSpPr>
            <p:cNvPr id="12" name="_s79886"/>
            <p:cNvSpPr>
              <a:spLocks noChangeArrowheads="1" noTextEdit="1"/>
            </p:cNvSpPr>
            <p:nvPr/>
          </p:nvSpPr>
          <p:spPr bwMode="auto">
            <a:xfrm>
              <a:off x="2327" y="1607"/>
              <a:ext cx="1073" cy="1053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69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_s79887"/>
            <p:cNvSpPr>
              <a:spLocks noChangeArrowheads="1"/>
            </p:cNvSpPr>
            <p:nvPr/>
          </p:nvSpPr>
          <p:spPr bwMode="auto">
            <a:xfrm>
              <a:off x="2405" y="1273"/>
              <a:ext cx="462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1" i="0" u="none" strike="noStrike" cap="none" normalizeH="0" baseline="0" smtClean="0">
                  <a:ln>
                    <a:noFill/>
                  </a:ln>
                  <a:solidFill>
                    <a:srgbClr val="FF66CC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smtClean="0">
                  <a:ln>
                    <a:noFill/>
                  </a:ln>
                  <a:solidFill>
                    <a:srgbClr val="FF66CC"/>
                  </a:solidFill>
                  <a:effectLst/>
                  <a:latin typeface="Arial" pitchFamily="34" charset="0"/>
                  <a:cs typeface="Arial" pitchFamily="34" charset="0"/>
                </a:rPr>
                <a:t>Монетарная </a:t>
              </a:r>
            </a:p>
          </p:txBody>
        </p:sp>
      </p:grpSp>
      <p:sp>
        <p:nvSpPr>
          <p:cNvPr id="1050" name="Text Box 48"/>
          <p:cNvSpPr txBox="1">
            <a:spLocks noChangeArrowheads="1"/>
          </p:cNvSpPr>
          <p:nvPr/>
        </p:nvSpPr>
        <p:spPr bwMode="auto">
          <a:xfrm>
            <a:off x="250825" y="981075"/>
            <a:ext cx="3665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Arial" pitchFamily="34" charset="0"/>
                <a:cs typeface="Arial" pitchFamily="34" charset="0"/>
              </a:rPr>
              <a:t>Теория: концепция определения</a:t>
            </a:r>
          </a:p>
        </p:txBody>
      </p:sp>
      <p:grpSp>
        <p:nvGrpSpPr>
          <p:cNvPr id="14" name="Diagram 50"/>
          <p:cNvGrpSpPr>
            <a:grpSpLocks/>
          </p:cNvGrpSpPr>
          <p:nvPr/>
        </p:nvGrpSpPr>
        <p:grpSpPr bwMode="auto">
          <a:xfrm>
            <a:off x="2051050" y="3932238"/>
            <a:ext cx="4824413" cy="2925762"/>
            <a:chOff x="1219" y="1188"/>
            <a:chExt cx="3277" cy="2057"/>
          </a:xfrm>
        </p:grpSpPr>
        <p:sp>
          <p:nvSpPr>
            <p:cNvPr id="15" name="AutoShape 51"/>
            <p:cNvSpPr>
              <a:spLocks noChangeAspect="1" noChangeArrowheads="1" noTextEdit="1"/>
            </p:cNvSpPr>
            <p:nvPr/>
          </p:nvSpPr>
          <p:spPr bwMode="auto">
            <a:xfrm>
              <a:off x="1219" y="1188"/>
              <a:ext cx="3277" cy="205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_s79890"/>
            <p:cNvSpPr>
              <a:spLocks noChangeArrowheads="1" noTextEdit="1"/>
            </p:cNvSpPr>
            <p:nvPr/>
          </p:nvSpPr>
          <p:spPr bwMode="auto">
            <a:xfrm>
              <a:off x="2345" y="1290"/>
              <a:ext cx="1072" cy="1071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69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_s79891"/>
            <p:cNvSpPr>
              <a:spLocks noChangeArrowheads="1"/>
            </p:cNvSpPr>
            <p:nvPr/>
          </p:nvSpPr>
          <p:spPr bwMode="auto">
            <a:xfrm>
              <a:off x="3848" y="1449"/>
              <a:ext cx="563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rgbClr val="FF99FF"/>
                  </a:solidFill>
                  <a:effectLst/>
                  <a:latin typeface="Arial" pitchFamily="34" charset="0"/>
                  <a:cs typeface="Arial" pitchFamily="34" charset="0"/>
                </a:rPr>
                <a:t>Абсолютная</a:t>
              </a:r>
            </a:p>
          </p:txBody>
        </p:sp>
        <p:sp>
          <p:nvSpPr>
            <p:cNvPr id="18" name="_s79892"/>
            <p:cNvSpPr>
              <a:spLocks noChangeArrowheads="1" noTextEdit="1"/>
            </p:cNvSpPr>
            <p:nvPr/>
          </p:nvSpPr>
          <p:spPr bwMode="auto">
            <a:xfrm>
              <a:off x="2687" y="1796"/>
              <a:ext cx="1070" cy="1073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69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_s79893"/>
            <p:cNvSpPr>
              <a:spLocks noChangeArrowheads="1"/>
            </p:cNvSpPr>
            <p:nvPr/>
          </p:nvSpPr>
          <p:spPr bwMode="auto">
            <a:xfrm>
              <a:off x="3530" y="2919"/>
              <a:ext cx="56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chemeClr val="hlink"/>
                  </a:solidFill>
                  <a:effectLst/>
                  <a:latin typeface="Arial" pitchFamily="34" charset="0"/>
                  <a:cs typeface="Arial" pitchFamily="34" charset="0"/>
                </a:rPr>
                <a:t>Субъективная </a:t>
              </a:r>
            </a:p>
          </p:txBody>
        </p:sp>
        <p:sp>
          <p:nvSpPr>
            <p:cNvPr id="20" name="_s79894"/>
            <p:cNvSpPr>
              <a:spLocks noChangeArrowheads="1" noTextEdit="1"/>
            </p:cNvSpPr>
            <p:nvPr/>
          </p:nvSpPr>
          <p:spPr bwMode="auto">
            <a:xfrm>
              <a:off x="1952" y="1803"/>
              <a:ext cx="1072" cy="1073"/>
            </a:xfrm>
            <a:prstGeom prst="ellipse">
              <a:avLst/>
            </a:prstGeom>
            <a:solidFill>
              <a:srgbClr val="008000">
                <a:alpha val="50000"/>
              </a:srgbClr>
            </a:solidFill>
            <a:ln w="4699">
              <a:solidFill>
                <a:srgbClr val="00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_s79895"/>
            <p:cNvSpPr>
              <a:spLocks noChangeArrowheads="1"/>
            </p:cNvSpPr>
            <p:nvPr/>
          </p:nvSpPr>
          <p:spPr bwMode="auto">
            <a:xfrm>
              <a:off x="1544" y="2977"/>
              <a:ext cx="564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Arial" pitchFamily="34" charset="0"/>
                  <a:cs typeface="Arial" pitchFamily="34" charset="0"/>
                </a:rPr>
                <a:t>Относительная </a:t>
              </a:r>
            </a:p>
          </p:txBody>
        </p:sp>
      </p:grpSp>
      <p:sp>
        <p:nvSpPr>
          <p:cNvPr id="1051" name="Text Box 58"/>
          <p:cNvSpPr txBox="1">
            <a:spLocks noChangeArrowheads="1"/>
          </p:cNvSpPr>
          <p:nvPr/>
        </p:nvSpPr>
        <p:spPr bwMode="auto">
          <a:xfrm>
            <a:off x="3779838" y="2349500"/>
            <a:ext cx="213995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Arial" pitchFamily="34" charset="0"/>
                <a:cs typeface="Arial" pitchFamily="34" charset="0"/>
              </a:rPr>
              <a:t>Три источника</a:t>
            </a:r>
          </a:p>
          <a:p>
            <a:r>
              <a:rPr lang="ru-RU" sz="1800">
                <a:latin typeface="Arial" pitchFamily="34" charset="0"/>
                <a:cs typeface="Arial" pitchFamily="34" charset="0"/>
              </a:rPr>
              <a:t>альтернативности</a:t>
            </a:r>
          </a:p>
          <a:p>
            <a:r>
              <a:rPr lang="ru-RU" sz="1800">
                <a:latin typeface="Arial" pitchFamily="34" charset="0"/>
                <a:cs typeface="Arial" pitchFamily="34" charset="0"/>
              </a:rPr>
              <a:t>при   измерении</a:t>
            </a:r>
          </a:p>
          <a:p>
            <a:r>
              <a:rPr lang="ru-RU" sz="1800">
                <a:latin typeface="Arial" pitchFamily="34" charset="0"/>
                <a:cs typeface="Arial" pitchFamily="34" charset="0"/>
              </a:rPr>
              <a:t>бедности</a:t>
            </a:r>
          </a:p>
        </p:txBody>
      </p:sp>
      <p:sp>
        <p:nvSpPr>
          <p:cNvPr id="1052" name="AutoShape 59"/>
          <p:cNvSpPr>
            <a:spLocks noChangeArrowheads="1"/>
          </p:cNvSpPr>
          <p:nvPr/>
        </p:nvSpPr>
        <p:spPr bwMode="auto">
          <a:xfrm>
            <a:off x="2771775" y="25654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AutoShape 60"/>
          <p:cNvSpPr>
            <a:spLocks noChangeArrowheads="1"/>
          </p:cNvSpPr>
          <p:nvPr/>
        </p:nvSpPr>
        <p:spPr bwMode="auto">
          <a:xfrm>
            <a:off x="5940425" y="2636838"/>
            <a:ext cx="936625" cy="485775"/>
          </a:xfrm>
          <a:prstGeom prst="rightArrow">
            <a:avLst>
              <a:gd name="adj1" fmla="val 50000"/>
              <a:gd name="adj2" fmla="val 482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AutoShape 61"/>
          <p:cNvSpPr>
            <a:spLocks noChangeArrowheads="1"/>
          </p:cNvSpPr>
          <p:nvPr/>
        </p:nvSpPr>
        <p:spPr bwMode="auto">
          <a:xfrm>
            <a:off x="4572000" y="3500438"/>
            <a:ext cx="485775" cy="503237"/>
          </a:xfrm>
          <a:prstGeom prst="downArrow">
            <a:avLst>
              <a:gd name="adj1" fmla="val 50000"/>
              <a:gd name="adj2" fmla="val 258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Text Box 62"/>
          <p:cNvSpPr txBox="1">
            <a:spLocks noChangeArrowheads="1"/>
          </p:cNvSpPr>
          <p:nvPr/>
        </p:nvSpPr>
        <p:spPr bwMode="auto">
          <a:xfrm>
            <a:off x="4572000" y="112553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Arial" pitchFamily="34" charset="0"/>
                <a:cs typeface="Arial" pitchFamily="34" charset="0"/>
              </a:rPr>
              <a:t>Методология : инструмент измерения </a:t>
            </a:r>
          </a:p>
        </p:txBody>
      </p:sp>
      <p:sp>
        <p:nvSpPr>
          <p:cNvPr id="1056" name="Text Box 63"/>
          <p:cNvSpPr txBox="1">
            <a:spLocks noChangeArrowheads="1"/>
          </p:cNvSpPr>
          <p:nvPr/>
        </p:nvSpPr>
        <p:spPr bwMode="auto">
          <a:xfrm>
            <a:off x="6948488" y="5084763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Arial" pitchFamily="34" charset="0"/>
                <a:cs typeface="Arial" pitchFamily="34" charset="0"/>
              </a:rPr>
              <a:t>Теоретико -</a:t>
            </a:r>
          </a:p>
          <a:p>
            <a:r>
              <a:rPr lang="ru-RU" sz="1800">
                <a:latin typeface="Arial" pitchFamily="34" charset="0"/>
                <a:cs typeface="Arial" pitchFamily="34" charset="0"/>
              </a:rPr>
              <a:t>методологический </a:t>
            </a:r>
          </a:p>
        </p:txBody>
      </p:sp>
    </p:spTree>
    <p:extLst>
      <p:ext uri="{BB962C8B-B14F-4D97-AF65-F5344CB8AC3E}">
        <p14:creationId xmlns:p14="http://schemas.microsoft.com/office/powerpoint/2010/main" xmlns="" val="398746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433</TotalTime>
  <Words>761</Words>
  <Application>Microsoft Office PowerPoint</Application>
  <PresentationFormat>Экран (4:3)</PresentationFormat>
  <Paragraphs>301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Открытая</vt:lpstr>
      <vt:lpstr>Тема Office</vt:lpstr>
      <vt:lpstr>Бедность в контексте целей устойчивого развития</vt:lpstr>
      <vt:lpstr>Цели в области устойчивого развития</vt:lpstr>
      <vt:lpstr>Цели в области устойчивого развития</vt:lpstr>
      <vt:lpstr>Цель 1.  Повсеместная ликвидация нищеты во всех ее формах</vt:lpstr>
      <vt:lpstr>Цель 2. Ликвидация голода, обеспечение продовольственной безопасности и улучшение питания и содействие устойчивому развитию сельского хозяйства</vt:lpstr>
      <vt:lpstr>Слайд 6</vt:lpstr>
      <vt:lpstr>Абсолютная концепция бедности (Россия США)</vt:lpstr>
      <vt:lpstr>Выбор линии бедности</vt:lpstr>
      <vt:lpstr>Дискуссия о противоречивости и непротиворечивости  линий бедности: доказана целесообразность  разработки и использования альтернативных и консенсуальных линий бедности  </vt:lpstr>
      <vt:lpstr>Слайд 10</vt:lpstr>
      <vt:lpstr>Уровень монетарной бедности в странах  </vt:lpstr>
      <vt:lpstr>Качество питания в России</vt:lpstr>
      <vt:lpstr>Слайд 13</vt:lpstr>
      <vt:lpstr> Страны СНГ по индексу многомерной бедности, по данным HDR-2013 </vt:lpstr>
      <vt:lpstr>Основные инструменты борьбы с бедностью</vt:lpstr>
    </vt:vector>
  </TitlesOfParts>
  <Company>IISP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development goals and targets</dc:title>
  <dc:creator>n.kanatova</dc:creator>
  <cp:lastModifiedBy>e.shepeleva</cp:lastModifiedBy>
  <cp:revision>52</cp:revision>
  <dcterms:created xsi:type="dcterms:W3CDTF">2014-09-23T09:41:08Z</dcterms:created>
  <dcterms:modified xsi:type="dcterms:W3CDTF">2014-10-28T11:14:04Z</dcterms:modified>
</cp:coreProperties>
</file>