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92" r:id="rId3"/>
    <p:sldId id="300" r:id="rId4"/>
    <p:sldId id="293" r:id="rId5"/>
    <p:sldId id="294" r:id="rId6"/>
    <p:sldId id="295" r:id="rId7"/>
    <p:sldId id="298" r:id="rId8"/>
    <p:sldId id="296" r:id="rId9"/>
    <p:sldId id="297" r:id="rId10"/>
    <p:sldId id="299" r:id="rId11"/>
    <p:sldId id="265" r:id="rId12"/>
    <p:sldId id="266" r:id="rId13"/>
    <p:sldId id="267" r:id="rId14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0;&#1053;&#1062;&#1069;&#1040;\&#1043;&#1088;&#1072;&#1092;&#1080;&#1082;_%201991_201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.biryukova\&#1052;&#1086;&#1080;%20&#1076;&#1086;&#1082;&#1091;&#1084;&#1077;&#1085;&#1090;&#1099;\2013%20&#1055;&#1088;&#1086;&#1077;&#1082;&#1090;&#1099;\&#1042;&#1064;&#1069;\&#1044;&#1083;&#1103;%20&#1050;&#1091;&#1079;&#1100;&#1084;&#1080;&#1085;&#1086;&#1074;&#1072;\&#1056;&#1072;&#1089;&#1095;&#1077;&#1090;&#1099;%20(&#1089;&#1088;_&#1082;&#1083;&#1072;&#1089;&#1089;_&#1076;&#1077;&#1090;&#1080;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B\Desktop\&#1089;&#1074;&#1077;\2013%20&#1055;&#1088;&#1086;&#1077;&#1082;&#1090;&#1099;\&#1042;&#1064;&#1069;\&#1044;&#1083;&#1103;%20&#1050;&#1091;&#1079;&#1100;&#1084;&#1080;&#1085;&#1086;&#1074;&#1072;\&#1056;&#1072;&#1089;&#1095;&#1077;&#1090;&#1099;%20(&#1089;&#1088;_&#1082;&#1083;&#1072;&#1089;&#1089;_&#1076;&#1077;&#1090;&#1080;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B\Desktop\&#1089;&#1074;&#1077;\2013%20&#1055;&#1088;&#1086;&#1077;&#1082;&#1090;&#1099;\&#1042;&#1064;&#1069;\&#1044;&#1083;&#1103;%20&#1050;&#1091;&#1079;&#1100;&#1084;&#1080;&#1085;&#1086;&#1074;&#1072;\&#1056;&#1072;&#1089;&#1095;&#1077;&#1090;&#1099;%20(&#1089;&#1088;_&#1082;&#1083;&#1072;&#1089;&#1089;_&#1076;&#1077;&#1090;&#1080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7488696022167031E-2"/>
          <c:y val="3.8369394412737977E-2"/>
          <c:w val="0.91441584174141555"/>
          <c:h val="0.86810754858819739"/>
        </c:manualLayout>
      </c:layout>
      <c:barChart>
        <c:barDir val="col"/>
        <c:grouping val="clustered"/>
        <c:ser>
          <c:idx val="4"/>
          <c:order val="4"/>
          <c:tx>
            <c:strRef>
              <c:f>'рост_декабрьские данные'!$G$2</c:f>
              <c:strCache>
                <c:ptCount val="1"/>
                <c:pt idx="0">
                  <c:v>ВВП, в % к 1991 г.</c:v>
                </c:pt>
              </c:strCache>
            </c:strRef>
          </c:tx>
          <c:spPr>
            <a:pattFill prst="pct25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inBase"/>
            <c:showVal val="1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данные'!$G$3:$G$23</c:f>
              <c:numCache>
                <c:formatCode>0.0</c:formatCode>
                <c:ptCount val="21"/>
                <c:pt idx="0">
                  <c:v>100</c:v>
                </c:pt>
                <c:pt idx="1">
                  <c:v>85.5</c:v>
                </c:pt>
                <c:pt idx="2">
                  <c:v>78.061499999999995</c:v>
                </c:pt>
                <c:pt idx="3">
                  <c:v>68.147689500000027</c:v>
                </c:pt>
                <c:pt idx="4">
                  <c:v>65.353634230499864</c:v>
                </c:pt>
                <c:pt idx="5">
                  <c:v>63.131610666662958</c:v>
                </c:pt>
                <c:pt idx="6">
                  <c:v>64.015453215996303</c:v>
                </c:pt>
                <c:pt idx="7">
                  <c:v>60.622634195548493</c:v>
                </c:pt>
                <c:pt idx="8">
                  <c:v>64.502482784063588</c:v>
                </c:pt>
                <c:pt idx="9">
                  <c:v>70.952731062469752</c:v>
                </c:pt>
                <c:pt idx="10">
                  <c:v>74.571320346655767</c:v>
                </c:pt>
                <c:pt idx="11">
                  <c:v>78.076172402948671</c:v>
                </c:pt>
                <c:pt idx="12">
                  <c:v>83.775732988363927</c:v>
                </c:pt>
                <c:pt idx="13">
                  <c:v>89.807585763526149</c:v>
                </c:pt>
                <c:pt idx="14">
                  <c:v>95.555271252391748</c:v>
                </c:pt>
                <c:pt idx="15">
                  <c:v>102.62636132506881</c:v>
                </c:pt>
                <c:pt idx="16">
                  <c:v>110.93909659239948</c:v>
                </c:pt>
                <c:pt idx="17">
                  <c:v>117.15168600157385</c:v>
                </c:pt>
                <c:pt idx="18">
                  <c:v>107.89670280744934</c:v>
                </c:pt>
                <c:pt idx="19">
                  <c:v>112.53626102816986</c:v>
                </c:pt>
                <c:pt idx="20">
                  <c:v>117.37532025238099</c:v>
                </c:pt>
              </c:numCache>
            </c:numRef>
          </c:val>
        </c:ser>
        <c:dLbls>
          <c:showVal val="1"/>
        </c:dLbls>
        <c:gapWidth val="10"/>
        <c:axId val="124141952"/>
        <c:axId val="124143488"/>
      </c:barChart>
      <c:lineChart>
        <c:grouping val="standard"/>
        <c:ser>
          <c:idx val="0"/>
          <c:order val="0"/>
          <c:tx>
            <c:strRef>
              <c:f>'рост_декабрьские данные'!$C$2</c:f>
              <c:strCache>
                <c:ptCount val="1"/>
                <c:pt idx="0">
                  <c:v>реальные денежные доходы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0"/>
                  <c:y val="-1.895734597156398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Val val="1"/>
            </c:dLbl>
            <c:delete val="1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данные'!$C$3:$C$23</c:f>
              <c:numCache>
                <c:formatCode>0.0</c:formatCode>
                <c:ptCount val="21"/>
                <c:pt idx="0">
                  <c:v>100</c:v>
                </c:pt>
                <c:pt idx="1">
                  <c:v>43.566926214312197</c:v>
                </c:pt>
                <c:pt idx="2">
                  <c:v>56.149293287263276</c:v>
                </c:pt>
                <c:pt idx="3">
                  <c:v>57.917151675537085</c:v>
                </c:pt>
                <c:pt idx="4">
                  <c:v>45.665532309401499</c:v>
                </c:pt>
                <c:pt idx="5">
                  <c:v>54.168819799821968</c:v>
                </c:pt>
                <c:pt idx="6">
                  <c:v>59.237701274552812</c:v>
                </c:pt>
                <c:pt idx="7">
                  <c:v>42.486471814511475</c:v>
                </c:pt>
                <c:pt idx="8">
                  <c:v>46.703070771487106</c:v>
                </c:pt>
                <c:pt idx="9">
                  <c:v>48.078504577884544</c:v>
                </c:pt>
                <c:pt idx="10">
                  <c:v>52.154737449125818</c:v>
                </c:pt>
                <c:pt idx="11">
                  <c:v>61.171605641113445</c:v>
                </c:pt>
                <c:pt idx="12">
                  <c:v>74.476586809127411</c:v>
                </c:pt>
                <c:pt idx="13">
                  <c:v>83.12152234992891</c:v>
                </c:pt>
                <c:pt idx="14">
                  <c:v>100.53397615973029</c:v>
                </c:pt>
                <c:pt idx="15">
                  <c:v>115.94133620948502</c:v>
                </c:pt>
                <c:pt idx="16">
                  <c:v>130.76456762642101</c:v>
                </c:pt>
                <c:pt idx="17">
                  <c:v>120.98565127583485</c:v>
                </c:pt>
                <c:pt idx="18">
                  <c:v>127.15598724693247</c:v>
                </c:pt>
                <c:pt idx="19">
                  <c:v>137.15660895099049</c:v>
                </c:pt>
                <c:pt idx="20">
                  <c:v>145.97566435094652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'рост_декабрьские данные'!$D$2</c:f>
              <c:strCache>
                <c:ptCount val="1"/>
                <c:pt idx="0">
                  <c:v>реальная з/п без учета скрытой оплаты труда</c:v>
                </c:pt>
              </c:strCache>
            </c:strRef>
          </c:tx>
          <c:spPr>
            <a:ln w="38100">
              <a:solidFill>
                <a:srgbClr val="00B0F0"/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-1.2082932683159499E-2"/>
                  <c:y val="4.107424960505525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Val val="1"/>
            </c:dLbl>
            <c:delete val="1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данные'!$D$3:$D$23</c:f>
              <c:numCache>
                <c:formatCode>0.0</c:formatCode>
                <c:ptCount val="21"/>
                <c:pt idx="0">
                  <c:v>100</c:v>
                </c:pt>
                <c:pt idx="1">
                  <c:v>51.427291346646143</c:v>
                </c:pt>
                <c:pt idx="2">
                  <c:v>48.020076472992024</c:v>
                </c:pt>
                <c:pt idx="3">
                  <c:v>37.64321681731095</c:v>
                </c:pt>
                <c:pt idx="4">
                  <c:v>33.985449106537949</c:v>
                </c:pt>
                <c:pt idx="5">
                  <c:v>38.518685561677728</c:v>
                </c:pt>
                <c:pt idx="6">
                  <c:v>41.087409535607527</c:v>
                </c:pt>
                <c:pt idx="7">
                  <c:v>27.237225322853138</c:v>
                </c:pt>
                <c:pt idx="8">
                  <c:v>30.626685881218791</c:v>
                </c:pt>
                <c:pt idx="9">
                  <c:v>33.817245141877194</c:v>
                </c:pt>
                <c:pt idx="10">
                  <c:v>40.33925984838411</c:v>
                </c:pt>
                <c:pt idx="11">
                  <c:v>46.783771319271779</c:v>
                </c:pt>
                <c:pt idx="12">
                  <c:v>53.565195029922819</c:v>
                </c:pt>
                <c:pt idx="13">
                  <c:v>57.455309295572967</c:v>
                </c:pt>
                <c:pt idx="14">
                  <c:v>67.127466669695636</c:v>
                </c:pt>
                <c:pt idx="15">
                  <c:v>76.73470043159702</c:v>
                </c:pt>
                <c:pt idx="16">
                  <c:v>89.146658231524569</c:v>
                </c:pt>
                <c:pt idx="17">
                  <c:v>92.375779926688821</c:v>
                </c:pt>
                <c:pt idx="18">
                  <c:v>93.30808539977825</c:v>
                </c:pt>
                <c:pt idx="19">
                  <c:v>100.87827134054788</c:v>
                </c:pt>
                <c:pt idx="20">
                  <c:v>111.30088756852894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'рост_декабрьские данные'!$E$2</c:f>
              <c:strCache>
                <c:ptCount val="1"/>
                <c:pt idx="0">
                  <c:v>реальная з/п с учетом скрытой оплаты труда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-2.0138221138599182E-3"/>
                  <c:y val="-3.159557661927338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Val val="1"/>
            </c:dLbl>
            <c:delete val="1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данные'!$E$3:$E$23</c:f>
              <c:numCache>
                <c:formatCode>0.0</c:formatCode>
                <c:ptCount val="21"/>
                <c:pt idx="0">
                  <c:v>100</c:v>
                </c:pt>
                <c:pt idx="1">
                  <c:v>42.313140685994085</c:v>
                </c:pt>
                <c:pt idx="2">
                  <c:v>39.529110026231976</c:v>
                </c:pt>
                <c:pt idx="3">
                  <c:v>40.889277407242353</c:v>
                </c:pt>
                <c:pt idx="4">
                  <c:v>44.120642667479643</c:v>
                </c:pt>
                <c:pt idx="5">
                  <c:v>49.421856251741538</c:v>
                </c:pt>
                <c:pt idx="6">
                  <c:v>55.807741835445604</c:v>
                </c:pt>
                <c:pt idx="7">
                  <c:v>35.692549288443182</c:v>
                </c:pt>
                <c:pt idx="8">
                  <c:v>45.084568427217867</c:v>
                </c:pt>
                <c:pt idx="9">
                  <c:v>43.556589436767425</c:v>
                </c:pt>
                <c:pt idx="10">
                  <c:v>52.617529227537325</c:v>
                </c:pt>
                <c:pt idx="11">
                  <c:v>58.670290359673857</c:v>
                </c:pt>
                <c:pt idx="12">
                  <c:v>67.712278135065318</c:v>
                </c:pt>
                <c:pt idx="13">
                  <c:v>72.055887700042248</c:v>
                </c:pt>
                <c:pt idx="14">
                  <c:v>83.402362810045972</c:v>
                </c:pt>
                <c:pt idx="15">
                  <c:v>98.519086375252073</c:v>
                </c:pt>
                <c:pt idx="16">
                  <c:v>114.45470267008729</c:v>
                </c:pt>
                <c:pt idx="17">
                  <c:v>108.27553785909674</c:v>
                </c:pt>
                <c:pt idx="18">
                  <c:v>109.36831214070858</c:v>
                </c:pt>
                <c:pt idx="19">
                  <c:v>118.24148165636225</c:v>
                </c:pt>
                <c:pt idx="20">
                  <c:v>130.45804295499735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'рост_декабрьские данные'!$F$2</c:f>
              <c:strCache>
                <c:ptCount val="1"/>
                <c:pt idx="0">
                  <c:v>реальные пенсии</c:v>
                </c:pt>
              </c:strCache>
            </c:strRef>
          </c:tx>
          <c:spPr>
            <a:ln w="44450">
              <a:solidFill>
                <a:schemeClr val="tx1">
                  <a:lumMod val="65000"/>
                  <a:lumOff val="35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3.3117208468915874E-2"/>
                  <c:y val="-2.3868389325379716E-2"/>
                </c:manualLayout>
              </c:layout>
              <c:showVal val="1"/>
            </c:dLbl>
            <c:dLbl>
              <c:idx val="20"/>
              <c:layout>
                <c:manualLayout>
                  <c:x val="-2.2152043252459092E-2"/>
                  <c:y val="-3.159557661927337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Val val="1"/>
            </c:dLbl>
            <c:delete val="1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данные'!$F$3:$F$23</c:f>
              <c:numCache>
                <c:formatCode>0.0</c:formatCode>
                <c:ptCount val="21"/>
                <c:pt idx="0">
                  <c:v>100</c:v>
                </c:pt>
                <c:pt idx="1">
                  <c:v>42.494522928156023</c:v>
                </c:pt>
                <c:pt idx="2">
                  <c:v>50.845573936944163</c:v>
                </c:pt>
                <c:pt idx="3">
                  <c:v>46.162428969067719</c:v>
                </c:pt>
                <c:pt idx="4">
                  <c:v>44.104463090326945</c:v>
                </c:pt>
                <c:pt idx="5">
                  <c:v>47.699912948568446</c:v>
                </c:pt>
                <c:pt idx="6">
                  <c:v>48.749408958013781</c:v>
                </c:pt>
                <c:pt idx="7">
                  <c:v>29.13354505230647</c:v>
                </c:pt>
                <c:pt idx="8">
                  <c:v>27.525157471067971</c:v>
                </c:pt>
                <c:pt idx="9">
                  <c:v>36.216386483984294</c:v>
                </c:pt>
                <c:pt idx="10">
                  <c:v>45.868979029995053</c:v>
                </c:pt>
                <c:pt idx="11">
                  <c:v>46.989067261221791</c:v>
                </c:pt>
                <c:pt idx="12">
                  <c:v>52.859257069065428</c:v>
                </c:pt>
                <c:pt idx="13">
                  <c:v>52.049636027714342</c:v>
                </c:pt>
                <c:pt idx="14">
                  <c:v>58.79934306168191</c:v>
                </c:pt>
                <c:pt idx="15">
                  <c:v>60.417673604663896</c:v>
                </c:pt>
                <c:pt idx="16">
                  <c:v>62.847338763028446</c:v>
                </c:pt>
                <c:pt idx="17">
                  <c:v>76.206084296225839</c:v>
                </c:pt>
                <c:pt idx="18">
                  <c:v>95.171939839198288</c:v>
                </c:pt>
                <c:pt idx="19">
                  <c:v>107.61154562318286</c:v>
                </c:pt>
                <c:pt idx="20">
                  <c:v>110.48732597370478</c:v>
                </c:pt>
              </c:numCache>
            </c:numRef>
          </c:val>
          <c:smooth val="1"/>
        </c:ser>
        <c:dLbls>
          <c:showVal val="1"/>
        </c:dLbls>
        <c:marker val="1"/>
        <c:axId val="124141952"/>
        <c:axId val="124143488"/>
      </c:lineChart>
      <c:catAx>
        <c:axId val="1241419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24143488"/>
        <c:crosses val="autoZero"/>
        <c:auto val="1"/>
        <c:lblAlgn val="ctr"/>
        <c:lblOffset val="100"/>
        <c:tickLblSkip val="1"/>
        <c:tickMarkSkip val="1"/>
      </c:catAx>
      <c:valAx>
        <c:axId val="124143488"/>
        <c:scaling>
          <c:orientation val="minMax"/>
          <c:max val="150"/>
          <c:min val="0"/>
        </c:scaling>
        <c:axPos val="l"/>
        <c:majorGridlines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24141952"/>
        <c:crosses val="autoZero"/>
        <c:crossBetween val="between"/>
        <c:majorUnit val="10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2617297460174021E-2"/>
          <c:y val="4.5563550967612332E-2"/>
          <c:w val="0.50741299331541256"/>
          <c:h val="0.21349859975637056"/>
        </c:manualLayout>
      </c:layout>
      <c:spPr>
        <a:noFill/>
        <a:ln w="25400">
          <a:noFill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5"/>
  <c:chart>
    <c:plotArea>
      <c:layout>
        <c:manualLayout>
          <c:layoutTarget val="inner"/>
          <c:xMode val="edge"/>
          <c:yMode val="edge"/>
          <c:x val="6.0153158269770753E-2"/>
          <c:y val="8.1533892086326998E-2"/>
          <c:w val="0.93984684173022881"/>
          <c:h val="0.69690930771336235"/>
        </c:manualLayout>
      </c:layout>
      <c:barChart>
        <c:barDir val="col"/>
        <c:grouping val="clustered"/>
        <c:ser>
          <c:idx val="0"/>
          <c:order val="0"/>
          <c:tx>
            <c:v>2004 год</c:v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СК!$M$4:$M$6</c:f>
              <c:strCache>
                <c:ptCount val="3"/>
                <c:pt idx="0">
                  <c:v>материально-имущественный критерий</c:v>
                </c:pt>
                <c:pt idx="1">
                  <c:v>социально-профессиональный критерий</c:v>
                </c:pt>
                <c:pt idx="2">
                  <c:v>субъективный критерий</c:v>
                </c:pt>
              </c:strCache>
            </c:strRef>
          </c:cat>
          <c:val>
            <c:numRef>
              <c:f>(СК!$G$5,СК!$D$5,СК!$A$5)</c:f>
              <c:numCache>
                <c:formatCode>0.0</c:formatCode>
                <c:ptCount val="3"/>
                <c:pt idx="0">
                  <c:v>21.3</c:v>
                </c:pt>
                <c:pt idx="1">
                  <c:v>18</c:v>
                </c:pt>
                <c:pt idx="2">
                  <c:v>15.9</c:v>
                </c:pt>
              </c:numCache>
            </c:numRef>
          </c:val>
        </c:ser>
        <c:ser>
          <c:idx val="1"/>
          <c:order val="1"/>
          <c:tx>
            <c:v>2007 год</c:v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СК!$M$4:$M$6</c:f>
              <c:strCache>
                <c:ptCount val="3"/>
                <c:pt idx="0">
                  <c:v>материально-имущественный критерий</c:v>
                </c:pt>
                <c:pt idx="1">
                  <c:v>социально-профессиональный критерий</c:v>
                </c:pt>
                <c:pt idx="2">
                  <c:v>субъективный критерий</c:v>
                </c:pt>
              </c:strCache>
            </c:strRef>
          </c:cat>
          <c:val>
            <c:numRef>
              <c:f>(СК!$H$5,СК!$E$5,СК!$B$5)</c:f>
              <c:numCache>
                <c:formatCode>0.0</c:formatCode>
                <c:ptCount val="3"/>
                <c:pt idx="0">
                  <c:v>23.2</c:v>
                </c:pt>
                <c:pt idx="1">
                  <c:v>16.899999999999999</c:v>
                </c:pt>
                <c:pt idx="2">
                  <c:v>25.4</c:v>
                </c:pt>
              </c:numCache>
            </c:numRef>
          </c:val>
        </c:ser>
        <c:ser>
          <c:idx val="2"/>
          <c:order val="2"/>
          <c:tx>
            <c:v>2011 год</c:v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СК!$M$4:$M$6</c:f>
              <c:strCache>
                <c:ptCount val="3"/>
                <c:pt idx="0">
                  <c:v>материально-имущественный критерий</c:v>
                </c:pt>
                <c:pt idx="1">
                  <c:v>социально-профессиональный критерий</c:v>
                </c:pt>
                <c:pt idx="2">
                  <c:v>субъективный критерий</c:v>
                </c:pt>
              </c:strCache>
            </c:strRef>
          </c:cat>
          <c:val>
            <c:numRef>
              <c:f>(СК!$I$5,СК!$F$5,СК!$C$5)</c:f>
              <c:numCache>
                <c:formatCode>0.0</c:formatCode>
                <c:ptCount val="3"/>
                <c:pt idx="0">
                  <c:v>28</c:v>
                </c:pt>
                <c:pt idx="1">
                  <c:v>20.8</c:v>
                </c:pt>
                <c:pt idx="2">
                  <c:v>25.2</c:v>
                </c:pt>
              </c:numCache>
            </c:numRef>
          </c:val>
        </c:ser>
        <c:axId val="94599808"/>
        <c:axId val="120474240"/>
      </c:barChart>
      <c:catAx>
        <c:axId val="9459980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20474240"/>
        <c:crosses val="autoZero"/>
        <c:auto val="1"/>
        <c:lblAlgn val="ctr"/>
        <c:lblOffset val="100"/>
      </c:catAx>
      <c:valAx>
        <c:axId val="120474240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45998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635793340969776"/>
          <c:y val="0.92230259773600864"/>
          <c:w val="0.69079381505503279"/>
          <c:h val="6.3087545825962099E-2"/>
        </c:manualLayout>
      </c:layout>
      <c:txPr>
        <a:bodyPr/>
        <a:lstStyle/>
        <a:p>
          <a:pPr>
            <a:defRPr sz="18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6"/>
  <c:chart>
    <c:plotArea>
      <c:layout>
        <c:manualLayout>
          <c:layoutTarget val="inner"/>
          <c:xMode val="edge"/>
          <c:yMode val="edge"/>
          <c:x val="0.18024407770044287"/>
          <c:y val="7.5454997706436877E-2"/>
          <c:w val="0.49399398287690488"/>
          <c:h val="0.7918337435410655"/>
        </c:manualLayout>
      </c:layout>
      <c:barChart>
        <c:barDir val="bar"/>
        <c:grouping val="percentStacked"/>
        <c:ser>
          <c:idx val="0"/>
          <c:order val="0"/>
          <c:tx>
            <c:v>нет сбережений, нет опыта кредитования</c:v>
          </c:tx>
          <c:dLbls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'[Расчеты (ср_класс_дети).xlsx]фин пов'!$Q$16,'[Расчеты (ср_класс_дети).xlsx]фин пов'!$Q$14</c:f>
              <c:strCache>
                <c:ptCount val="2"/>
                <c:pt idx="0">
                  <c:v>средний класс, 2011</c:v>
                </c:pt>
                <c:pt idx="1">
                  <c:v>средний класс, 2007</c:v>
                </c:pt>
              </c:strCache>
            </c:strRef>
          </c:cat>
          <c:val>
            <c:numRef>
              <c:f>'[Расчеты (ср_класс_дети).xlsx]фин пов'!$N$17,'[Расчеты (ср_класс_дети).xlsx]фин пов'!$N$5</c:f>
              <c:numCache>
                <c:formatCode>###0.0</c:formatCode>
                <c:ptCount val="2"/>
                <c:pt idx="0">
                  <c:v>10.587018264574853</c:v>
                </c:pt>
                <c:pt idx="1">
                  <c:v>13.374088737419655</c:v>
                </c:pt>
              </c:numCache>
            </c:numRef>
          </c:val>
        </c:ser>
        <c:ser>
          <c:idx val="1"/>
          <c:order val="1"/>
          <c:tx>
            <c:v>есть сбережения, нет опыта кредитования</c:v>
          </c:tx>
          <c:dLbls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'[Расчеты (ср_класс_дети).xlsx]фин пов'!$Q$16,'[Расчеты (ср_класс_дети).xlsx]фин пов'!$Q$14</c:f>
              <c:strCache>
                <c:ptCount val="2"/>
                <c:pt idx="0">
                  <c:v>средний класс, 2011</c:v>
                </c:pt>
                <c:pt idx="1">
                  <c:v>средний класс, 2007</c:v>
                </c:pt>
              </c:strCache>
            </c:strRef>
          </c:cat>
          <c:val>
            <c:numRef>
              <c:f>'[Расчеты (ср_класс_дети).xlsx]фин пов'!$N$18,'[Расчеты (ср_класс_дети).xlsx]фин пов'!$N$6</c:f>
              <c:numCache>
                <c:formatCode>###0.0</c:formatCode>
                <c:ptCount val="2"/>
                <c:pt idx="0">
                  <c:v>30.458057842642919</c:v>
                </c:pt>
                <c:pt idx="1">
                  <c:v>40.079450371968882</c:v>
                </c:pt>
              </c:numCache>
            </c:numRef>
          </c:val>
        </c:ser>
        <c:ser>
          <c:idx val="2"/>
          <c:order val="2"/>
          <c:tx>
            <c:v>есть опыт кредитования, нет сбережений</c:v>
          </c:tx>
          <c:dLbls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'[Расчеты (ср_класс_дети).xlsx]фин пов'!$Q$16,'[Расчеты (ср_класс_дети).xlsx]фин пов'!$Q$14</c:f>
              <c:strCache>
                <c:ptCount val="2"/>
                <c:pt idx="0">
                  <c:v>средний класс, 2011</c:v>
                </c:pt>
                <c:pt idx="1">
                  <c:v>средний класс, 2007</c:v>
                </c:pt>
              </c:strCache>
            </c:strRef>
          </c:cat>
          <c:val>
            <c:numRef>
              <c:f>'[Расчеты (ср_класс_дети).xlsx]фин пов'!$N$19,'[Расчеты (ср_класс_дети).xlsx]фин пов'!$N$7</c:f>
              <c:numCache>
                <c:formatCode>###0.0</c:formatCode>
                <c:ptCount val="2"/>
                <c:pt idx="0">
                  <c:v>22.948858751767663</c:v>
                </c:pt>
                <c:pt idx="1">
                  <c:v>17.732796936822172</c:v>
                </c:pt>
              </c:numCache>
            </c:numRef>
          </c:val>
        </c:ser>
        <c:ser>
          <c:idx val="3"/>
          <c:order val="3"/>
          <c:tx>
            <c:v>есть и сбережения, и опыт кредитования</c:v>
          </c:tx>
          <c:dLbls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'[Расчеты (ср_класс_дети).xlsx]фин пов'!$Q$16,'[Расчеты (ср_класс_дети).xlsx]фин пов'!$Q$14</c:f>
              <c:strCache>
                <c:ptCount val="2"/>
                <c:pt idx="0">
                  <c:v>средний класс, 2011</c:v>
                </c:pt>
                <c:pt idx="1">
                  <c:v>средний класс, 2007</c:v>
                </c:pt>
              </c:strCache>
            </c:strRef>
          </c:cat>
          <c:val>
            <c:numRef>
              <c:f>'[Расчеты (ср_класс_дети).xlsx]фин пов'!$N$20,'[Расчеты (ср_класс_дети).xlsx]фин пов'!$N$8</c:f>
              <c:numCache>
                <c:formatCode>###0.0</c:formatCode>
                <c:ptCount val="2"/>
                <c:pt idx="0">
                  <c:v>36.006065141014545</c:v>
                </c:pt>
                <c:pt idx="1">
                  <c:v>28.813663953789277</c:v>
                </c:pt>
              </c:numCache>
            </c:numRef>
          </c:val>
        </c:ser>
        <c:overlap val="100"/>
        <c:axId val="79059584"/>
        <c:axId val="79098240"/>
      </c:barChart>
      <c:catAx>
        <c:axId val="79059584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9098240"/>
        <c:crosses val="autoZero"/>
        <c:auto val="1"/>
        <c:lblAlgn val="ctr"/>
        <c:lblOffset val="100"/>
      </c:catAx>
      <c:valAx>
        <c:axId val="79098240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9059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578353576027153"/>
          <c:y val="5.7519070942628217E-2"/>
          <c:w val="0.28540115631565927"/>
          <c:h val="0.88496147071049569"/>
        </c:manualLayout>
      </c:layout>
      <c:txPr>
        <a:bodyPr/>
        <a:lstStyle/>
        <a:p>
          <a:pPr>
            <a:defRPr sz="14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5"/>
  <c:chart>
    <c:plotArea>
      <c:layout>
        <c:manualLayout>
          <c:layoutTarget val="inner"/>
          <c:xMode val="edge"/>
          <c:yMode val="edge"/>
          <c:x val="0.12814470883005835"/>
          <c:y val="5.4320607457593442E-2"/>
          <c:w val="0.5220479272804367"/>
          <c:h val="0.78528117621807314"/>
        </c:manualLayout>
      </c:layout>
      <c:barChart>
        <c:barDir val="bar"/>
        <c:grouping val="percentStacked"/>
        <c:ser>
          <c:idx val="0"/>
          <c:order val="0"/>
          <c:tx>
            <c:v>нет сбережений, нет опыта кредитования</c:v>
          </c:tx>
          <c:dLbls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'[Расчеты (ср_класс_дети).xlsx]фин пов'!$Q$15,'[Расчеты (ср_класс_дети).xlsx]фин пов'!$Q$13</c:f>
              <c:strCache>
                <c:ptCount val="2"/>
                <c:pt idx="0">
                  <c:v>все д/х, 2011</c:v>
                </c:pt>
                <c:pt idx="1">
                  <c:v>все д/х, 2007</c:v>
                </c:pt>
              </c:strCache>
            </c:strRef>
          </c:cat>
          <c:val>
            <c:numRef>
              <c:f>'[Расчеты (ср_класс_дети).xlsx]фин пов'!$E$17,'[Расчеты (ср_класс_дети).xlsx]фин пов'!$E$5</c:f>
              <c:numCache>
                <c:formatCode>###0.0</c:formatCode>
                <c:ptCount val="2"/>
                <c:pt idx="0">
                  <c:v>28.557642773406428</c:v>
                </c:pt>
                <c:pt idx="1">
                  <c:v>37.486668248055253</c:v>
                </c:pt>
              </c:numCache>
            </c:numRef>
          </c:val>
        </c:ser>
        <c:ser>
          <c:idx val="1"/>
          <c:order val="1"/>
          <c:tx>
            <c:v>есть сбережения, нет опыта кредитования</c:v>
          </c:tx>
          <c:dLbls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'[Расчеты (ср_класс_дети).xlsx]фин пов'!$Q$15,'[Расчеты (ср_класс_дети).xlsx]фин пов'!$Q$13</c:f>
              <c:strCache>
                <c:ptCount val="2"/>
                <c:pt idx="0">
                  <c:v>все д/х, 2011</c:v>
                </c:pt>
                <c:pt idx="1">
                  <c:v>все д/х, 2007</c:v>
                </c:pt>
              </c:strCache>
            </c:strRef>
          </c:cat>
          <c:val>
            <c:numRef>
              <c:f>'[Расчеты (ср_класс_дети).xlsx]фин пов'!$E$18,'[Расчеты (ср_класс_дети).xlsx]фин пов'!$E$6</c:f>
              <c:numCache>
                <c:formatCode>###0.0</c:formatCode>
                <c:ptCount val="2"/>
                <c:pt idx="0">
                  <c:v>22.11524326414661</c:v>
                </c:pt>
                <c:pt idx="1">
                  <c:v>24.889611416220692</c:v>
                </c:pt>
              </c:numCache>
            </c:numRef>
          </c:val>
        </c:ser>
        <c:ser>
          <c:idx val="2"/>
          <c:order val="2"/>
          <c:tx>
            <c:v>есть опыт кредитования, нет сбережений</c:v>
          </c:tx>
          <c:dLbls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'[Расчеты (ср_класс_дети).xlsx]фин пов'!$Q$15,'[Расчеты (ср_класс_дети).xlsx]фин пов'!$Q$13</c:f>
              <c:strCache>
                <c:ptCount val="2"/>
                <c:pt idx="0">
                  <c:v>все д/х, 2011</c:v>
                </c:pt>
                <c:pt idx="1">
                  <c:v>все д/х, 2007</c:v>
                </c:pt>
              </c:strCache>
            </c:strRef>
          </c:cat>
          <c:val>
            <c:numRef>
              <c:f>'[Расчеты (ср_класс_дети).xlsx]фин пов'!$E$19,'[Расчеты (ср_класс_дети).xlsx]фин пов'!$E$7</c:f>
              <c:numCache>
                <c:formatCode>###0.0</c:formatCode>
                <c:ptCount val="2"/>
                <c:pt idx="0">
                  <c:v>31.383332551449509</c:v>
                </c:pt>
                <c:pt idx="1">
                  <c:v>24.423756338795837</c:v>
                </c:pt>
              </c:numCache>
            </c:numRef>
          </c:val>
        </c:ser>
        <c:ser>
          <c:idx val="3"/>
          <c:order val="3"/>
          <c:tx>
            <c:v>есть и сбережения, и опыт кредитования</c:v>
          </c:tx>
          <c:dLbls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'[Расчеты (ср_класс_дети).xlsx]фин пов'!$Q$15,'[Расчеты (ср_класс_дети).xlsx]фин пов'!$Q$13</c:f>
              <c:strCache>
                <c:ptCount val="2"/>
                <c:pt idx="0">
                  <c:v>все д/х, 2011</c:v>
                </c:pt>
                <c:pt idx="1">
                  <c:v>все д/х, 2007</c:v>
                </c:pt>
              </c:strCache>
            </c:strRef>
          </c:cat>
          <c:val>
            <c:numRef>
              <c:f>'[Расчеты (ср_класс_дети).xlsx]фин пов'!$E$20,'[Расчеты (ср_класс_дети).xlsx]фин пов'!$E$8</c:f>
              <c:numCache>
                <c:formatCode>###0.0</c:formatCode>
                <c:ptCount val="2"/>
                <c:pt idx="0">
                  <c:v>17.943781410997428</c:v>
                </c:pt>
                <c:pt idx="1">
                  <c:v>13.199963996928185</c:v>
                </c:pt>
              </c:numCache>
            </c:numRef>
          </c:val>
        </c:ser>
        <c:overlap val="100"/>
        <c:axId val="117083520"/>
        <c:axId val="117109120"/>
      </c:barChart>
      <c:catAx>
        <c:axId val="117083520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7109120"/>
        <c:crosses val="autoZero"/>
        <c:auto val="1"/>
        <c:lblAlgn val="ctr"/>
        <c:lblOffset val="100"/>
      </c:catAx>
      <c:valAx>
        <c:axId val="117109120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7083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296901048377956"/>
          <c:y val="5.4311137937026258E-2"/>
          <c:w val="0.30767424170095048"/>
          <c:h val="0.88673159757469389"/>
        </c:manualLayout>
      </c:layout>
      <c:txPr>
        <a:bodyPr/>
        <a:lstStyle/>
        <a:p>
          <a:pPr>
            <a:defRPr sz="14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F03FB-0964-4F61-8360-99720C46B9BE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946FD-045A-4B39-99F1-8E7CACC03B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688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2055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615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777608" y="9431815"/>
            <a:ext cx="2891481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5E31C08-D2E0-4C95-B254-FFA76B269E3C}" type="slidenum">
              <a:rPr lang="ru-RU" sz="1200"/>
              <a:pPr algn="r" eaLnBrk="1" hangingPunct="1"/>
              <a:t>3</a:t>
            </a:fld>
            <a:endParaRPr lang="ru-RU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212" y="4714184"/>
            <a:ext cx="4890665" cy="446942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4328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786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2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29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347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529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430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181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26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927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385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041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55219-7A9A-4B19-9516-02220A6F0364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DF2A3-0566-4A4A-9BD2-1BCA2BD7CE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972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6079" y="1340768"/>
            <a:ext cx="7988424" cy="288961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Динамика доходов, потребления и социальной структуры: последствия для сектора домохозяйств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260648"/>
            <a:ext cx="3063749" cy="50405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Овчарова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Л.Н.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228" y="5810758"/>
            <a:ext cx="7261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XI</a:t>
            </a:r>
            <a:r>
              <a:rPr lang="ru-RU" b="1" i="1" dirty="0" smtClean="0"/>
              <a:t> </a:t>
            </a:r>
            <a:r>
              <a:rPr lang="ru-RU" b="1" i="1" dirty="0" smtClean="0"/>
              <a:t>Всероссийская Конференция </a:t>
            </a:r>
            <a:r>
              <a:rPr lang="ru-RU" b="1" i="1" dirty="0" smtClean="0"/>
              <a:t>“Ипотечное кредитование в России</a:t>
            </a:r>
            <a:r>
              <a:rPr lang="ru-RU" b="1" i="1" dirty="0" smtClean="0"/>
              <a:t>»</a:t>
            </a:r>
            <a:r>
              <a:rPr lang="ru-RU" b="1" dirty="0" smtClean="0"/>
              <a:t> </a:t>
            </a:r>
            <a:endParaRPr lang="ru-RU" b="1" dirty="0" smtClean="0"/>
          </a:p>
          <a:p>
            <a:pPr algn="ctr"/>
            <a:r>
              <a:rPr lang="ru-RU" b="1" dirty="0" smtClean="0"/>
              <a:t>23 </a:t>
            </a:r>
            <a:r>
              <a:rPr lang="ru-RU" b="1" dirty="0" smtClean="0"/>
              <a:t>апреля 2013 года 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99592" y="386104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942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9" y="404667"/>
          <a:ext cx="8352927" cy="6169152"/>
        </p:xfrm>
        <a:graphic>
          <a:graphicData uri="http://schemas.openxmlformats.org/drawingml/2006/table">
            <a:tbl>
              <a:tblPr/>
              <a:tblGrid>
                <a:gridCol w="2693062"/>
                <a:gridCol w="1555409"/>
                <a:gridCol w="1584176"/>
                <a:gridCol w="2520280"/>
              </a:tblGrid>
              <a:tr h="57128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Профессиональные группы  занятых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Шансы попадания в средний класс, %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Прирост шансов  попадания в средний класс за период с 2007 по 2011, разы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2007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руководители   в  гос. секторе и чиновники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76,6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2,3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врачи , учителя, ученые  в гос. секторе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34,5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33,4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1,0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прочие специалисты  в гос. секторе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21,3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33,7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1,6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военнослужащие, силовики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44,0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1,8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руководители в рыночном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секторе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43,5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39,3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0,9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специалисты высшей квалификации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54,7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прочие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специалисты  в рыночном секторе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20,2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22,0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предприниматели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49,8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49,7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1,0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прочие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занятые 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1,2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незанятые 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3,1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1,7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Итого/ в целом по выборке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15,5 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1,2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3600" smtClean="0">
                <a:latin typeface="Arial" charset="0"/>
                <a:cs typeface="Arial" charset="0"/>
              </a:rPr>
              <a:t>Динамика неравенства в России в последние 20 лет</a:t>
            </a:r>
          </a:p>
        </p:txBody>
      </p:sp>
      <p:pic>
        <p:nvPicPr>
          <p:cNvPr id="348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55650" y="1341438"/>
            <a:ext cx="7777163" cy="5297487"/>
          </a:xfrm>
          <a:noFill/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7254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06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3600" smtClean="0">
                <a:latin typeface="Arial" charset="0"/>
                <a:cs typeface="Arial" charset="0"/>
              </a:rPr>
              <a:t>Факторы неравенства в России в 1992-2010 гг. </a:t>
            </a:r>
          </a:p>
        </p:txBody>
      </p:sp>
      <p:pic>
        <p:nvPicPr>
          <p:cNvPr id="368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84213" y="1268413"/>
            <a:ext cx="7848600" cy="5259387"/>
          </a:xfrm>
          <a:noFill/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7062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827088" y="274638"/>
            <a:ext cx="8066087" cy="92233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altLang="zh-CN" sz="3600" smtClean="0">
                <a:latin typeface="Arial" charset="0"/>
                <a:cs typeface="Arial" charset="0"/>
              </a:rPr>
              <a:t>Факторы неравенства в России и странах Европы, 2006</a:t>
            </a:r>
            <a:endParaRPr lang="ru-RU" sz="3600" smtClean="0">
              <a:latin typeface="Arial" charset="0"/>
              <a:cs typeface="Arial" charset="0"/>
            </a:endParaRPr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84213" y="1125538"/>
            <a:ext cx="8064500" cy="53943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8412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03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8846385"/>
              </p:ext>
            </p:extLst>
          </p:nvPr>
        </p:nvGraphicFramePr>
        <p:xfrm>
          <a:off x="611560" y="830432"/>
          <a:ext cx="8053215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188640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Динамика ВВП, денежных доходов, заработной платы и пенсии в 1992-2011 гг. (1991 г. = 100%), декабрьские данные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437112"/>
            <a:ext cx="8712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Подтверждение того, что в части потребления мы находимся на этапе перехода от   модели выживания   к  модели развития: (1)за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годы постсоветского развития реальные доходы населения выросли в полтора раза (146% в 2011г.  по отношению к 1991 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.)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это совсем другие доходные возможности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</p:spTree>
    <p:extLst>
      <p:ext uri="{BB962C8B-B14F-4D97-AF65-F5344CB8AC3E}">
        <p14:creationId xmlns="" xmlns:p14="http://schemas.microsoft.com/office/powerpoint/2010/main" val="107791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68313" y="657225"/>
            <a:ext cx="8424862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</a:rPr>
              <a:t>Динамика структуры денежных доходов, 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1990 – 2010 гг., </a:t>
            </a:r>
            <a:r>
              <a:rPr lang="ru-RU" sz="1600" b="1">
                <a:latin typeface="Times New Roman" pitchFamily="18" charset="0"/>
              </a:rPr>
              <a:t>с учетом скрытой заработной платы</a:t>
            </a:r>
          </a:p>
        </p:txBody>
      </p:sp>
      <p:graphicFrame>
        <p:nvGraphicFramePr>
          <p:cNvPr id="23333" name="Group 8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5476914"/>
              </p:ext>
            </p:extLst>
          </p:nvPr>
        </p:nvGraphicFramePr>
        <p:xfrm>
          <a:off x="395288" y="1268413"/>
          <a:ext cx="8353425" cy="5457826"/>
        </p:xfrm>
        <a:graphic>
          <a:graphicData uri="http://schemas.openxmlformats.org/drawingml/2006/table">
            <a:tbl>
              <a:tblPr/>
              <a:tblGrid>
                <a:gridCol w="547687"/>
                <a:gridCol w="822325"/>
                <a:gridCol w="1300163"/>
                <a:gridCol w="1541462"/>
                <a:gridCol w="1095375"/>
                <a:gridCol w="890588"/>
                <a:gridCol w="957262"/>
                <a:gridCol w="1198563"/>
              </a:tblGrid>
              <a:tr h="211138">
                <a:tc rowSpan="2">
                  <a:txBody>
                    <a:bodyPr/>
                    <a:lstStyle/>
                    <a:p>
                      <a:pPr marL="920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Год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Всего ден. доходов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 том числе (в процентах):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0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доходы от предприни-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мательской деятельности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оплата труда, включая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скрытую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том числе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скрытая заработная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плата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соц. вып-латы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доходы  от собствен-ности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другие доходы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76,4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31,2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9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23,0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7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6,3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9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7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18,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338" name="Номер слайда 3"/>
          <p:cNvSpPr txBox="1">
            <a:spLocks noGrp="1"/>
          </p:cNvSpPr>
          <p:nvPr/>
        </p:nvSpPr>
        <p:spPr bwMode="auto">
          <a:xfrm>
            <a:off x="8172450" y="6597650"/>
            <a:ext cx="7921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5670192-1C44-44CA-A578-E193883C17DA}" type="slidenum">
              <a:rPr lang="ru-RU" sz="1000"/>
              <a:pPr algn="r" eaLnBrk="1" hangingPunct="1"/>
              <a:t>3</a:t>
            </a:fld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DBFB-C0E9-4951-BF5F-8D132FB3A4E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22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80728"/>
            <a:ext cx="7272808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3528" y="98431"/>
            <a:ext cx="8712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Динамика индекса физического объема оборота розничной торговли, в процентах к предыдущему году в сопоставимых ценах, и доли продовольственных товаров, %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Источник: данные Росстата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229200"/>
            <a:ext cx="8375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 росте  реальных доходов в полтора раза , объем платных услуг вырос в 2 раза:</a:t>
            </a:r>
          </a:p>
          <a:p>
            <a:r>
              <a:rPr lang="ru-RU" dirty="0" smtClean="0"/>
              <a:t>Потребление смещается в сторону услуг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2008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3528" y="188640"/>
            <a:ext cx="85689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структуры потребительских расходов населения в 1985-2011 гг., проценты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4941168"/>
            <a:ext cx="86546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Существенное снижение доли расходов на питание ( с 53,7% в 1999 г. до 32% в 2008 г.)</a:t>
            </a:r>
          </a:p>
          <a:p>
            <a:r>
              <a:rPr lang="ru-RU" dirty="0" smtClean="0"/>
              <a:t> – один из основных индикаторов, подтверждающий факт перехода к</a:t>
            </a:r>
          </a:p>
          <a:p>
            <a:r>
              <a:rPr lang="ru-RU" dirty="0" smtClean="0"/>
              <a:t> потребительской модели с большими  возможностями для выбора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3568" y="764704"/>
          <a:ext cx="7704855" cy="4480560"/>
        </p:xfrm>
        <a:graphic>
          <a:graphicData uri="http://schemas.openxmlformats.org/drawingml/2006/table">
            <a:tbl>
              <a:tblPr/>
              <a:tblGrid>
                <a:gridCol w="3129292"/>
                <a:gridCol w="1295685"/>
                <a:gridCol w="1823943"/>
                <a:gridCol w="1455935"/>
              </a:tblGrid>
              <a:tr h="40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Все домохозяйства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Городские домохозяйства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Сельские домохозяйства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Потребительские расходы: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том числе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- продукты питания, напитки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29,8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28,8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34,8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- одежда и обувь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жилищные услуги, воду, электроэнергию, газ и другие виды топлива ( включая бензин)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предметы домашнего обихода, бытовую технику и уход за домом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здравоохранение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транспорт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19,1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</a:rPr>
                        <a:t>- в том числе покупка  транспортных средств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</a:rPr>
                        <a:t>8,9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</a:rPr>
                        <a:t>8,4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11,6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связь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организацию отдыха и культурные мероприятия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образование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гостиницы, кофе, рестораны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другое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259632" y="116632"/>
            <a:ext cx="6537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Структура потребительских расходов домохозяйств в 2012 г., 3 кв.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544522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Потребление населения сместилось в сторону покупки транспортных средств,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организации отдыха и посещения  культурных мероприятий,   оплаты  ЖКУ. Среди обеспеченных образованные отличаются повышенными расходами на образование, а в старших возрастных образованных и обеспеченных  группах – на здравоохранение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96752"/>
            <a:ext cx="7632848" cy="288032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данным обследований 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РиДМиЖ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2004, 2007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и 2011 гг.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86409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Принадлежность домохозяйств к среднему классу по трем группам признаков</a:t>
            </a:r>
            <a:endParaRPr lang="ru-RU" sz="28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467544" y="1268760"/>
            <a:ext cx="8352928" cy="5431681"/>
            <a:chOff x="467544" y="1268760"/>
            <a:chExt cx="8352928" cy="5431681"/>
          </a:xfrm>
        </p:grpSpPr>
        <p:graphicFrame>
          <p:nvGraphicFramePr>
            <p:cNvPr id="5" name="Диаграмма 4"/>
            <p:cNvGraphicFramePr/>
            <p:nvPr/>
          </p:nvGraphicFramePr>
          <p:xfrm>
            <a:off x="467544" y="1340768"/>
            <a:ext cx="8352928" cy="53596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xtBox 1"/>
            <p:cNvSpPr txBox="1"/>
            <p:nvPr/>
          </p:nvSpPr>
          <p:spPr>
            <a:xfrm>
              <a:off x="467544" y="1268760"/>
              <a:ext cx="432048" cy="414199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b="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%</a:t>
              </a: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856984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4187905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Если опираться на более сложные критерии определения среднего класса, учитывающие не только материальные возможности, но и </a:t>
            </a:r>
            <a:r>
              <a:rPr lang="ru-RU" dirty="0" smtClean="0"/>
              <a:t> </a:t>
            </a:r>
            <a:r>
              <a:rPr lang="ru-RU" dirty="0"/>
              <a:t>экономическое поведение (занятость; финансовая деятельность, образование), уверенность в том, что  индивид имеет ресурсы для управления принятием основных решений, регулирующих его жизнь ( субъективный критерий), то  в 2011 г.  по данным </a:t>
            </a:r>
            <a:r>
              <a:rPr lang="ru-RU" dirty="0" err="1"/>
              <a:t>РиДМиЖ</a:t>
            </a:r>
            <a:r>
              <a:rPr lang="ru-RU" dirty="0"/>
              <a:t> (панельный опрос  11 тыс. домохозяйств) к среднему классу относилось 19% домохозяйств. </a:t>
            </a:r>
          </a:p>
        </p:txBody>
      </p:sp>
    </p:spTree>
    <p:extLst>
      <p:ext uri="{BB962C8B-B14F-4D97-AF65-F5344CB8AC3E}">
        <p14:creationId xmlns="" xmlns:p14="http://schemas.microsoft.com/office/powerpoint/2010/main" val="20628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02432" y="53752"/>
            <a:ext cx="8928992" cy="864096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Динамика структура домохозяйств с различными финансовыми стратегиями, по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данным обследований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РиДМиЖ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2007 и 2011 гг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899592" y="1196752"/>
            <a:ext cx="7632848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969716189"/>
              </p:ext>
            </p:extLst>
          </p:nvPr>
        </p:nvGraphicFramePr>
        <p:xfrm>
          <a:off x="0" y="3212976"/>
          <a:ext cx="8566026" cy="278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="" xmlns:p14="http://schemas.microsoft.com/office/powerpoint/2010/main" val="1277384226"/>
              </p:ext>
            </p:extLst>
          </p:nvPr>
        </p:nvGraphicFramePr>
        <p:xfrm>
          <a:off x="251520" y="764704"/>
          <a:ext cx="8358246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9271" y="6021288"/>
            <a:ext cx="88924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Средние </a:t>
            </a:r>
            <a:r>
              <a:rPr lang="ru-RU" sz="1400" dirty="0"/>
              <a:t>характеристики финансовой активности также указывают на преодоление  массового потребительского стандарта выживания, на смену которому пришел  потребительский стандарт   развития. Средний класс отличается от остальных высокой финансовой активностью. </a:t>
            </a:r>
          </a:p>
        </p:txBody>
      </p:sp>
    </p:spTree>
    <p:extLst>
      <p:ext uri="{BB962C8B-B14F-4D97-AF65-F5344CB8AC3E}">
        <p14:creationId xmlns="" xmlns:p14="http://schemas.microsoft.com/office/powerpoint/2010/main" val="13346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431</TotalTime>
  <Words>860</Words>
  <Application>Microsoft Office PowerPoint</Application>
  <PresentationFormat>Экран (4:3)</PresentationFormat>
  <Paragraphs>283</Paragraphs>
  <Slides>13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Динамика доходов, потребления и социальной структуры: последствия для сектора домохозяйств </vt:lpstr>
      <vt:lpstr>Слайд 2</vt:lpstr>
      <vt:lpstr>Слайд 3</vt:lpstr>
      <vt:lpstr>Слайд 4</vt:lpstr>
      <vt:lpstr>Слайд 5</vt:lpstr>
      <vt:lpstr>Слайд 6</vt:lpstr>
      <vt:lpstr>Принадлежность домохозяйств к среднему классу по трем группам признаков</vt:lpstr>
      <vt:lpstr>Слайд 8</vt:lpstr>
      <vt:lpstr>Динамика структура домохозяйств с различными финансовыми стратегиями, по данным обследований РиДМиЖ 2007 и 2011 гг.</vt:lpstr>
      <vt:lpstr>Слайд 10</vt:lpstr>
      <vt:lpstr>Динамика неравенства в России в последние 20 лет</vt:lpstr>
      <vt:lpstr>Факторы неравенства в России в 1992-2010 гг. </vt:lpstr>
      <vt:lpstr>Факторы неравенства в России и странах Европы, 2006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и ресурсы развития  через призму характеристик благосостояния</dc:title>
  <dc:creator>Liliya</dc:creator>
  <cp:lastModifiedBy>l.ovcharova</cp:lastModifiedBy>
  <cp:revision>34</cp:revision>
  <cp:lastPrinted>2012-10-04T21:21:59Z</cp:lastPrinted>
  <dcterms:created xsi:type="dcterms:W3CDTF">2012-10-04T18:27:18Z</dcterms:created>
  <dcterms:modified xsi:type="dcterms:W3CDTF">2013-04-25T12:47:24Z</dcterms:modified>
</cp:coreProperties>
</file>