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3.xml" ContentType="application/vnd.openxmlformats-officedocument.drawingml.chart+xml"/>
  <Override PartName="/ppt/notesSlides/notesSlide6.xml" ContentType="application/vnd.openxmlformats-officedocument.presentationml.notesSlide+xml"/>
  <Override PartName="/ppt/charts/chart4.xml" ContentType="application/vnd.openxmlformats-officedocument.drawingml.chart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314" r:id="rId3"/>
    <p:sldId id="315" r:id="rId4"/>
    <p:sldId id="267" r:id="rId5"/>
    <p:sldId id="321" r:id="rId6"/>
    <p:sldId id="307" r:id="rId7"/>
    <p:sldId id="308" r:id="rId8"/>
    <p:sldId id="309" r:id="rId9"/>
    <p:sldId id="316" r:id="rId10"/>
    <p:sldId id="317" r:id="rId11"/>
    <p:sldId id="318" r:id="rId12"/>
    <p:sldId id="319" r:id="rId13"/>
    <p:sldId id="320" r:id="rId14"/>
    <p:sldId id="324" r:id="rId15"/>
    <p:sldId id="323" r:id="rId16"/>
    <p:sldId id="325" r:id="rId17"/>
    <p:sldId id="326" r:id="rId18"/>
    <p:sldId id="288" r:id="rId19"/>
    <p:sldId id="313" r:id="rId20"/>
    <p:sldId id="328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94" y="-1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60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E:\&#1040;&#1053;&#1062;&#1069;&#1040;\&#1043;&#1088;&#1072;&#1092;&#1080;&#1082;_%201991_2011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E:\2013\00_&#1051;&#1080;&#1073;&#1077;&#1088;&#1072;&#1083;&#1100;&#1085;&#1072;&#1103;%20&#1084;&#1080;&#1089;&#1089;&#1080;&#1103;\&#1075;&#1083;&#1072;&#1074;&#1072;2_&#1085;&#1077;&#1088;&#1072;&#1074;&#1077;&#1085;&#1089;&#1090;&#1074;&#1086;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s.biryukova\&#1052;&#1086;&#1080;%20&#1076;&#1086;&#1082;&#1091;&#1084;&#1077;&#1085;&#1090;&#1099;\2013%20&#1055;&#1088;&#1086;&#1077;&#1082;&#1090;&#1099;\&#1042;&#1064;&#1069;\&#1044;&#1083;&#1103;%20&#1050;&#1091;&#1079;&#1100;&#1084;&#1080;&#1085;&#1086;&#1074;&#1072;\&#1075;&#1088;&#1072;&#1092;&#1080;&#1082;_&#1073;&#1077;&#1076;&#1085;&#1086;&#1089;&#1090;&#1100;_&#1086;&#1090;%20&#1044;&#1072;&#1096;&#1080;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s.biryukova\&#1052;&#1086;&#1080;%20&#1076;&#1086;&#1082;&#1091;&#1084;&#1077;&#1085;&#1090;&#1099;\2013%20&#1055;&#1088;&#1086;&#1077;&#1082;&#1090;&#1099;\&#1042;&#1064;&#1069;\&#1044;&#1083;&#1103;%20&#1050;&#1091;&#1079;&#1100;&#1084;&#1080;&#1085;&#1086;&#1074;&#1072;\&#1056;&#1072;&#1089;&#1095;&#1077;&#1090;&#1099;%20(&#1089;&#1088;_&#1082;&#1083;&#1072;&#1089;&#1089;_&#1076;&#1077;&#1090;&#1080;)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7488696022166996E-2"/>
          <c:y val="3.8369394412737977E-2"/>
          <c:w val="0.91441584174141588"/>
          <c:h val="0.86810754858819694"/>
        </c:manualLayout>
      </c:layout>
      <c:barChart>
        <c:barDir val="col"/>
        <c:grouping val="clustered"/>
        <c:varyColors val="0"/>
        <c:ser>
          <c:idx val="4"/>
          <c:order val="4"/>
          <c:tx>
            <c:strRef>
              <c:f>'рост_декабрьские данные'!$G$2</c:f>
              <c:strCache>
                <c:ptCount val="1"/>
                <c:pt idx="0">
                  <c:v>ВВП, в % к 1991 г.</c:v>
                </c:pt>
              </c:strCache>
            </c:strRef>
          </c:tx>
          <c:spPr>
            <a:pattFill prst="pct25">
              <a:fgClr>
                <a:srgbClr val="C0C0C0"/>
              </a:fgClr>
              <a:bgClr>
                <a:srgbClr val="FFFFFF"/>
              </a:bgClr>
            </a:patt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endParaRPr lang="ru-RU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'рост_декабрьские данные'!$B$3:$B$23</c:f>
              <c:numCache>
                <c:formatCode>General</c:formatCode>
                <c:ptCount val="21"/>
                <c:pt idx="0">
                  <c:v>1991</c:v>
                </c:pt>
                <c:pt idx="1">
                  <c:v>1992</c:v>
                </c:pt>
                <c:pt idx="2">
                  <c:v>1993</c:v>
                </c:pt>
                <c:pt idx="3">
                  <c:v>1994</c:v>
                </c:pt>
                <c:pt idx="4">
                  <c:v>1995</c:v>
                </c:pt>
                <c:pt idx="5">
                  <c:v>1996</c:v>
                </c:pt>
                <c:pt idx="6">
                  <c:v>1997</c:v>
                </c:pt>
                <c:pt idx="7">
                  <c:v>1998</c:v>
                </c:pt>
                <c:pt idx="8">
                  <c:v>1999</c:v>
                </c:pt>
                <c:pt idx="9">
                  <c:v>2000</c:v>
                </c:pt>
                <c:pt idx="10">
                  <c:v>2001</c:v>
                </c:pt>
                <c:pt idx="11">
                  <c:v>2002</c:v>
                </c:pt>
                <c:pt idx="12">
                  <c:v>2003</c:v>
                </c:pt>
                <c:pt idx="13">
                  <c:v>2004</c:v>
                </c:pt>
                <c:pt idx="14">
                  <c:v>2005</c:v>
                </c:pt>
                <c:pt idx="15">
                  <c:v>2006</c:v>
                </c:pt>
                <c:pt idx="16">
                  <c:v>2007</c:v>
                </c:pt>
                <c:pt idx="17">
                  <c:v>2008</c:v>
                </c:pt>
                <c:pt idx="18">
                  <c:v>2009</c:v>
                </c:pt>
                <c:pt idx="19">
                  <c:v>2010</c:v>
                </c:pt>
                <c:pt idx="20">
                  <c:v>2011</c:v>
                </c:pt>
              </c:numCache>
            </c:numRef>
          </c:cat>
          <c:val>
            <c:numRef>
              <c:f>'рост_декабрьские данные'!$G$3:$G$23</c:f>
              <c:numCache>
                <c:formatCode>0.0</c:formatCode>
                <c:ptCount val="21"/>
                <c:pt idx="0">
                  <c:v>100</c:v>
                </c:pt>
                <c:pt idx="1">
                  <c:v>85.5</c:v>
                </c:pt>
                <c:pt idx="2">
                  <c:v>78.061499999999995</c:v>
                </c:pt>
                <c:pt idx="3">
                  <c:v>68.147689500000027</c:v>
                </c:pt>
                <c:pt idx="4">
                  <c:v>65.353634230499935</c:v>
                </c:pt>
                <c:pt idx="5">
                  <c:v>63.131610666662979</c:v>
                </c:pt>
                <c:pt idx="6">
                  <c:v>64.015453215996303</c:v>
                </c:pt>
                <c:pt idx="7">
                  <c:v>60.622634195548493</c:v>
                </c:pt>
                <c:pt idx="8">
                  <c:v>64.502482784063588</c:v>
                </c:pt>
                <c:pt idx="9">
                  <c:v>70.952731062469852</c:v>
                </c:pt>
                <c:pt idx="10">
                  <c:v>74.571320346655838</c:v>
                </c:pt>
                <c:pt idx="11">
                  <c:v>78.076172402948714</c:v>
                </c:pt>
                <c:pt idx="12">
                  <c:v>83.77573298836397</c:v>
                </c:pt>
                <c:pt idx="13">
                  <c:v>89.807585763526177</c:v>
                </c:pt>
                <c:pt idx="14">
                  <c:v>95.555271252391819</c:v>
                </c:pt>
                <c:pt idx="15">
                  <c:v>102.62636132506886</c:v>
                </c:pt>
                <c:pt idx="16">
                  <c:v>110.93909659239948</c:v>
                </c:pt>
                <c:pt idx="17">
                  <c:v>117.15168600157385</c:v>
                </c:pt>
                <c:pt idx="18">
                  <c:v>107.89670280744943</c:v>
                </c:pt>
                <c:pt idx="19">
                  <c:v>112.53626102816986</c:v>
                </c:pt>
                <c:pt idx="20">
                  <c:v>117.37532025238107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0"/>
        <c:axId val="96106368"/>
        <c:axId val="96107904"/>
      </c:barChart>
      <c:lineChart>
        <c:grouping val="standard"/>
        <c:varyColors val="0"/>
        <c:ser>
          <c:idx val="0"/>
          <c:order val="0"/>
          <c:tx>
            <c:strRef>
              <c:f>'рост_декабрьские данные'!$C$2</c:f>
              <c:strCache>
                <c:ptCount val="1"/>
                <c:pt idx="0">
                  <c:v>реальные денежные доходы</c:v>
                </c:pt>
              </c:strCache>
            </c:strRef>
          </c:tx>
          <c:spPr>
            <a:ln w="38100">
              <a:solidFill>
                <a:srgbClr val="FF0000"/>
              </a:solidFill>
              <a:prstDash val="solid"/>
            </a:ln>
          </c:spPr>
          <c:marker>
            <c:symbol val="none"/>
          </c:marker>
          <c:dLbls>
            <c:dLbl>
              <c:idx val="20"/>
              <c:layout>
                <c:manualLayout>
                  <c:x val="0"/>
                  <c:y val="-1.8957345971563982E-2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0"/>
            <c:showCatName val="0"/>
            <c:showSerName val="0"/>
            <c:showPercent val="0"/>
            <c:showBubbleSize val="0"/>
          </c:dLbls>
          <c:cat>
            <c:numRef>
              <c:f>'рост_декабрьские данные'!$B$3:$B$23</c:f>
              <c:numCache>
                <c:formatCode>General</c:formatCode>
                <c:ptCount val="21"/>
                <c:pt idx="0">
                  <c:v>1991</c:v>
                </c:pt>
                <c:pt idx="1">
                  <c:v>1992</c:v>
                </c:pt>
                <c:pt idx="2">
                  <c:v>1993</c:v>
                </c:pt>
                <c:pt idx="3">
                  <c:v>1994</c:v>
                </c:pt>
                <c:pt idx="4">
                  <c:v>1995</c:v>
                </c:pt>
                <c:pt idx="5">
                  <c:v>1996</c:v>
                </c:pt>
                <c:pt idx="6">
                  <c:v>1997</c:v>
                </c:pt>
                <c:pt idx="7">
                  <c:v>1998</c:v>
                </c:pt>
                <c:pt idx="8">
                  <c:v>1999</c:v>
                </c:pt>
                <c:pt idx="9">
                  <c:v>2000</c:v>
                </c:pt>
                <c:pt idx="10">
                  <c:v>2001</c:v>
                </c:pt>
                <c:pt idx="11">
                  <c:v>2002</c:v>
                </c:pt>
                <c:pt idx="12">
                  <c:v>2003</c:v>
                </c:pt>
                <c:pt idx="13">
                  <c:v>2004</c:v>
                </c:pt>
                <c:pt idx="14">
                  <c:v>2005</c:v>
                </c:pt>
                <c:pt idx="15">
                  <c:v>2006</c:v>
                </c:pt>
                <c:pt idx="16">
                  <c:v>2007</c:v>
                </c:pt>
                <c:pt idx="17">
                  <c:v>2008</c:v>
                </c:pt>
                <c:pt idx="18">
                  <c:v>2009</c:v>
                </c:pt>
                <c:pt idx="19">
                  <c:v>2010</c:v>
                </c:pt>
                <c:pt idx="20">
                  <c:v>2011</c:v>
                </c:pt>
              </c:numCache>
            </c:numRef>
          </c:cat>
          <c:val>
            <c:numRef>
              <c:f>'рост_декабрьские данные'!$C$3:$C$23</c:f>
              <c:numCache>
                <c:formatCode>0.0</c:formatCode>
                <c:ptCount val="21"/>
                <c:pt idx="0">
                  <c:v>100</c:v>
                </c:pt>
                <c:pt idx="1">
                  <c:v>43.566926214312197</c:v>
                </c:pt>
                <c:pt idx="2">
                  <c:v>56.149293287263298</c:v>
                </c:pt>
                <c:pt idx="3">
                  <c:v>57.917151675537113</c:v>
                </c:pt>
                <c:pt idx="4">
                  <c:v>45.665532309401456</c:v>
                </c:pt>
                <c:pt idx="5">
                  <c:v>54.168819799821939</c:v>
                </c:pt>
                <c:pt idx="6">
                  <c:v>59.237701274552798</c:v>
                </c:pt>
                <c:pt idx="7">
                  <c:v>42.486471814511475</c:v>
                </c:pt>
                <c:pt idx="8">
                  <c:v>46.703070771487106</c:v>
                </c:pt>
                <c:pt idx="9">
                  <c:v>48.078504577884559</c:v>
                </c:pt>
                <c:pt idx="10">
                  <c:v>52.154737449125818</c:v>
                </c:pt>
                <c:pt idx="11">
                  <c:v>61.171605641113459</c:v>
                </c:pt>
                <c:pt idx="12">
                  <c:v>74.476586809127411</c:v>
                </c:pt>
                <c:pt idx="13">
                  <c:v>83.12152234992891</c:v>
                </c:pt>
                <c:pt idx="14">
                  <c:v>100.53397615973033</c:v>
                </c:pt>
                <c:pt idx="15">
                  <c:v>115.94133620948502</c:v>
                </c:pt>
                <c:pt idx="16">
                  <c:v>130.76456762642113</c:v>
                </c:pt>
                <c:pt idx="17">
                  <c:v>120.98565127583485</c:v>
                </c:pt>
                <c:pt idx="18">
                  <c:v>127.15598724693251</c:v>
                </c:pt>
                <c:pt idx="19">
                  <c:v>137.1566089509904</c:v>
                </c:pt>
                <c:pt idx="20">
                  <c:v>145.9756643509466</c:v>
                </c:pt>
              </c:numCache>
            </c:numRef>
          </c:val>
          <c:smooth val="1"/>
        </c:ser>
        <c:ser>
          <c:idx val="1"/>
          <c:order val="1"/>
          <c:tx>
            <c:strRef>
              <c:f>'рост_декабрьские данные'!$D$2</c:f>
              <c:strCache>
                <c:ptCount val="1"/>
                <c:pt idx="0">
                  <c:v>реальная з/п без учета скрытой оплаты труда</c:v>
                </c:pt>
              </c:strCache>
            </c:strRef>
          </c:tx>
          <c:spPr>
            <a:ln w="38100">
              <a:solidFill>
                <a:srgbClr val="00B0F0"/>
              </a:solidFill>
              <a:prstDash val="solid"/>
            </a:ln>
          </c:spPr>
          <c:marker>
            <c:symbol val="none"/>
          </c:marker>
          <c:dLbls>
            <c:dLbl>
              <c:idx val="20"/>
              <c:layout>
                <c:manualLayout>
                  <c:x val="-1.2082932683159501E-2"/>
                  <c:y val="4.1074249605055263E-2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0"/>
            <c:showCatName val="0"/>
            <c:showSerName val="0"/>
            <c:showPercent val="0"/>
            <c:showBubbleSize val="0"/>
          </c:dLbls>
          <c:cat>
            <c:numRef>
              <c:f>'рост_декабрьские данные'!$B$3:$B$23</c:f>
              <c:numCache>
                <c:formatCode>General</c:formatCode>
                <c:ptCount val="21"/>
                <c:pt idx="0">
                  <c:v>1991</c:v>
                </c:pt>
                <c:pt idx="1">
                  <c:v>1992</c:v>
                </c:pt>
                <c:pt idx="2">
                  <c:v>1993</c:v>
                </c:pt>
                <c:pt idx="3">
                  <c:v>1994</c:v>
                </c:pt>
                <c:pt idx="4">
                  <c:v>1995</c:v>
                </c:pt>
                <c:pt idx="5">
                  <c:v>1996</c:v>
                </c:pt>
                <c:pt idx="6">
                  <c:v>1997</c:v>
                </c:pt>
                <c:pt idx="7">
                  <c:v>1998</c:v>
                </c:pt>
                <c:pt idx="8">
                  <c:v>1999</c:v>
                </c:pt>
                <c:pt idx="9">
                  <c:v>2000</c:v>
                </c:pt>
                <c:pt idx="10">
                  <c:v>2001</c:v>
                </c:pt>
                <c:pt idx="11">
                  <c:v>2002</c:v>
                </c:pt>
                <c:pt idx="12">
                  <c:v>2003</c:v>
                </c:pt>
                <c:pt idx="13">
                  <c:v>2004</c:v>
                </c:pt>
                <c:pt idx="14">
                  <c:v>2005</c:v>
                </c:pt>
                <c:pt idx="15">
                  <c:v>2006</c:v>
                </c:pt>
                <c:pt idx="16">
                  <c:v>2007</c:v>
                </c:pt>
                <c:pt idx="17">
                  <c:v>2008</c:v>
                </c:pt>
                <c:pt idx="18">
                  <c:v>2009</c:v>
                </c:pt>
                <c:pt idx="19">
                  <c:v>2010</c:v>
                </c:pt>
                <c:pt idx="20">
                  <c:v>2011</c:v>
                </c:pt>
              </c:numCache>
            </c:numRef>
          </c:cat>
          <c:val>
            <c:numRef>
              <c:f>'рост_декабрьские данные'!$D$3:$D$23</c:f>
              <c:numCache>
                <c:formatCode>0.0</c:formatCode>
                <c:ptCount val="21"/>
                <c:pt idx="0">
                  <c:v>100</c:v>
                </c:pt>
                <c:pt idx="1">
                  <c:v>51.427291346646165</c:v>
                </c:pt>
                <c:pt idx="2">
                  <c:v>48.020076472992024</c:v>
                </c:pt>
                <c:pt idx="3">
                  <c:v>37.64321681731095</c:v>
                </c:pt>
                <c:pt idx="4">
                  <c:v>33.985449106537949</c:v>
                </c:pt>
                <c:pt idx="5">
                  <c:v>38.518685561677749</c:v>
                </c:pt>
                <c:pt idx="6">
                  <c:v>41.087409535607577</c:v>
                </c:pt>
                <c:pt idx="7">
                  <c:v>27.237225322853138</c:v>
                </c:pt>
                <c:pt idx="8">
                  <c:v>30.626685881218783</c:v>
                </c:pt>
                <c:pt idx="9">
                  <c:v>33.817245141877194</c:v>
                </c:pt>
                <c:pt idx="10">
                  <c:v>40.33925984838411</c:v>
                </c:pt>
                <c:pt idx="11">
                  <c:v>46.783771319271757</c:v>
                </c:pt>
                <c:pt idx="12">
                  <c:v>53.565195029922776</c:v>
                </c:pt>
                <c:pt idx="13">
                  <c:v>57.455309295572967</c:v>
                </c:pt>
                <c:pt idx="14">
                  <c:v>67.127466669695636</c:v>
                </c:pt>
                <c:pt idx="15">
                  <c:v>76.73470043159702</c:v>
                </c:pt>
                <c:pt idx="16">
                  <c:v>89.14665823152464</c:v>
                </c:pt>
                <c:pt idx="17">
                  <c:v>92.375779926688921</c:v>
                </c:pt>
                <c:pt idx="18">
                  <c:v>93.30808539977825</c:v>
                </c:pt>
                <c:pt idx="19">
                  <c:v>100.87827134054793</c:v>
                </c:pt>
                <c:pt idx="20">
                  <c:v>111.30088756852901</c:v>
                </c:pt>
              </c:numCache>
            </c:numRef>
          </c:val>
          <c:smooth val="1"/>
        </c:ser>
        <c:ser>
          <c:idx val="2"/>
          <c:order val="2"/>
          <c:tx>
            <c:strRef>
              <c:f>'рост_декабрьские данные'!$E$2</c:f>
              <c:strCache>
                <c:ptCount val="1"/>
                <c:pt idx="0">
                  <c:v>реальная з/п с учетом скрытой оплаты труда</c:v>
                </c:pt>
              </c:strCache>
            </c:strRef>
          </c:tx>
          <c:spPr>
            <a:ln w="38100">
              <a:solidFill>
                <a:schemeClr val="accent1">
                  <a:lumMod val="75000"/>
                </a:schemeClr>
              </a:solidFill>
              <a:prstDash val="solid"/>
            </a:ln>
          </c:spPr>
          <c:marker>
            <c:symbol val="none"/>
          </c:marker>
          <c:dLbls>
            <c:dLbl>
              <c:idx val="20"/>
              <c:layout>
                <c:manualLayout>
                  <c:x val="-2.0138221138599178E-3"/>
                  <c:y val="-3.1595576619273348E-2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0"/>
            <c:showCatName val="0"/>
            <c:showSerName val="0"/>
            <c:showPercent val="0"/>
            <c:showBubbleSize val="0"/>
          </c:dLbls>
          <c:cat>
            <c:numRef>
              <c:f>'рост_декабрьские данные'!$B$3:$B$23</c:f>
              <c:numCache>
                <c:formatCode>General</c:formatCode>
                <c:ptCount val="21"/>
                <c:pt idx="0">
                  <c:v>1991</c:v>
                </c:pt>
                <c:pt idx="1">
                  <c:v>1992</c:v>
                </c:pt>
                <c:pt idx="2">
                  <c:v>1993</c:v>
                </c:pt>
                <c:pt idx="3">
                  <c:v>1994</c:v>
                </c:pt>
                <c:pt idx="4">
                  <c:v>1995</c:v>
                </c:pt>
                <c:pt idx="5">
                  <c:v>1996</c:v>
                </c:pt>
                <c:pt idx="6">
                  <c:v>1997</c:v>
                </c:pt>
                <c:pt idx="7">
                  <c:v>1998</c:v>
                </c:pt>
                <c:pt idx="8">
                  <c:v>1999</c:v>
                </c:pt>
                <c:pt idx="9">
                  <c:v>2000</c:v>
                </c:pt>
                <c:pt idx="10">
                  <c:v>2001</c:v>
                </c:pt>
                <c:pt idx="11">
                  <c:v>2002</c:v>
                </c:pt>
                <c:pt idx="12">
                  <c:v>2003</c:v>
                </c:pt>
                <c:pt idx="13">
                  <c:v>2004</c:v>
                </c:pt>
                <c:pt idx="14">
                  <c:v>2005</c:v>
                </c:pt>
                <c:pt idx="15">
                  <c:v>2006</c:v>
                </c:pt>
                <c:pt idx="16">
                  <c:v>2007</c:v>
                </c:pt>
                <c:pt idx="17">
                  <c:v>2008</c:v>
                </c:pt>
                <c:pt idx="18">
                  <c:v>2009</c:v>
                </c:pt>
                <c:pt idx="19">
                  <c:v>2010</c:v>
                </c:pt>
                <c:pt idx="20">
                  <c:v>2011</c:v>
                </c:pt>
              </c:numCache>
            </c:numRef>
          </c:cat>
          <c:val>
            <c:numRef>
              <c:f>'рост_декабрьские данные'!$E$3:$E$23</c:f>
              <c:numCache>
                <c:formatCode>0.0</c:formatCode>
                <c:ptCount val="21"/>
                <c:pt idx="0">
                  <c:v>100</c:v>
                </c:pt>
                <c:pt idx="1">
                  <c:v>42.313140685994107</c:v>
                </c:pt>
                <c:pt idx="2">
                  <c:v>39.52911002623194</c:v>
                </c:pt>
                <c:pt idx="3">
                  <c:v>40.889277407242425</c:v>
                </c:pt>
                <c:pt idx="4">
                  <c:v>44.120642667479643</c:v>
                </c:pt>
                <c:pt idx="5">
                  <c:v>49.421856251741573</c:v>
                </c:pt>
                <c:pt idx="6">
                  <c:v>55.80774183544564</c:v>
                </c:pt>
                <c:pt idx="7">
                  <c:v>35.692549288443182</c:v>
                </c:pt>
                <c:pt idx="8">
                  <c:v>45.084568427217903</c:v>
                </c:pt>
                <c:pt idx="9">
                  <c:v>43.556589436767467</c:v>
                </c:pt>
                <c:pt idx="10">
                  <c:v>52.617529227537325</c:v>
                </c:pt>
                <c:pt idx="11">
                  <c:v>58.670290359673857</c:v>
                </c:pt>
                <c:pt idx="12">
                  <c:v>67.712278135065318</c:v>
                </c:pt>
                <c:pt idx="13">
                  <c:v>72.055887700042248</c:v>
                </c:pt>
                <c:pt idx="14">
                  <c:v>83.402362810046014</c:v>
                </c:pt>
                <c:pt idx="15">
                  <c:v>98.519086375252073</c:v>
                </c:pt>
                <c:pt idx="16">
                  <c:v>114.45470267008729</c:v>
                </c:pt>
                <c:pt idx="17">
                  <c:v>108.27553785909683</c:v>
                </c:pt>
                <c:pt idx="18">
                  <c:v>109.36831214070864</c:v>
                </c:pt>
                <c:pt idx="19">
                  <c:v>118.24148165636221</c:v>
                </c:pt>
                <c:pt idx="20">
                  <c:v>130.45804295499724</c:v>
                </c:pt>
              </c:numCache>
            </c:numRef>
          </c:val>
          <c:smooth val="1"/>
        </c:ser>
        <c:ser>
          <c:idx val="3"/>
          <c:order val="3"/>
          <c:tx>
            <c:strRef>
              <c:f>'рост_декабрьские данные'!$F$2</c:f>
              <c:strCache>
                <c:ptCount val="1"/>
                <c:pt idx="0">
                  <c:v>реальные пенсии</c:v>
                </c:pt>
              </c:strCache>
            </c:strRef>
          </c:tx>
          <c:spPr>
            <a:ln w="44450">
              <a:solidFill>
                <a:schemeClr val="tx1">
                  <a:lumMod val="65000"/>
                  <a:lumOff val="35000"/>
                </a:schemeClr>
              </a:solidFill>
              <a:prstDash val="solid"/>
            </a:ln>
          </c:spPr>
          <c:marker>
            <c:symbol val="none"/>
          </c:marker>
          <c:dLbls>
            <c:dLbl>
              <c:idx val="16"/>
              <c:layout>
                <c:manualLayout>
                  <c:x val="-3.3117208468915853E-2"/>
                  <c:y val="-2.38683893253797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0"/>
              <c:layout>
                <c:manualLayout>
                  <c:x val="-2.2152043252459088E-2"/>
                  <c:y val="-3.1595576619273334E-2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0"/>
            <c:showCatName val="0"/>
            <c:showSerName val="0"/>
            <c:showPercent val="0"/>
            <c:showBubbleSize val="0"/>
          </c:dLbls>
          <c:cat>
            <c:numRef>
              <c:f>'рост_декабрьские данные'!$B$3:$B$23</c:f>
              <c:numCache>
                <c:formatCode>General</c:formatCode>
                <c:ptCount val="21"/>
                <c:pt idx="0">
                  <c:v>1991</c:v>
                </c:pt>
                <c:pt idx="1">
                  <c:v>1992</c:v>
                </c:pt>
                <c:pt idx="2">
                  <c:v>1993</c:v>
                </c:pt>
                <c:pt idx="3">
                  <c:v>1994</c:v>
                </c:pt>
                <c:pt idx="4">
                  <c:v>1995</c:v>
                </c:pt>
                <c:pt idx="5">
                  <c:v>1996</c:v>
                </c:pt>
                <c:pt idx="6">
                  <c:v>1997</c:v>
                </c:pt>
                <c:pt idx="7">
                  <c:v>1998</c:v>
                </c:pt>
                <c:pt idx="8">
                  <c:v>1999</c:v>
                </c:pt>
                <c:pt idx="9">
                  <c:v>2000</c:v>
                </c:pt>
                <c:pt idx="10">
                  <c:v>2001</c:v>
                </c:pt>
                <c:pt idx="11">
                  <c:v>2002</c:v>
                </c:pt>
                <c:pt idx="12">
                  <c:v>2003</c:v>
                </c:pt>
                <c:pt idx="13">
                  <c:v>2004</c:v>
                </c:pt>
                <c:pt idx="14">
                  <c:v>2005</c:v>
                </c:pt>
                <c:pt idx="15">
                  <c:v>2006</c:v>
                </c:pt>
                <c:pt idx="16">
                  <c:v>2007</c:v>
                </c:pt>
                <c:pt idx="17">
                  <c:v>2008</c:v>
                </c:pt>
                <c:pt idx="18">
                  <c:v>2009</c:v>
                </c:pt>
                <c:pt idx="19">
                  <c:v>2010</c:v>
                </c:pt>
                <c:pt idx="20">
                  <c:v>2011</c:v>
                </c:pt>
              </c:numCache>
            </c:numRef>
          </c:cat>
          <c:val>
            <c:numRef>
              <c:f>'рост_декабрьские данные'!$F$3:$F$23</c:f>
              <c:numCache>
                <c:formatCode>0.0</c:formatCode>
                <c:ptCount val="21"/>
                <c:pt idx="0">
                  <c:v>100</c:v>
                </c:pt>
                <c:pt idx="1">
                  <c:v>42.49452292815598</c:v>
                </c:pt>
                <c:pt idx="2">
                  <c:v>50.845573936944163</c:v>
                </c:pt>
                <c:pt idx="3">
                  <c:v>46.162428969067719</c:v>
                </c:pt>
                <c:pt idx="4">
                  <c:v>44.104463090326966</c:v>
                </c:pt>
                <c:pt idx="5">
                  <c:v>47.699912948568397</c:v>
                </c:pt>
                <c:pt idx="6">
                  <c:v>48.749408958013781</c:v>
                </c:pt>
                <c:pt idx="7">
                  <c:v>29.133545052306459</c:v>
                </c:pt>
                <c:pt idx="8">
                  <c:v>27.525157471067981</c:v>
                </c:pt>
                <c:pt idx="9">
                  <c:v>36.216386483984294</c:v>
                </c:pt>
                <c:pt idx="10">
                  <c:v>45.868979029995053</c:v>
                </c:pt>
                <c:pt idx="11">
                  <c:v>46.98906726122182</c:v>
                </c:pt>
                <c:pt idx="12">
                  <c:v>52.859257069065471</c:v>
                </c:pt>
                <c:pt idx="13">
                  <c:v>52.049636027714364</c:v>
                </c:pt>
                <c:pt idx="14">
                  <c:v>58.79934306168191</c:v>
                </c:pt>
                <c:pt idx="15">
                  <c:v>60.417673604663925</c:v>
                </c:pt>
                <c:pt idx="16">
                  <c:v>62.847338763028446</c:v>
                </c:pt>
                <c:pt idx="17">
                  <c:v>76.206084296225839</c:v>
                </c:pt>
                <c:pt idx="18">
                  <c:v>95.171939839198288</c:v>
                </c:pt>
                <c:pt idx="19">
                  <c:v>107.61154562318286</c:v>
                </c:pt>
                <c:pt idx="20">
                  <c:v>110.48732597370478</c:v>
                </c:pt>
              </c:numCache>
            </c:numRef>
          </c:val>
          <c:smooth val="1"/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96106368"/>
        <c:axId val="96107904"/>
      </c:lineChart>
      <c:catAx>
        <c:axId val="961063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800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9610790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6107904"/>
        <c:scaling>
          <c:orientation val="minMax"/>
          <c:max val="150"/>
          <c:min val="0"/>
        </c:scaling>
        <c:delete val="0"/>
        <c:axPos val="l"/>
        <c:majorGridlines>
          <c:spPr>
            <a:ln w="12700">
              <a:solidFill>
                <a:schemeClr val="bg1">
                  <a:lumMod val="50000"/>
                </a:schemeClr>
              </a:solidFill>
              <a:prstDash val="solid"/>
            </a:ln>
          </c:spPr>
        </c:majorGridlines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900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96106368"/>
        <c:crosses val="autoZero"/>
        <c:crossBetween val="between"/>
        <c:majorUnit val="100"/>
      </c:valAx>
      <c:spPr>
        <a:noFill/>
        <a:ln w="12700">
          <a:solidFill>
            <a:srgbClr val="808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7.2617297460174007E-2"/>
          <c:y val="4.5563550967612311E-2"/>
          <c:w val="0.50741299331541256"/>
          <c:h val="0.21349859975637037"/>
        </c:manualLayout>
      </c:layout>
      <c:overlay val="0"/>
      <c:spPr>
        <a:noFill/>
        <a:ln w="25400">
          <a:noFill/>
        </a:ln>
      </c:spPr>
      <c:txPr>
        <a:bodyPr/>
        <a:lstStyle/>
        <a:p>
          <a:pPr>
            <a:defRPr sz="920" b="1" i="0" u="none" strike="noStrike" baseline="0">
              <a:solidFill>
                <a:srgbClr val="000000"/>
              </a:solidFill>
              <a:latin typeface="Arial Cyr"/>
              <a:ea typeface="Arial Cyr"/>
              <a:cs typeface="Arial Cyr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050" b="0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2479211469825251"/>
          <c:y val="6.1757791342450248E-2"/>
          <c:w val="0.74043321387629824"/>
          <c:h val="0.61757791342450252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'рис3.2'!$A$4</c:f>
              <c:strCache>
                <c:ptCount val="1"/>
                <c:pt idx="0">
                  <c:v>Коэффициент фондов по доходам, в разах (Росстат)</c:v>
                </c:pt>
              </c:strCache>
            </c:strRef>
          </c:tx>
          <c:spPr>
            <a:solidFill>
              <a:srgbClr val="C0C0C0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18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0"/>
            <c:showCatName val="0"/>
            <c:showSerName val="0"/>
            <c:showPercent val="0"/>
            <c:showBubbleSize val="0"/>
          </c:dLbls>
          <c:cat>
            <c:numRef>
              <c:f>'рис3.2'!$C$3:$W$3</c:f>
              <c:numCache>
                <c:formatCode>0</c:formatCode>
                <c:ptCount val="19"/>
                <c:pt idx="0">
                  <c:v>1992</c:v>
                </c:pt>
                <c:pt idx="1">
                  <c:v>1993</c:v>
                </c:pt>
                <c:pt idx="2">
                  <c:v>1994</c:v>
                </c:pt>
                <c:pt idx="3">
                  <c:v>1995</c:v>
                </c:pt>
                <c:pt idx="4">
                  <c:v>1996</c:v>
                </c:pt>
                <c:pt idx="5">
                  <c:v>1998</c:v>
                </c:pt>
                <c:pt idx="6">
                  <c:v>2000</c:v>
                </c:pt>
                <c:pt idx="7">
                  <c:v>2001</c:v>
                </c:pt>
                <c:pt idx="8">
                  <c:v>2002</c:v>
                </c:pt>
                <c:pt idx="9">
                  <c:v>2003</c:v>
                </c:pt>
                <c:pt idx="10">
                  <c:v>2004</c:v>
                </c:pt>
                <c:pt idx="11">
                  <c:v>2005</c:v>
                </c:pt>
                <c:pt idx="12">
                  <c:v>2006</c:v>
                </c:pt>
                <c:pt idx="13">
                  <c:v>2007</c:v>
                </c:pt>
                <c:pt idx="14">
                  <c:v>2008</c:v>
                </c:pt>
                <c:pt idx="15">
                  <c:v>2009</c:v>
                </c:pt>
                <c:pt idx="16">
                  <c:v>2010</c:v>
                </c:pt>
                <c:pt idx="17" formatCode="General">
                  <c:v>2011</c:v>
                </c:pt>
                <c:pt idx="18" formatCode="General">
                  <c:v>2012</c:v>
                </c:pt>
              </c:numCache>
            </c:numRef>
          </c:cat>
          <c:val>
            <c:numRef>
              <c:f>'рис3.2'!$C$4:$W$4</c:f>
              <c:numCache>
                <c:formatCode>#,##0.0</c:formatCode>
                <c:ptCount val="19"/>
                <c:pt idx="0">
                  <c:v>8</c:v>
                </c:pt>
                <c:pt idx="1">
                  <c:v>11.2</c:v>
                </c:pt>
                <c:pt idx="2">
                  <c:v>15.1</c:v>
                </c:pt>
                <c:pt idx="3">
                  <c:v>13.5</c:v>
                </c:pt>
                <c:pt idx="4">
                  <c:v>13</c:v>
                </c:pt>
                <c:pt idx="5">
                  <c:v>13.8</c:v>
                </c:pt>
                <c:pt idx="6">
                  <c:v>13.9</c:v>
                </c:pt>
                <c:pt idx="7">
                  <c:v>13.9</c:v>
                </c:pt>
                <c:pt idx="8">
                  <c:v>14</c:v>
                </c:pt>
                <c:pt idx="9">
                  <c:v>14.5</c:v>
                </c:pt>
                <c:pt idx="10">
                  <c:v>15.2</c:v>
                </c:pt>
                <c:pt idx="11">
                  <c:v>15.2</c:v>
                </c:pt>
                <c:pt idx="12">
                  <c:v>16</c:v>
                </c:pt>
                <c:pt idx="13">
                  <c:v>16.8</c:v>
                </c:pt>
                <c:pt idx="14">
                  <c:v>16.899999999999999</c:v>
                </c:pt>
                <c:pt idx="15">
                  <c:v>16.7</c:v>
                </c:pt>
                <c:pt idx="16">
                  <c:v>16.5</c:v>
                </c:pt>
                <c:pt idx="17">
                  <c:v>16.2</c:v>
                </c:pt>
                <c:pt idx="18">
                  <c:v>16.399999999999999</c:v>
                </c:pt>
              </c:numCache>
            </c:numRef>
          </c:val>
        </c:ser>
        <c:ser>
          <c:idx val="0"/>
          <c:order val="1"/>
          <c:tx>
            <c:strRef>
              <c:f>'рис3.2'!$A$5</c:f>
              <c:strCache>
                <c:ptCount val="1"/>
                <c:pt idx="0">
                  <c:v>Коэффициент фондов по расходам, в разах (РМЭЗ-ВШЭ)</c:v>
                </c:pt>
              </c:strCache>
            </c:strRef>
          </c:tx>
          <c:spPr>
            <a:solidFill>
              <a:srgbClr val="FFFF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16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0"/>
            <c:showCatName val="0"/>
            <c:showSerName val="0"/>
            <c:showPercent val="0"/>
            <c:showBubbleSize val="0"/>
          </c:dLbls>
          <c:cat>
            <c:numRef>
              <c:f>'рис3.2'!$C$3:$W$3</c:f>
              <c:numCache>
                <c:formatCode>0</c:formatCode>
                <c:ptCount val="19"/>
                <c:pt idx="0">
                  <c:v>1992</c:v>
                </c:pt>
                <c:pt idx="1">
                  <c:v>1993</c:v>
                </c:pt>
                <c:pt idx="2">
                  <c:v>1994</c:v>
                </c:pt>
                <c:pt idx="3">
                  <c:v>1995</c:v>
                </c:pt>
                <c:pt idx="4">
                  <c:v>1996</c:v>
                </c:pt>
                <c:pt idx="5">
                  <c:v>1998</c:v>
                </c:pt>
                <c:pt idx="6">
                  <c:v>2000</c:v>
                </c:pt>
                <c:pt idx="7">
                  <c:v>2001</c:v>
                </c:pt>
                <c:pt idx="8">
                  <c:v>2002</c:v>
                </c:pt>
                <c:pt idx="9">
                  <c:v>2003</c:v>
                </c:pt>
                <c:pt idx="10">
                  <c:v>2004</c:v>
                </c:pt>
                <c:pt idx="11">
                  <c:v>2005</c:v>
                </c:pt>
                <c:pt idx="12">
                  <c:v>2006</c:v>
                </c:pt>
                <c:pt idx="13">
                  <c:v>2007</c:v>
                </c:pt>
                <c:pt idx="14">
                  <c:v>2008</c:v>
                </c:pt>
                <c:pt idx="15">
                  <c:v>2009</c:v>
                </c:pt>
                <c:pt idx="16">
                  <c:v>2010</c:v>
                </c:pt>
                <c:pt idx="17" formatCode="General">
                  <c:v>2011</c:v>
                </c:pt>
                <c:pt idx="18" formatCode="General">
                  <c:v>2012</c:v>
                </c:pt>
              </c:numCache>
            </c:numRef>
          </c:cat>
          <c:val>
            <c:numRef>
              <c:f>'рис3.2'!$C$5:$W$5</c:f>
              <c:numCache>
                <c:formatCode>#,##0.0</c:formatCode>
                <c:ptCount val="19"/>
                <c:pt idx="0">
                  <c:v>26.672000000000004</c:v>
                </c:pt>
                <c:pt idx="1">
                  <c:v>35.896907216494846</c:v>
                </c:pt>
                <c:pt idx="2">
                  <c:v>34.609090909090909</c:v>
                </c:pt>
                <c:pt idx="3">
                  <c:v>33.982758620689658</c:v>
                </c:pt>
                <c:pt idx="4">
                  <c:v>41.202020202020201</c:v>
                </c:pt>
                <c:pt idx="5">
                  <c:v>43.583333333333336</c:v>
                </c:pt>
                <c:pt idx="6">
                  <c:v>24.778481012658226</c:v>
                </c:pt>
                <c:pt idx="7">
                  <c:v>19.379310344827587</c:v>
                </c:pt>
                <c:pt idx="8">
                  <c:v>19.109289617486336</c:v>
                </c:pt>
                <c:pt idx="9">
                  <c:v>20.715083798882681</c:v>
                </c:pt>
                <c:pt idx="10">
                  <c:v>21.646067415730336</c:v>
                </c:pt>
                <c:pt idx="11">
                  <c:v>17.18</c:v>
                </c:pt>
                <c:pt idx="12">
                  <c:v>22.426136363636363</c:v>
                </c:pt>
                <c:pt idx="13">
                  <c:v>17.879396984924622</c:v>
                </c:pt>
                <c:pt idx="14">
                  <c:v>17.880952380952401</c:v>
                </c:pt>
                <c:pt idx="15">
                  <c:v>15.581081081081081</c:v>
                </c:pt>
                <c:pt idx="16">
                  <c:v>14.982532751091703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179849472"/>
        <c:axId val="181092352"/>
      </c:barChart>
      <c:lineChart>
        <c:grouping val="standard"/>
        <c:varyColors val="0"/>
        <c:ser>
          <c:idx val="2"/>
          <c:order val="2"/>
          <c:tx>
            <c:strRef>
              <c:f>'рис3.2'!$A$6</c:f>
              <c:strCache>
                <c:ptCount val="1"/>
                <c:pt idx="0">
                  <c:v>Коэффициент Джини по доходам (Росстат)</c:v>
                </c:pt>
              </c:strCache>
            </c:strRef>
          </c:tx>
          <c:spPr>
            <a:ln w="38100">
              <a:solidFill>
                <a:srgbClr val="FF0000"/>
              </a:solidFill>
              <a:prstDash val="solid"/>
            </a:ln>
          </c:spPr>
          <c:marker>
            <c:symbol val="none"/>
          </c:marker>
          <c:dLbls>
            <c:dLbl>
              <c:idx val="18"/>
              <c:layout>
                <c:manualLayout>
                  <c:x val="-5.1026067665002776E-2"/>
                  <c:y val="-4.11718131433095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0"/>
            <c:showCatName val="0"/>
            <c:showSerName val="0"/>
            <c:showPercent val="0"/>
            <c:showBubbleSize val="0"/>
          </c:dLbls>
          <c:cat>
            <c:numRef>
              <c:f>'рис3.2'!$C$3:$W$3</c:f>
              <c:numCache>
                <c:formatCode>0</c:formatCode>
                <c:ptCount val="19"/>
                <c:pt idx="0">
                  <c:v>1992</c:v>
                </c:pt>
                <c:pt idx="1">
                  <c:v>1993</c:v>
                </c:pt>
                <c:pt idx="2">
                  <c:v>1994</c:v>
                </c:pt>
                <c:pt idx="3">
                  <c:v>1995</c:v>
                </c:pt>
                <c:pt idx="4">
                  <c:v>1996</c:v>
                </c:pt>
                <c:pt idx="5">
                  <c:v>1998</c:v>
                </c:pt>
                <c:pt idx="6">
                  <c:v>2000</c:v>
                </c:pt>
                <c:pt idx="7">
                  <c:v>2001</c:v>
                </c:pt>
                <c:pt idx="8">
                  <c:v>2002</c:v>
                </c:pt>
                <c:pt idx="9">
                  <c:v>2003</c:v>
                </c:pt>
                <c:pt idx="10">
                  <c:v>2004</c:v>
                </c:pt>
                <c:pt idx="11">
                  <c:v>2005</c:v>
                </c:pt>
                <c:pt idx="12">
                  <c:v>2006</c:v>
                </c:pt>
                <c:pt idx="13">
                  <c:v>2007</c:v>
                </c:pt>
                <c:pt idx="14">
                  <c:v>2008</c:v>
                </c:pt>
                <c:pt idx="15">
                  <c:v>2009</c:v>
                </c:pt>
                <c:pt idx="16">
                  <c:v>2010</c:v>
                </c:pt>
                <c:pt idx="17" formatCode="General">
                  <c:v>2011</c:v>
                </c:pt>
                <c:pt idx="18" formatCode="General">
                  <c:v>2012</c:v>
                </c:pt>
              </c:numCache>
            </c:numRef>
          </c:cat>
          <c:val>
            <c:numRef>
              <c:f>'рис3.2'!$C$6:$W$6</c:f>
              <c:numCache>
                <c:formatCode>#,##0.000</c:formatCode>
                <c:ptCount val="19"/>
                <c:pt idx="0">
                  <c:v>0.28899999999999998</c:v>
                </c:pt>
                <c:pt idx="1">
                  <c:v>0.39800000000000002</c:v>
                </c:pt>
                <c:pt idx="2">
                  <c:v>0.40899999999999997</c:v>
                </c:pt>
                <c:pt idx="3">
                  <c:v>0.38100000000000001</c:v>
                </c:pt>
                <c:pt idx="4">
                  <c:v>0.375</c:v>
                </c:pt>
                <c:pt idx="5">
                  <c:v>0.39400000000000002</c:v>
                </c:pt>
                <c:pt idx="6">
                  <c:v>0.39500000000000002</c:v>
                </c:pt>
                <c:pt idx="7">
                  <c:v>0.39700000000000002</c:v>
                </c:pt>
                <c:pt idx="8">
                  <c:v>0.39700000000000002</c:v>
                </c:pt>
                <c:pt idx="9">
                  <c:v>0.40300000000000002</c:v>
                </c:pt>
                <c:pt idx="10">
                  <c:v>0.40899999999999997</c:v>
                </c:pt>
                <c:pt idx="11">
                  <c:v>0.40899999999999997</c:v>
                </c:pt>
                <c:pt idx="12">
                  <c:v>0.41599999999999998</c:v>
                </c:pt>
                <c:pt idx="13">
                  <c:v>0.42299999999999999</c:v>
                </c:pt>
                <c:pt idx="14">
                  <c:v>0.42299999999999999</c:v>
                </c:pt>
                <c:pt idx="15">
                  <c:v>0.42199999999999999</c:v>
                </c:pt>
                <c:pt idx="16">
                  <c:v>0.42</c:v>
                </c:pt>
                <c:pt idx="17">
                  <c:v>0.41699999999999998</c:v>
                </c:pt>
                <c:pt idx="18">
                  <c:v>0.42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'рис3.2'!$A$7</c:f>
              <c:strCache>
                <c:ptCount val="1"/>
                <c:pt idx="0">
                  <c:v>Коэффициент Джини по расходам (РМЭЗ-ВШЭ)</c:v>
                </c:pt>
              </c:strCache>
            </c:strRef>
          </c:tx>
          <c:spPr>
            <a:ln w="38100">
              <a:solidFill>
                <a:srgbClr val="0000FF"/>
              </a:solidFill>
              <a:prstDash val="solid"/>
            </a:ln>
          </c:spPr>
          <c:marker>
            <c:symbol val="none"/>
          </c:marker>
          <c:dLbls>
            <c:dLbl>
              <c:idx val="16"/>
              <c:layout>
                <c:manualLayout>
                  <c:x val="-5.7681641708264002E-2"/>
                  <c:y val="1.5835312747426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0"/>
            <c:showCatName val="0"/>
            <c:showSerName val="0"/>
            <c:showPercent val="0"/>
            <c:showBubbleSize val="0"/>
          </c:dLbls>
          <c:cat>
            <c:numRef>
              <c:f>'рис3.2'!$C$3:$W$3</c:f>
              <c:numCache>
                <c:formatCode>0</c:formatCode>
                <c:ptCount val="19"/>
                <c:pt idx="0">
                  <c:v>1992</c:v>
                </c:pt>
                <c:pt idx="1">
                  <c:v>1993</c:v>
                </c:pt>
                <c:pt idx="2">
                  <c:v>1994</c:v>
                </c:pt>
                <c:pt idx="3">
                  <c:v>1995</c:v>
                </c:pt>
                <c:pt idx="4">
                  <c:v>1996</c:v>
                </c:pt>
                <c:pt idx="5">
                  <c:v>1998</c:v>
                </c:pt>
                <c:pt idx="6">
                  <c:v>2000</c:v>
                </c:pt>
                <c:pt idx="7">
                  <c:v>2001</c:v>
                </c:pt>
                <c:pt idx="8">
                  <c:v>2002</c:v>
                </c:pt>
                <c:pt idx="9">
                  <c:v>2003</c:v>
                </c:pt>
                <c:pt idx="10">
                  <c:v>2004</c:v>
                </c:pt>
                <c:pt idx="11">
                  <c:v>2005</c:v>
                </c:pt>
                <c:pt idx="12">
                  <c:v>2006</c:v>
                </c:pt>
                <c:pt idx="13">
                  <c:v>2007</c:v>
                </c:pt>
                <c:pt idx="14">
                  <c:v>2008</c:v>
                </c:pt>
                <c:pt idx="15">
                  <c:v>2009</c:v>
                </c:pt>
                <c:pt idx="16">
                  <c:v>2010</c:v>
                </c:pt>
                <c:pt idx="17" formatCode="General">
                  <c:v>2011</c:v>
                </c:pt>
                <c:pt idx="18" formatCode="General">
                  <c:v>2012</c:v>
                </c:pt>
              </c:numCache>
            </c:numRef>
          </c:cat>
          <c:val>
            <c:numRef>
              <c:f>'рис3.2'!$C$7:$W$7</c:f>
              <c:numCache>
                <c:formatCode>#,##0.000</c:formatCode>
                <c:ptCount val="19"/>
                <c:pt idx="0">
                  <c:v>0.45315817000000003</c:v>
                </c:pt>
                <c:pt idx="1">
                  <c:v>0.47857068000000003</c:v>
                </c:pt>
                <c:pt idx="2">
                  <c:v>0.49549157999999999</c:v>
                </c:pt>
                <c:pt idx="3">
                  <c:v>0.5019825</c:v>
                </c:pt>
                <c:pt idx="4">
                  <c:v>0.52476005000000003</c:v>
                </c:pt>
                <c:pt idx="5">
                  <c:v>0.53575830999999996</c:v>
                </c:pt>
                <c:pt idx="6">
                  <c:v>0.48538902</c:v>
                </c:pt>
                <c:pt idx="7">
                  <c:v>0.43972972999999999</c:v>
                </c:pt>
                <c:pt idx="8">
                  <c:v>0.44719151000000001</c:v>
                </c:pt>
                <c:pt idx="9">
                  <c:v>0.46293399000000002</c:v>
                </c:pt>
                <c:pt idx="10">
                  <c:v>0.47401655999999998</c:v>
                </c:pt>
                <c:pt idx="11">
                  <c:v>0.43466568999999999</c:v>
                </c:pt>
                <c:pt idx="12">
                  <c:v>0.48375557000000002</c:v>
                </c:pt>
                <c:pt idx="13">
                  <c:v>0.44677141999999997</c:v>
                </c:pt>
                <c:pt idx="14">
                  <c:v>0.45896006</c:v>
                </c:pt>
                <c:pt idx="15">
                  <c:v>0.4284</c:v>
                </c:pt>
                <c:pt idx="16">
                  <c:v>0.42071999999999998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81094656"/>
        <c:axId val="181105024"/>
      </c:lineChart>
      <c:catAx>
        <c:axId val="179849472"/>
        <c:scaling>
          <c:orientation val="minMax"/>
        </c:scaling>
        <c:delete val="0"/>
        <c:axPos val="b"/>
        <c:numFmt formatCode="0" sourceLinked="1"/>
        <c:majorTickMark val="cross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endParaRPr lang="ru-RU"/>
          </a:p>
        </c:txPr>
        <c:crossAx val="181092352"/>
        <c:crosses val="autoZero"/>
        <c:auto val="0"/>
        <c:lblAlgn val="ctr"/>
        <c:lblOffset val="100"/>
        <c:tickLblSkip val="1"/>
        <c:tickMarkSkip val="1"/>
        <c:noMultiLvlLbl val="0"/>
      </c:catAx>
      <c:valAx>
        <c:axId val="181092352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ysDash"/>
            </a:ln>
          </c:spPr>
        </c:majorGridlines>
        <c:title>
          <c:tx>
            <c:rich>
              <a:bodyPr/>
              <a:lstStyle/>
              <a:p>
                <a:pPr>
                  <a:defRPr sz="1000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r>
                  <a:rPr lang="ru-RU"/>
                  <a:t>коэффициент фондов, в разах</a:t>
                </a:r>
              </a:p>
            </c:rich>
          </c:tx>
          <c:layout>
            <c:manualLayout>
              <c:xMode val="edge"/>
              <c:yMode val="edge"/>
              <c:x val="3.4941792115510704E-2"/>
              <c:y val="0.16864627635822951"/>
            </c:manualLayout>
          </c:layout>
          <c:overlay val="0"/>
          <c:spPr>
            <a:noFill/>
            <a:ln w="25400">
              <a:noFill/>
            </a:ln>
          </c:spPr>
        </c:title>
        <c:numFmt formatCode="#,##0.0" sourceLinked="1"/>
        <c:majorTickMark val="cross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endParaRPr lang="ru-RU"/>
          </a:p>
        </c:txPr>
        <c:crossAx val="179849472"/>
        <c:crosses val="autoZero"/>
        <c:crossBetween val="between"/>
        <c:majorUnit val="10"/>
      </c:valAx>
      <c:catAx>
        <c:axId val="181094656"/>
        <c:scaling>
          <c:orientation val="minMax"/>
        </c:scaling>
        <c:delete val="1"/>
        <c:axPos val="b"/>
        <c:numFmt formatCode="0" sourceLinked="1"/>
        <c:majorTickMark val="out"/>
        <c:minorTickMark val="none"/>
        <c:tickLblPos val="nextTo"/>
        <c:crossAx val="181105024"/>
        <c:crosses val="autoZero"/>
        <c:auto val="0"/>
        <c:lblAlgn val="ctr"/>
        <c:lblOffset val="100"/>
        <c:noMultiLvlLbl val="0"/>
      </c:catAx>
      <c:valAx>
        <c:axId val="181105024"/>
        <c:scaling>
          <c:orientation val="minMax"/>
        </c:scaling>
        <c:delete val="0"/>
        <c:axPos val="r"/>
        <c:title>
          <c:tx>
            <c:rich>
              <a:bodyPr/>
              <a:lstStyle/>
              <a:p>
                <a:pPr>
                  <a:defRPr sz="1000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r>
                  <a:rPr lang="ru-RU"/>
                  <a:t>коэффициент Джини</a:t>
                </a:r>
              </a:p>
            </c:rich>
          </c:tx>
          <c:layout>
            <c:manualLayout>
              <c:xMode val="edge"/>
              <c:yMode val="edge"/>
              <c:x val="0.92678943849235529"/>
              <c:y val="0.22327816869962783"/>
            </c:manualLayout>
          </c:layout>
          <c:overlay val="0"/>
          <c:spPr>
            <a:noFill/>
            <a:ln w="25400">
              <a:noFill/>
            </a:ln>
          </c:spPr>
        </c:title>
        <c:numFmt formatCode="#,##0.000" sourceLinked="1"/>
        <c:majorTickMark val="cross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endParaRPr lang="ru-RU"/>
          </a:p>
        </c:txPr>
        <c:crossAx val="181094656"/>
        <c:crosses val="max"/>
        <c:crossBetween val="between"/>
      </c:valAx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plotArea>
    <c:legend>
      <c:legendPos val="b"/>
      <c:layout>
        <c:manualLayout>
          <c:xMode val="edge"/>
          <c:yMode val="edge"/>
          <c:x val="0.15307832736318974"/>
          <c:y val="0.82660428412202636"/>
          <c:w val="0.71381089607400428"/>
          <c:h val="0.14489327968805635"/>
        </c:manualLayout>
      </c:layout>
      <c:overlay val="0"/>
      <c:spPr>
        <a:solidFill>
          <a:srgbClr val="FFFFFF"/>
        </a:solidFill>
        <a:ln w="25400">
          <a:noFill/>
        </a:ln>
      </c:spPr>
      <c:txPr>
        <a:bodyPr/>
        <a:lstStyle/>
        <a:p>
          <a:pPr>
            <a:defRPr sz="920" b="0" i="0" u="none" strike="noStrike" baseline="0">
              <a:solidFill>
                <a:srgbClr val="000000"/>
              </a:solidFill>
              <a:latin typeface="Times New Roman"/>
              <a:ea typeface="Times New Roman"/>
              <a:cs typeface="Times New Roman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Times New Roman"/>
          <a:ea typeface="Times New Roman"/>
          <a:cs typeface="Times New Roman"/>
        </a:defRPr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9401638184551193E-2"/>
          <c:y val="4.0613265192756362E-2"/>
          <c:w val="0.9116984390148487"/>
          <c:h val="0.75921656852942254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'рис5.1'!$A$4</c:f>
              <c:strCache>
                <c:ptCount val="1"/>
                <c:pt idx="0">
                  <c:v>ФСГС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accent5">
                  <a:lumMod val="40000"/>
                  <a:lumOff val="60000"/>
                </a:schemeClr>
              </a:solidFill>
            </a:ln>
            <a:effectLst>
              <a:outerShdw blurRad="40005" dist="20320" dir="5400000" algn="ctr" rotWithShape="0">
                <a:prstClr val="black">
                  <a:alpha val="38000"/>
                </a:prstClr>
              </a:outerShdw>
            </a:effectLst>
          </c:spPr>
          <c:invertIfNegative val="0"/>
          <c:dLbls>
            <c:spPr>
              <a:noFill/>
              <a:ln w="25400">
                <a:noFill/>
              </a:ln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'рис5.1'!$B$1:$U$1</c:f>
              <c:strCache>
                <c:ptCount val="20"/>
                <c:pt idx="0">
                  <c:v>1992</c:v>
                </c:pt>
                <c:pt idx="1">
                  <c:v>1993</c:v>
                </c:pt>
                <c:pt idx="2">
                  <c:v>1994</c:v>
                </c:pt>
                <c:pt idx="3">
                  <c:v>1995</c:v>
                </c:pt>
                <c:pt idx="4">
                  <c:v>1996</c:v>
                </c:pt>
                <c:pt idx="5">
                  <c:v>1997</c:v>
                </c:pt>
                <c:pt idx="6">
                  <c:v>1998</c:v>
                </c:pt>
                <c:pt idx="7">
                  <c:v>1999</c:v>
                </c:pt>
                <c:pt idx="8">
                  <c:v>2000</c:v>
                </c:pt>
                <c:pt idx="9">
                  <c:v>2001</c:v>
                </c:pt>
                <c:pt idx="10">
                  <c:v>2002</c:v>
                </c:pt>
                <c:pt idx="11">
                  <c:v>2003</c:v>
                </c:pt>
                <c:pt idx="12">
                  <c:v>2004</c:v>
                </c:pt>
                <c:pt idx="13">
                  <c:v>2005</c:v>
                </c:pt>
                <c:pt idx="14">
                  <c:v>2006</c:v>
                </c:pt>
                <c:pt idx="15">
                  <c:v>2007</c:v>
                </c:pt>
                <c:pt idx="16">
                  <c:v>2008</c:v>
                </c:pt>
                <c:pt idx="17">
                  <c:v>2009</c:v>
                </c:pt>
                <c:pt idx="18">
                  <c:v>2010</c:v>
                </c:pt>
                <c:pt idx="19">
                  <c:v>2011</c:v>
                </c:pt>
              </c:strCache>
            </c:strRef>
          </c:cat>
          <c:val>
            <c:numRef>
              <c:f>'рис5.1'!$B$4:$U$4</c:f>
              <c:numCache>
                <c:formatCode>0.0</c:formatCode>
                <c:ptCount val="20"/>
                <c:pt idx="0">
                  <c:v>33.5</c:v>
                </c:pt>
                <c:pt idx="1">
                  <c:v>31.3</c:v>
                </c:pt>
                <c:pt idx="2">
                  <c:v>22.4</c:v>
                </c:pt>
                <c:pt idx="3">
                  <c:v>24.8</c:v>
                </c:pt>
                <c:pt idx="4">
                  <c:v>22.1</c:v>
                </c:pt>
                <c:pt idx="5">
                  <c:v>20.8</c:v>
                </c:pt>
                <c:pt idx="6">
                  <c:v>23.4</c:v>
                </c:pt>
                <c:pt idx="7">
                  <c:v>28.4</c:v>
                </c:pt>
                <c:pt idx="8">
                  <c:v>29</c:v>
                </c:pt>
                <c:pt idx="9">
                  <c:v>27.5</c:v>
                </c:pt>
                <c:pt idx="10">
                  <c:v>24.6</c:v>
                </c:pt>
                <c:pt idx="11">
                  <c:v>20.3</c:v>
                </c:pt>
                <c:pt idx="12">
                  <c:v>17.600000000000001</c:v>
                </c:pt>
                <c:pt idx="13">
                  <c:v>17.7</c:v>
                </c:pt>
                <c:pt idx="14">
                  <c:v>15.2</c:v>
                </c:pt>
                <c:pt idx="15">
                  <c:v>13.3</c:v>
                </c:pt>
                <c:pt idx="16">
                  <c:v>13.4</c:v>
                </c:pt>
                <c:pt idx="17">
                  <c:v>13</c:v>
                </c:pt>
                <c:pt idx="18">
                  <c:v>12.6</c:v>
                </c:pt>
                <c:pt idx="19">
                  <c:v>12.8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7"/>
        <c:axId val="90384256"/>
        <c:axId val="90408064"/>
      </c:barChart>
      <c:lineChart>
        <c:grouping val="standard"/>
        <c:varyColors val="0"/>
        <c:ser>
          <c:idx val="0"/>
          <c:order val="0"/>
          <c:tx>
            <c:strRef>
              <c:f>'рис5.1'!$A$2</c:f>
              <c:strCache>
                <c:ptCount val="1"/>
                <c:pt idx="0">
                  <c:v>РМЭЗ, доходы</c:v>
                </c:pt>
              </c:strCache>
            </c:strRef>
          </c:tx>
          <c:spPr>
            <a:ln w="50800">
              <a:solidFill>
                <a:schemeClr val="accent5">
                  <a:lumMod val="75000"/>
                </a:schemeClr>
              </a:solidFill>
              <a:prstDash val="solid"/>
            </a:ln>
          </c:spPr>
          <c:marker>
            <c:symbol val="none"/>
          </c:marker>
          <c:cat>
            <c:strRef>
              <c:f>'рис5.1'!$B$1:$U$1</c:f>
              <c:strCache>
                <c:ptCount val="20"/>
                <c:pt idx="0">
                  <c:v>1992</c:v>
                </c:pt>
                <c:pt idx="1">
                  <c:v>1993</c:v>
                </c:pt>
                <c:pt idx="2">
                  <c:v>1994</c:v>
                </c:pt>
                <c:pt idx="3">
                  <c:v>1995</c:v>
                </c:pt>
                <c:pt idx="4">
                  <c:v>1996</c:v>
                </c:pt>
                <c:pt idx="5">
                  <c:v>1997</c:v>
                </c:pt>
                <c:pt idx="6">
                  <c:v>1998</c:v>
                </c:pt>
                <c:pt idx="7">
                  <c:v>1999</c:v>
                </c:pt>
                <c:pt idx="8">
                  <c:v>2000</c:v>
                </c:pt>
                <c:pt idx="9">
                  <c:v>2001</c:v>
                </c:pt>
                <c:pt idx="10">
                  <c:v>2002</c:v>
                </c:pt>
                <c:pt idx="11">
                  <c:v>2003</c:v>
                </c:pt>
                <c:pt idx="12">
                  <c:v>2004</c:v>
                </c:pt>
                <c:pt idx="13">
                  <c:v>2005</c:v>
                </c:pt>
                <c:pt idx="14">
                  <c:v>2006</c:v>
                </c:pt>
                <c:pt idx="15">
                  <c:v>2007</c:v>
                </c:pt>
                <c:pt idx="16">
                  <c:v>2008</c:v>
                </c:pt>
                <c:pt idx="17">
                  <c:v>2009</c:v>
                </c:pt>
                <c:pt idx="18">
                  <c:v>2010</c:v>
                </c:pt>
                <c:pt idx="19">
                  <c:v>2011</c:v>
                </c:pt>
              </c:strCache>
            </c:strRef>
          </c:cat>
          <c:val>
            <c:numRef>
              <c:f>'рис5.1'!$B$2:$U$2</c:f>
              <c:numCache>
                <c:formatCode>General</c:formatCode>
                <c:ptCount val="20"/>
                <c:pt idx="2" formatCode="0.0">
                  <c:v>33.777246616277054</c:v>
                </c:pt>
                <c:pt idx="3" formatCode="0.0">
                  <c:v>44.534855846912052</c:v>
                </c:pt>
                <c:pt idx="4" formatCode="0.0">
                  <c:v>41.87218110137492</c:v>
                </c:pt>
                <c:pt idx="5" formatCode="0.0">
                  <c:v>44.621527124902414</c:v>
                </c:pt>
                <c:pt idx="6" formatCode="0.0">
                  <c:v>47.370873148429922</c:v>
                </c:pt>
                <c:pt idx="7" formatCode="0.0">
                  <c:v>44.334934612748164</c:v>
                </c:pt>
                <c:pt idx="8" formatCode="0.0">
                  <c:v>41.298996077066477</c:v>
                </c:pt>
                <c:pt idx="9" formatCode="0.0">
                  <c:v>39.309912650015491</c:v>
                </c:pt>
                <c:pt idx="10" formatCode="0.0">
                  <c:v>35.279656748001429</c:v>
                </c:pt>
                <c:pt idx="11" formatCode="0.0">
                  <c:v>29.6729328332775</c:v>
                </c:pt>
                <c:pt idx="12" formatCode="0.0">
                  <c:v>26.058555078580728</c:v>
                </c:pt>
                <c:pt idx="13" formatCode="0.0">
                  <c:v>21.468640278654433</c:v>
                </c:pt>
                <c:pt idx="14" formatCode="0.0">
                  <c:v>19.440172045038143</c:v>
                </c:pt>
                <c:pt idx="15" formatCode="0.0">
                  <c:v>18.190197887334989</c:v>
                </c:pt>
                <c:pt idx="16" formatCode="0.0">
                  <c:v>13.229999999999999</c:v>
                </c:pt>
                <c:pt idx="17" formatCode="0.0">
                  <c:v>14.69</c:v>
                </c:pt>
                <c:pt idx="18" formatCode="0.0">
                  <c:v>17.79</c:v>
                </c:pt>
              </c:numCache>
            </c:numRef>
          </c:val>
          <c:smooth val="1"/>
        </c:ser>
        <c:ser>
          <c:idx val="1"/>
          <c:order val="1"/>
          <c:tx>
            <c:strRef>
              <c:f>'рис5.1'!$A$3</c:f>
              <c:strCache>
                <c:ptCount val="1"/>
                <c:pt idx="0">
                  <c:v>РМЭЗ, расходы</c:v>
                </c:pt>
              </c:strCache>
            </c:strRef>
          </c:tx>
          <c:spPr>
            <a:ln w="50800">
              <a:solidFill>
                <a:schemeClr val="accent6">
                  <a:lumMod val="75000"/>
                </a:schemeClr>
              </a:solidFill>
              <a:prstDash val="solid"/>
            </a:ln>
          </c:spPr>
          <c:marker>
            <c:symbol val="none"/>
          </c:marker>
          <c:cat>
            <c:strRef>
              <c:f>'рис5.1'!$B$1:$U$1</c:f>
              <c:strCache>
                <c:ptCount val="20"/>
                <c:pt idx="0">
                  <c:v>1992</c:v>
                </c:pt>
                <c:pt idx="1">
                  <c:v>1993</c:v>
                </c:pt>
                <c:pt idx="2">
                  <c:v>1994</c:v>
                </c:pt>
                <c:pt idx="3">
                  <c:v>1995</c:v>
                </c:pt>
                <c:pt idx="4">
                  <c:v>1996</c:v>
                </c:pt>
                <c:pt idx="5">
                  <c:v>1997</c:v>
                </c:pt>
                <c:pt idx="6">
                  <c:v>1998</c:v>
                </c:pt>
                <c:pt idx="7">
                  <c:v>1999</c:v>
                </c:pt>
                <c:pt idx="8">
                  <c:v>2000</c:v>
                </c:pt>
                <c:pt idx="9">
                  <c:v>2001</c:v>
                </c:pt>
                <c:pt idx="10">
                  <c:v>2002</c:v>
                </c:pt>
                <c:pt idx="11">
                  <c:v>2003</c:v>
                </c:pt>
                <c:pt idx="12">
                  <c:v>2004</c:v>
                </c:pt>
                <c:pt idx="13">
                  <c:v>2005</c:v>
                </c:pt>
                <c:pt idx="14">
                  <c:v>2006</c:v>
                </c:pt>
                <c:pt idx="15">
                  <c:v>2007</c:v>
                </c:pt>
                <c:pt idx="16">
                  <c:v>2008</c:v>
                </c:pt>
                <c:pt idx="17">
                  <c:v>2009</c:v>
                </c:pt>
                <c:pt idx="18">
                  <c:v>2010</c:v>
                </c:pt>
                <c:pt idx="19">
                  <c:v>2011</c:v>
                </c:pt>
              </c:strCache>
            </c:strRef>
          </c:cat>
          <c:val>
            <c:numRef>
              <c:f>'рис5.1'!$B$3:$U$3</c:f>
              <c:numCache>
                <c:formatCode>General</c:formatCode>
                <c:ptCount val="20"/>
                <c:pt idx="2" formatCode="0.0">
                  <c:v>34.80510049199129</c:v>
                </c:pt>
                <c:pt idx="3" formatCode="0.0">
                  <c:v>43.309012307036014</c:v>
                </c:pt>
                <c:pt idx="4" formatCode="0.0">
                  <c:v>41.599462123707625</c:v>
                </c:pt>
                <c:pt idx="5" formatCode="0.0">
                  <c:v>47.997372384684269</c:v>
                </c:pt>
                <c:pt idx="6" formatCode="0.0">
                  <c:v>54.395282645660906</c:v>
                </c:pt>
                <c:pt idx="7" formatCode="0.0">
                  <c:v>50.112571280479536</c:v>
                </c:pt>
                <c:pt idx="8" formatCode="0.0">
                  <c:v>45.829859915298108</c:v>
                </c:pt>
                <c:pt idx="9" formatCode="0.0">
                  <c:v>44.141052839196455</c:v>
                </c:pt>
                <c:pt idx="10" formatCode="0.0">
                  <c:v>43.287026354533545</c:v>
                </c:pt>
                <c:pt idx="11" formatCode="0.0">
                  <c:v>38.884940177247088</c:v>
                </c:pt>
                <c:pt idx="12" formatCode="0.0">
                  <c:v>36.293207422057812</c:v>
                </c:pt>
                <c:pt idx="13" formatCode="0.0">
                  <c:v>34.884423288358974</c:v>
                </c:pt>
                <c:pt idx="14" formatCode="0.0">
                  <c:v>30.001805856956491</c:v>
                </c:pt>
                <c:pt idx="15" formatCode="0.0">
                  <c:v>30.747405270175467</c:v>
                </c:pt>
                <c:pt idx="16" formatCode="0.0">
                  <c:v>30.310000000000009</c:v>
                </c:pt>
                <c:pt idx="17" formatCode="0.0">
                  <c:v>27.77999999999999</c:v>
                </c:pt>
                <c:pt idx="18" formatCode="0.0">
                  <c:v>31</c:v>
                </c:pt>
              </c:numCache>
            </c:numRef>
          </c: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0384256"/>
        <c:axId val="90408064"/>
      </c:lineChart>
      <c:catAx>
        <c:axId val="90384256"/>
        <c:scaling>
          <c:orientation val="minMax"/>
        </c:scaling>
        <c:delete val="0"/>
        <c:axPos val="b"/>
        <c:numFmt formatCode="@" sourceLinked="1"/>
        <c:majorTickMark val="out"/>
        <c:minorTickMark val="none"/>
        <c:tickLblPos val="nextTo"/>
        <c:txPr>
          <a:bodyPr rot="-2700000" vert="horz"/>
          <a:lstStyle/>
          <a:p>
            <a:pPr>
              <a:defRPr/>
            </a:pPr>
            <a:endParaRPr lang="ru-RU"/>
          </a:p>
        </c:txPr>
        <c:crossAx val="90408064"/>
        <c:crosses val="autoZero"/>
        <c:auto val="1"/>
        <c:lblAlgn val="ctr"/>
        <c:lblOffset val="100"/>
        <c:noMultiLvlLbl val="0"/>
      </c:catAx>
      <c:valAx>
        <c:axId val="90408064"/>
        <c:scaling>
          <c:orientation val="minMax"/>
        </c:scaling>
        <c:delete val="0"/>
        <c:axPos val="l"/>
        <c:majorGridlines>
          <c:spPr>
            <a:ln w="3175">
              <a:solidFill>
                <a:srgbClr val="808080"/>
              </a:solidFill>
              <a:prstDash val="sysDash"/>
            </a:ln>
          </c:spPr>
        </c:majorGridlines>
        <c:numFmt formatCode="0" sourceLinked="0"/>
        <c:majorTickMark val="out"/>
        <c:minorTickMark val="none"/>
        <c:tickLblPos val="nextTo"/>
        <c:txPr>
          <a:bodyPr rot="0" vert="horz"/>
          <a:lstStyle/>
          <a:p>
            <a:pPr>
              <a:defRPr/>
            </a:pPr>
            <a:endParaRPr lang="ru-RU"/>
          </a:p>
        </c:txPr>
        <c:crossAx val="90384256"/>
        <c:crosses val="autoZero"/>
        <c:crossBetween val="between"/>
      </c:valAx>
      <c:spPr>
        <a:noFill/>
        <a:ln w="3175">
          <a:noFill/>
          <a:prstDash val="solid"/>
        </a:ln>
      </c:spPr>
    </c:plotArea>
    <c:legend>
      <c:legendPos val="r"/>
      <c:layout>
        <c:manualLayout>
          <c:xMode val="edge"/>
          <c:yMode val="edge"/>
          <c:x val="0.121387511642566"/>
          <c:y val="0.91293754114569037"/>
          <c:w val="0.76300721603898891"/>
          <c:h val="6.9651910496128983E-2"/>
        </c:manualLayout>
      </c:layout>
      <c:overlay val="0"/>
      <c:txPr>
        <a:bodyPr/>
        <a:lstStyle/>
        <a:p>
          <a:pPr>
            <a:defRPr sz="1800"/>
          </a:pPr>
          <a:endParaRPr lang="ru-RU"/>
        </a:p>
      </c:txPr>
    </c:legend>
    <c:plotVisOnly val="1"/>
    <c:dispBlanksAs val="gap"/>
    <c:showDLblsOverMax val="0"/>
  </c:chart>
  <c:spPr>
    <a:solidFill>
      <a:srgbClr val="FFFFFF"/>
    </a:solidFill>
    <a:ln w="3175">
      <a:noFill/>
      <a:prstDash val="solid"/>
    </a:ln>
  </c:spPr>
  <c:txPr>
    <a:bodyPr/>
    <a:lstStyle/>
    <a:p>
      <a:pPr>
        <a:defRPr sz="1400" b="0" i="0" u="none" strike="noStrike" baseline="0">
          <a:solidFill>
            <a:srgbClr val="000000"/>
          </a:solidFill>
          <a:latin typeface="Arial" pitchFamily="34" charset="0"/>
          <a:ea typeface="Times New Roman"/>
          <a:cs typeface="Arial" pitchFamily="34" charset="0"/>
        </a:defRPr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5"/>
    </mc:Choice>
    <mc:Fallback>
      <c:style val="15"/>
    </mc:Fallback>
  </mc:AlternateContent>
  <c:chart>
    <c:autoTitleDeleted val="0"/>
    <c:plotArea>
      <c:layout>
        <c:manualLayout>
          <c:layoutTarget val="inner"/>
          <c:xMode val="edge"/>
          <c:yMode val="edge"/>
          <c:x val="6.015315826977076E-2"/>
          <c:y val="8.153389208632697E-2"/>
          <c:w val="0.93984684173022892"/>
          <c:h val="0.69690930771336235"/>
        </c:manualLayout>
      </c:layout>
      <c:barChart>
        <c:barDir val="col"/>
        <c:grouping val="clustered"/>
        <c:varyColors val="0"/>
        <c:ser>
          <c:idx val="0"/>
          <c:order val="0"/>
          <c:tx>
            <c:v>2004 год</c:v>
          </c:tx>
          <c:invertIfNegative val="0"/>
          <c:dLbls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СК!$M$4:$M$6</c:f>
              <c:strCache>
                <c:ptCount val="3"/>
                <c:pt idx="0">
                  <c:v>материально-имущественный критерий</c:v>
                </c:pt>
                <c:pt idx="1">
                  <c:v>социально-профессиональный критерий</c:v>
                </c:pt>
                <c:pt idx="2">
                  <c:v>субъективный критерий</c:v>
                </c:pt>
              </c:strCache>
            </c:strRef>
          </c:cat>
          <c:val>
            <c:numRef>
              <c:f>(СК!$G$5,СК!$D$5,СК!$A$5)</c:f>
              <c:numCache>
                <c:formatCode>0.0</c:formatCode>
                <c:ptCount val="3"/>
                <c:pt idx="0">
                  <c:v>21.3</c:v>
                </c:pt>
                <c:pt idx="1">
                  <c:v>18</c:v>
                </c:pt>
                <c:pt idx="2">
                  <c:v>15.9</c:v>
                </c:pt>
              </c:numCache>
            </c:numRef>
          </c:val>
        </c:ser>
        <c:ser>
          <c:idx val="1"/>
          <c:order val="1"/>
          <c:tx>
            <c:v>2007 год</c:v>
          </c:tx>
          <c:invertIfNegative val="0"/>
          <c:dLbls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СК!$M$4:$M$6</c:f>
              <c:strCache>
                <c:ptCount val="3"/>
                <c:pt idx="0">
                  <c:v>материально-имущественный критерий</c:v>
                </c:pt>
                <c:pt idx="1">
                  <c:v>социально-профессиональный критерий</c:v>
                </c:pt>
                <c:pt idx="2">
                  <c:v>субъективный критерий</c:v>
                </c:pt>
              </c:strCache>
            </c:strRef>
          </c:cat>
          <c:val>
            <c:numRef>
              <c:f>(СК!$H$5,СК!$E$5,СК!$B$5)</c:f>
              <c:numCache>
                <c:formatCode>0.0</c:formatCode>
                <c:ptCount val="3"/>
                <c:pt idx="0">
                  <c:v>23.2</c:v>
                </c:pt>
                <c:pt idx="1">
                  <c:v>16.899999999999999</c:v>
                </c:pt>
                <c:pt idx="2">
                  <c:v>25.4</c:v>
                </c:pt>
              </c:numCache>
            </c:numRef>
          </c:val>
        </c:ser>
        <c:ser>
          <c:idx val="2"/>
          <c:order val="2"/>
          <c:tx>
            <c:v>2011 год</c:v>
          </c:tx>
          <c:invertIfNegative val="0"/>
          <c:dLbls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СК!$M$4:$M$6</c:f>
              <c:strCache>
                <c:ptCount val="3"/>
                <c:pt idx="0">
                  <c:v>материально-имущественный критерий</c:v>
                </c:pt>
                <c:pt idx="1">
                  <c:v>социально-профессиональный критерий</c:v>
                </c:pt>
                <c:pt idx="2">
                  <c:v>субъективный критерий</c:v>
                </c:pt>
              </c:strCache>
            </c:strRef>
          </c:cat>
          <c:val>
            <c:numRef>
              <c:f>(СК!$I$5,СК!$F$5,СК!$C$5)</c:f>
              <c:numCache>
                <c:formatCode>0.0</c:formatCode>
                <c:ptCount val="3"/>
                <c:pt idx="0">
                  <c:v>28</c:v>
                </c:pt>
                <c:pt idx="1">
                  <c:v>20.8</c:v>
                </c:pt>
                <c:pt idx="2">
                  <c:v>25.2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3590400"/>
        <c:axId val="143468032"/>
      </c:barChart>
      <c:catAx>
        <c:axId val="13359040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143468032"/>
        <c:crosses val="autoZero"/>
        <c:auto val="1"/>
        <c:lblAlgn val="ctr"/>
        <c:lblOffset val="100"/>
        <c:noMultiLvlLbl val="0"/>
      </c:catAx>
      <c:valAx>
        <c:axId val="143468032"/>
        <c:scaling>
          <c:orientation val="minMax"/>
        </c:scaling>
        <c:delete val="0"/>
        <c:axPos val="l"/>
        <c:majorGridlines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ru-RU"/>
          </a:p>
        </c:txPr>
        <c:crossAx val="133590400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13635793340969776"/>
          <c:y val="0.92230259773600876"/>
          <c:w val="0.69079381505503268"/>
          <c:h val="6.3087545825962099E-2"/>
        </c:manualLayout>
      </c:layout>
      <c:overlay val="0"/>
      <c:txPr>
        <a:bodyPr/>
        <a:lstStyle/>
        <a:p>
          <a:pPr>
            <a:defRPr sz="1800">
              <a:latin typeface="Arial" pitchFamily="34" charset="0"/>
              <a:cs typeface="Arial" pitchFamily="34" charset="0"/>
            </a:defRPr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A365EE-B9D2-44A6-8D09-8C902C1CF45B}" type="datetimeFigureOut">
              <a:rPr lang="ru-RU" smtClean="0"/>
              <a:pPr/>
              <a:t>19.04.2013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D87498-93E8-4712-9E2B-28777898579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54531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0946FD-045A-4B39-99F1-8E7CACC03BDA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61508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 txBox="1">
            <a:spLocks noGrp="1" noChangeArrowheads="1"/>
          </p:cNvSpPr>
          <p:nvPr/>
        </p:nvSpPr>
        <p:spPr bwMode="auto">
          <a:xfrm>
            <a:off x="3884614" y="8686801"/>
            <a:ext cx="29733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fld id="{45E31C08-D2E0-4C95-B254-FFA76B269E3C}" type="slidenum">
              <a:rPr lang="ru-RU" sz="1200"/>
              <a:pPr algn="r" eaLnBrk="1" hangingPunct="1"/>
              <a:t>5</a:t>
            </a:fld>
            <a:endParaRPr lang="ru-RU" sz="120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1" y="4341813"/>
            <a:ext cx="5029200" cy="41163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16E22DC5-60FF-4931-A2BE-8B63890B4EFA}" type="slidenum">
              <a:rPr lang="ru-RU" smtClean="0"/>
              <a:pPr eaLnBrk="1" hangingPunct="1"/>
              <a:t>16</a:t>
            </a:fld>
            <a:endParaRPr lang="ru-RU" smtClean="0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0946FD-045A-4B39-99F1-8E7CACC03BDA}" type="slidenum">
              <a:rPr lang="ru-RU" smtClean="0"/>
              <a:pPr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43288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8466C-4A5A-48EC-9464-AAB3D6ED2674}" type="datetime1">
              <a:rPr lang="ru-RU" smtClean="0"/>
              <a:pPr/>
              <a:t>19.04.2013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FF01C-4631-42A6-A608-9C5CD57AC62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A65B5-EB27-4A2C-ABE0-20BCA03D7365}" type="datetime1">
              <a:rPr lang="ru-RU" smtClean="0"/>
              <a:pPr/>
              <a:t>19.04.2013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FF01C-4631-42A6-A608-9C5CD57AC62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C88C3-08C7-44A7-AD10-D6F4979B8920}" type="datetime1">
              <a:rPr lang="ru-RU" smtClean="0"/>
              <a:pPr/>
              <a:t>19.04.2013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FF01C-4631-42A6-A608-9C5CD57AC62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B81EC-F1CE-4C3D-8225-FF66D1F515CB}" type="datetime1">
              <a:rPr lang="ru-RU" smtClean="0"/>
              <a:pPr/>
              <a:t>19.04.2013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FF01C-4631-42A6-A608-9C5CD57AC62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924A6-AA93-4C06-B879-D44528E37889}" type="datetime1">
              <a:rPr lang="ru-RU" smtClean="0"/>
              <a:pPr/>
              <a:t>19.04.2013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FF01C-4631-42A6-A608-9C5CD57AC62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AF867-984F-40C2-AEDD-554BB0CBA1D6}" type="datetime1">
              <a:rPr lang="ru-RU" smtClean="0"/>
              <a:pPr/>
              <a:t>19.04.2013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FF01C-4631-42A6-A608-9C5CD57AC62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0575A-E7A2-4EE8-911D-8CA92D4F52BD}" type="datetime1">
              <a:rPr lang="ru-RU" smtClean="0"/>
              <a:pPr/>
              <a:t>19.04.2013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FF01C-4631-42A6-A608-9C5CD57AC62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5CF27-635F-4AF5-B01B-F2FCCED33F68}" type="datetime1">
              <a:rPr lang="ru-RU" smtClean="0"/>
              <a:pPr/>
              <a:t>19.04.2013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FF01C-4631-42A6-A608-9C5CD57AC62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4A5FC-3A4A-48FE-8A66-A990AFDDEDBC}" type="datetime1">
              <a:rPr lang="ru-RU" smtClean="0"/>
              <a:pPr/>
              <a:t>19.04.2013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FF01C-4631-42A6-A608-9C5CD57AC62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9A928-734C-4674-831F-E1EB6FCDD52E}" type="datetime1">
              <a:rPr lang="ru-RU" smtClean="0"/>
              <a:pPr/>
              <a:t>19.04.2013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FF01C-4631-42A6-A608-9C5CD57AC62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37133-53EF-467E-9480-33A9318F9E79}" type="datetime1">
              <a:rPr lang="ru-RU" smtClean="0"/>
              <a:pPr/>
              <a:t>19.04.2013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FF01C-4631-42A6-A608-9C5CD57AC62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BB2EFA-0250-4715-BB62-014D2640BF64}" type="datetime1">
              <a:rPr lang="ru-RU" smtClean="0"/>
              <a:pPr/>
              <a:t>19.04.2013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EFF01C-4631-42A6-A608-9C5CD57AC62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404665"/>
            <a:ext cx="7772400" cy="1008112"/>
          </a:xfrm>
        </p:spPr>
        <p:txBody>
          <a:bodyPr>
            <a:normAutofit/>
          </a:bodyPr>
          <a:lstStyle/>
          <a:p>
            <a:r>
              <a:rPr lang="ru-RU" sz="2000" dirty="0" smtClean="0"/>
              <a:t>Овчарова Л.Н., Центр анализа доходов  и уровня жизни  </a:t>
            </a:r>
            <a:r>
              <a:rPr lang="ru-RU" sz="2000" dirty="0" smtClean="0"/>
              <a:t>НИУ ВШЭ </a:t>
            </a:r>
            <a:endParaRPr lang="ru-RU" sz="200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FF01C-4631-42A6-A608-9C5CD57AC62E}" type="slidenum">
              <a:rPr lang="ru-RU" smtClean="0"/>
              <a:pPr/>
              <a:t>1</a:t>
            </a:fld>
            <a:endParaRPr lang="ru-RU"/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>
          <a:xfrm>
            <a:off x="1475656" y="2132856"/>
            <a:ext cx="6400800" cy="1752600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Социально-экономическая стратификация и гражданское общество 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/>
          </p:cNvSpPr>
          <p:nvPr>
            <p:ph type="title"/>
          </p:nvPr>
        </p:nvSpPr>
        <p:spPr>
          <a:xfrm>
            <a:off x="468313" y="260350"/>
            <a:ext cx="8229600" cy="1143000"/>
          </a:xfrm>
        </p:spPr>
        <p:txBody>
          <a:bodyPr/>
          <a:lstStyle/>
          <a:p>
            <a:pPr>
              <a:lnSpc>
                <a:spcPct val="70000"/>
              </a:lnSpc>
            </a:pPr>
            <a:r>
              <a:rPr lang="ru-RU" sz="3600" smtClean="0">
                <a:latin typeface="Arial" charset="0"/>
                <a:cs typeface="Arial" charset="0"/>
              </a:rPr>
              <a:t>Динамика неравенства в России в последние 20 лет</a:t>
            </a:r>
          </a:p>
        </p:txBody>
      </p:sp>
      <p:graphicFrame>
        <p:nvGraphicFramePr>
          <p:cNvPr id="5" name="Chart 1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17833633"/>
              </p:ext>
            </p:extLst>
          </p:nvPr>
        </p:nvGraphicFramePr>
        <p:xfrm>
          <a:off x="179512" y="1268760"/>
          <a:ext cx="8507288" cy="5328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54921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FF01C-4631-42A6-A608-9C5CD57AC62E}" type="slidenum">
              <a:rPr lang="ru-RU" smtClean="0"/>
              <a:pPr/>
              <a:t>11</a:t>
            </a:fld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40482"/>
            <a:ext cx="8532192" cy="508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179512" y="5540871"/>
            <a:ext cx="867620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Динамика реальных денежных доходов по 20%-</a:t>
            </a:r>
            <a:r>
              <a:rPr lang="ru-RU" b="1" dirty="0" err="1"/>
              <a:t>ым</a:t>
            </a:r>
            <a:r>
              <a:rPr lang="ru-RU" b="1" dirty="0"/>
              <a:t> доходным группам, 1992 – 2011 гг. (1991 = 100%)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942733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8488" cy="1066800"/>
          </a:xfrm>
        </p:spPr>
        <p:txBody>
          <a:bodyPr/>
          <a:lstStyle/>
          <a:p>
            <a:pPr>
              <a:lnSpc>
                <a:spcPct val="70000"/>
              </a:lnSpc>
            </a:pPr>
            <a:r>
              <a:rPr lang="ru-RU" sz="3600" smtClean="0">
                <a:latin typeface="Arial" charset="0"/>
                <a:cs typeface="Arial" charset="0"/>
              </a:rPr>
              <a:t>Факторы неравенства в России в 1992-2010 гг. </a:t>
            </a:r>
          </a:p>
        </p:txBody>
      </p:sp>
      <p:pic>
        <p:nvPicPr>
          <p:cNvPr id="3686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84213" y="1268413"/>
            <a:ext cx="7848600" cy="5259387"/>
          </a:xfrm>
          <a:noFill/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59751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/>
          </p:cNvSpPr>
          <p:nvPr>
            <p:ph type="title"/>
          </p:nvPr>
        </p:nvSpPr>
        <p:spPr>
          <a:xfrm>
            <a:off x="827088" y="274638"/>
            <a:ext cx="8066087" cy="922337"/>
          </a:xfrm>
        </p:spPr>
        <p:txBody>
          <a:bodyPr/>
          <a:lstStyle/>
          <a:p>
            <a:pPr>
              <a:lnSpc>
                <a:spcPct val="70000"/>
              </a:lnSpc>
            </a:pPr>
            <a:r>
              <a:rPr lang="ru-RU" altLang="zh-CN" sz="3600" smtClean="0">
                <a:latin typeface="Arial" charset="0"/>
                <a:cs typeface="Arial" charset="0"/>
              </a:rPr>
              <a:t>Факторы неравенства в России и странах Европы, 2006</a:t>
            </a:r>
            <a:endParaRPr lang="ru-RU" sz="3600" smtClean="0">
              <a:latin typeface="Arial" charset="0"/>
              <a:cs typeface="Arial" charset="0"/>
            </a:endParaRPr>
          </a:p>
        </p:txBody>
      </p:sp>
      <p:pic>
        <p:nvPicPr>
          <p:cNvPr id="38915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84213" y="1125538"/>
            <a:ext cx="8064500" cy="53943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04754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Рассматриваемые вопросы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1.Бедность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FF01C-4631-42A6-A608-9C5CD57AC62E}" type="slidenum">
              <a:rPr lang="ru-RU" smtClean="0"/>
              <a:pPr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08297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FF01C-4631-42A6-A608-9C5CD57AC62E}" type="slidenum">
              <a:rPr lang="ru-RU" smtClean="0"/>
              <a:pPr/>
              <a:t>15</a:t>
            </a:fld>
            <a:endParaRPr lang="ru-RU"/>
          </a:p>
        </p:txBody>
      </p:sp>
      <p:sp>
        <p:nvSpPr>
          <p:cNvPr id="4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188913"/>
            <a:ext cx="8928100" cy="647700"/>
          </a:xfrm>
        </p:spPr>
        <p:txBody>
          <a:bodyPr>
            <a:noAutofit/>
          </a:bodyPr>
          <a:lstStyle/>
          <a:p>
            <a:pPr lvl="0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Динамика уровня бедности населения России 1992-2011 гг.,</a:t>
            </a:r>
            <a:r>
              <a:rPr lang="ru-RU" sz="1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данным Росстата и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РМЭЗ- НИУ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ВШЭ</a:t>
            </a:r>
            <a:r>
              <a:rPr lang="ru-RU" sz="1600" i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i="1" dirty="0">
                <a:latin typeface="Times New Roman" pitchFamily="18" charset="0"/>
                <a:cs typeface="Times New Roman" pitchFamily="18" charset="0"/>
              </a:rPr>
            </a:b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93668624"/>
              </p:ext>
            </p:extLst>
          </p:nvPr>
        </p:nvGraphicFramePr>
        <p:xfrm>
          <a:off x="498079" y="764704"/>
          <a:ext cx="8424936" cy="41044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107504" y="4941168"/>
            <a:ext cx="892899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На качественную смену потребительской модели  указывают и данные по бедности.  НИУ ВШЭ ведет самостоятельный мониторинг бедности  на основе данных РМЭЗ  используя данные о  доходах и расходах домохозяйств. И данные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макростатистики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и  данные НИУ ВШЭ свидетельствуют о том, что  доходы и расходы ниже величины прожиточного минимума имеют не более 15% населения ( модель выживания).  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7797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5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722313"/>
            <a:ext cx="7705725" cy="6135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79" name="Прямоугольник 38"/>
          <p:cNvSpPr>
            <a:spLocks noChangeArrowheads="1"/>
          </p:cNvSpPr>
          <p:nvPr/>
        </p:nvSpPr>
        <p:spPr bwMode="auto">
          <a:xfrm>
            <a:off x="250825" y="0"/>
            <a:ext cx="8893175" cy="338554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ru-RU" sz="1600" b="1" dirty="0" smtClean="0"/>
              <a:t>Многокритериальные </a:t>
            </a:r>
            <a:r>
              <a:rPr lang="ru-RU" sz="1600" b="1" smtClean="0"/>
              <a:t>линии бедности  </a:t>
            </a:r>
            <a:endParaRPr lang="ru-RU" sz="1600" b="1" dirty="0"/>
          </a:p>
        </p:txBody>
      </p:sp>
    </p:spTree>
    <p:extLst>
      <p:ext uri="{BB962C8B-B14F-4D97-AF65-F5344CB8AC3E}">
        <p14:creationId xmlns:p14="http://schemas.microsoft.com/office/powerpoint/2010/main" val="2466108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99592" y="1196752"/>
            <a:ext cx="7632848" cy="288032"/>
          </a:xfrm>
        </p:spPr>
        <p:txBody>
          <a:bodyPr>
            <a:normAutofit fontScale="47500" lnSpcReduction="20000"/>
          </a:bodyPr>
          <a:lstStyle/>
          <a:p>
            <a:pPr lvl="0">
              <a:buNone/>
            </a:pPr>
            <a:r>
              <a:rPr lang="ru-RU" i="1" dirty="0" smtClean="0">
                <a:latin typeface="Arial" pitchFamily="34" charset="0"/>
                <a:cs typeface="Arial" pitchFamily="34" charset="0"/>
              </a:rPr>
              <a:t>.</a:t>
            </a:r>
            <a:endParaRPr lang="ru-RU" i="1" dirty="0">
              <a:latin typeface="Arial" pitchFamily="34" charset="0"/>
              <a:cs typeface="Arial" pitchFamily="34" charset="0"/>
            </a:endParaRPr>
          </a:p>
          <a:p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07504" y="188640"/>
            <a:ext cx="8928992" cy="864096"/>
          </a:xfrm>
        </p:spPr>
        <p:txBody>
          <a:bodyPr>
            <a:noAutofit/>
          </a:bodyPr>
          <a:lstStyle/>
          <a:p>
            <a:r>
              <a:rPr lang="ru-RU" sz="2000" dirty="0" smtClean="0"/>
              <a:t>Цель новой социальной политики – расширение среднего класса. А как он рос в последние годы?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7" name="Группа 6"/>
          <p:cNvGrpSpPr/>
          <p:nvPr/>
        </p:nvGrpSpPr>
        <p:grpSpPr>
          <a:xfrm>
            <a:off x="467544" y="1268760"/>
            <a:ext cx="8352928" cy="3908891"/>
            <a:chOff x="467544" y="1268760"/>
            <a:chExt cx="8352928" cy="5460260"/>
          </a:xfrm>
        </p:grpSpPr>
        <p:graphicFrame>
          <p:nvGraphicFramePr>
            <p:cNvPr id="5" name="Диаграмма 4"/>
            <p:cNvGraphicFramePr/>
            <p:nvPr/>
          </p:nvGraphicFramePr>
          <p:xfrm>
            <a:off x="467544" y="1369347"/>
            <a:ext cx="8352928" cy="5359673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sp>
          <p:nvSpPr>
            <p:cNvPr id="6" name="TextBox 1"/>
            <p:cNvSpPr txBox="1"/>
            <p:nvPr/>
          </p:nvSpPr>
          <p:spPr>
            <a:xfrm>
              <a:off x="467544" y="1268760"/>
              <a:ext cx="432048" cy="414199"/>
            </a:xfrm>
            <a:prstGeom prst="rect">
              <a:avLst/>
            </a:prstGeom>
          </p:spPr>
          <p:txBody>
            <a:bodyPr wrap="square" rtlCol="0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ru-RU" sz="2000" b="0" dirty="0">
                  <a:solidFill>
                    <a:sysClr val="windowText" lastClr="000000"/>
                  </a:solidFill>
                  <a:latin typeface="Arial" pitchFamily="34" charset="0"/>
                  <a:cs typeface="Arial" pitchFamily="34" charset="0"/>
                </a:rPr>
                <a:t>%</a:t>
              </a:r>
            </a:p>
          </p:txBody>
        </p:sp>
      </p:grp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FF01C-4631-42A6-A608-9C5CD57AC62E}" type="slidenum">
              <a:rPr lang="ru-RU" smtClean="0"/>
              <a:pPr/>
              <a:t>17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0" y="5085184"/>
            <a:ext cx="872408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Рис. Принадлежность домохозяйств к среднему классу по трем группам признаков, по данным обследований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РиДМиЖ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2004, 2007 и 2011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гг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79512" y="6021288"/>
            <a:ext cx="8640960" cy="7386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Если опираться только на оценки благосостояния, то в 2011 году к среднему классу относилось 28% российских домохозяйств . За период с 2004 по 2011 средний класс в среднем прирастал на 1 % в год . В ценах 1991 г. 9% реального роста доходов давали прирост среднего класса на 1 %.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3252833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04664"/>
            <a:ext cx="8856984" cy="3960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395536" y="4187905"/>
            <a:ext cx="8424936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Если опираться на более сложные критерии определения среднего класса, учитывающие не только материальные возможности, но и </a:t>
            </a:r>
            <a:r>
              <a:rPr lang="ru-RU" dirty="0" smtClean="0"/>
              <a:t> </a:t>
            </a:r>
            <a:r>
              <a:rPr lang="ru-RU" dirty="0"/>
              <a:t>экономическое поведение (занятость; финансовая деятельность, образование), уверенность в том, что  индивид имеет ресурсы для управления принятием основных решений, регулирующих его жизнь ( субъективный критерий), то  в 2011 г.  по данным </a:t>
            </a:r>
            <a:r>
              <a:rPr lang="ru-RU" dirty="0" err="1"/>
              <a:t>РиДМиЖ</a:t>
            </a:r>
            <a:r>
              <a:rPr lang="ru-RU" dirty="0"/>
              <a:t> (панельный опрос  11 тыс. домохозяйств) к среднему классу относилось 19% домохозяйств. </a:t>
            </a:r>
          </a:p>
        </p:txBody>
      </p:sp>
    </p:spTree>
    <p:extLst>
      <p:ext uri="{BB962C8B-B14F-4D97-AF65-F5344CB8AC3E}">
        <p14:creationId xmlns:p14="http://schemas.microsoft.com/office/powerpoint/2010/main" val="2062864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FF01C-4631-42A6-A608-9C5CD57AC62E}" type="slidenum">
              <a:rPr lang="ru-RU" smtClean="0"/>
              <a:pPr/>
              <a:t>19</a:t>
            </a:fld>
            <a:endParaRPr lang="ru-RU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323529" y="404667"/>
          <a:ext cx="8352927" cy="6169152"/>
        </p:xfrm>
        <a:graphic>
          <a:graphicData uri="http://schemas.openxmlformats.org/drawingml/2006/table">
            <a:tbl>
              <a:tblPr/>
              <a:tblGrid>
                <a:gridCol w="2693062"/>
                <a:gridCol w="1555409"/>
                <a:gridCol w="1584176"/>
                <a:gridCol w="2520280"/>
              </a:tblGrid>
              <a:tr h="571289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Профессиональные группы  занятых</a:t>
                      </a:r>
                      <a:endParaRPr lang="ru-RU" sz="16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770" marR="5977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Шансы попадания в средний класс, %</a:t>
                      </a:r>
                      <a:endParaRPr lang="ru-RU" sz="16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770" marR="5977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Прирост шансов  попадания в средний класс за период с 2007 по 2011, разы</a:t>
                      </a:r>
                      <a:endParaRPr lang="ru-RU" sz="16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770" marR="5977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682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2007</a:t>
                      </a:r>
                      <a:endParaRPr lang="ru-RU" sz="16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770" marR="5977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2011</a:t>
                      </a:r>
                      <a:endParaRPr lang="ru-RU" sz="16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770" marR="5977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341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руководители   в  гос. секторе и чиновники</a:t>
                      </a:r>
                      <a:endParaRPr lang="ru-RU" sz="16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770" marR="5977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33</a:t>
                      </a:r>
                      <a:endParaRPr lang="ru-RU" sz="16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770" marR="5977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76,6</a:t>
                      </a:r>
                      <a:endParaRPr lang="ru-RU" sz="16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770" marR="5977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2,3</a:t>
                      </a:r>
                      <a:endParaRPr lang="ru-RU" sz="16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770" marR="5977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4341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врачи , учителя, ученые  в гос. секторе</a:t>
                      </a:r>
                      <a:endParaRPr lang="ru-RU" sz="16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770" marR="5977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34,5</a:t>
                      </a:r>
                      <a:endParaRPr lang="ru-RU" sz="16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770" marR="5977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33,4</a:t>
                      </a:r>
                      <a:endParaRPr lang="ru-RU" sz="16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770" marR="5977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1,0</a:t>
                      </a:r>
                      <a:endParaRPr lang="ru-RU" sz="16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770" marR="5977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41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прочие специалисты  в гос. секторе</a:t>
                      </a:r>
                      <a:endParaRPr lang="ru-RU" sz="16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770" marR="5977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21,3</a:t>
                      </a:r>
                      <a:endParaRPr lang="ru-RU" sz="16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770" marR="5977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33,7</a:t>
                      </a:r>
                      <a:endParaRPr lang="ru-RU" sz="16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770" marR="5977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1,6</a:t>
                      </a:r>
                      <a:endParaRPr lang="ru-RU" sz="16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770" marR="5977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4341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военнослужащие, силовики</a:t>
                      </a:r>
                      <a:endParaRPr lang="ru-RU" sz="16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770" marR="5977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24,9</a:t>
                      </a:r>
                      <a:endParaRPr lang="ru-RU" sz="16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770" marR="5977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44,0</a:t>
                      </a:r>
                      <a:endParaRPr lang="ru-RU" sz="16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770" marR="5977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1,8</a:t>
                      </a:r>
                      <a:endParaRPr lang="ru-RU" sz="16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770" marR="5977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4341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руководители в рыночном </a:t>
                      </a:r>
                      <a:r>
                        <a:rPr lang="ru-RU" sz="16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ru-RU" sz="16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секторе</a:t>
                      </a:r>
                      <a:endParaRPr lang="ru-RU" sz="16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770" marR="5977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43,5</a:t>
                      </a:r>
                      <a:endParaRPr lang="ru-RU" sz="16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770" marR="5977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39,3</a:t>
                      </a:r>
                      <a:endParaRPr lang="ru-RU" sz="16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770" marR="5977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0,9</a:t>
                      </a:r>
                      <a:endParaRPr lang="ru-RU" sz="16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770" marR="5977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4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специалисты высшей квалификации</a:t>
                      </a:r>
                      <a:endParaRPr lang="ru-RU" sz="16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770" marR="5977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47,9</a:t>
                      </a:r>
                      <a:endParaRPr lang="ru-RU" sz="16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770" marR="5977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54,7</a:t>
                      </a:r>
                      <a:endParaRPr lang="ru-RU" sz="16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770" marR="5977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1,1</a:t>
                      </a:r>
                      <a:endParaRPr lang="ru-RU" sz="16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770" marR="5977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41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прочие </a:t>
                      </a:r>
                      <a:r>
                        <a:rPr lang="ru-RU" sz="16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специалисты  в рыночном секторе</a:t>
                      </a:r>
                      <a:endParaRPr lang="ru-RU" sz="16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770" marR="5977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20,2</a:t>
                      </a:r>
                      <a:endParaRPr lang="ru-RU" sz="16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770" marR="5977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22,0</a:t>
                      </a:r>
                      <a:endParaRPr lang="ru-RU" sz="16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770" marR="5977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1,1</a:t>
                      </a:r>
                      <a:endParaRPr lang="ru-RU" sz="16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770" marR="5977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4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предприниматели</a:t>
                      </a:r>
                      <a:endParaRPr lang="ru-RU" sz="16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770" marR="5977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49,8</a:t>
                      </a:r>
                      <a:endParaRPr lang="ru-RU" sz="16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770" marR="5977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49,7</a:t>
                      </a:r>
                      <a:endParaRPr lang="ru-RU" sz="16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770" marR="5977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1,0</a:t>
                      </a:r>
                      <a:endParaRPr lang="ru-RU" sz="16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770" marR="5977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4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прочие </a:t>
                      </a:r>
                      <a:r>
                        <a:rPr lang="ru-RU" sz="16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занятые </a:t>
                      </a:r>
                      <a:endParaRPr lang="ru-RU" sz="16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770" marR="5977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11,9</a:t>
                      </a:r>
                      <a:endParaRPr lang="ru-RU" sz="16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770" marR="5977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13,9</a:t>
                      </a:r>
                      <a:endParaRPr lang="ru-RU" sz="16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770" marR="5977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1,2</a:t>
                      </a:r>
                      <a:endParaRPr lang="ru-RU" sz="16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770" marR="5977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4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незанятые </a:t>
                      </a:r>
                      <a:endParaRPr lang="ru-RU" sz="16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770" marR="5977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3,1</a:t>
                      </a:r>
                      <a:endParaRPr lang="ru-RU" sz="16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770" marR="5977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5,2</a:t>
                      </a:r>
                      <a:endParaRPr lang="ru-RU" sz="16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770" marR="5977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1,7</a:t>
                      </a:r>
                      <a:endParaRPr lang="ru-RU" sz="16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770" marR="5977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4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Итого/ в целом по выборке</a:t>
                      </a:r>
                      <a:endParaRPr lang="ru-RU" sz="16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770" marR="5977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15,5 </a:t>
                      </a:r>
                      <a:endParaRPr lang="ru-RU" sz="16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770" marR="5977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18,9</a:t>
                      </a:r>
                      <a:endParaRPr lang="ru-RU" sz="16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770" marR="5977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1,2</a:t>
                      </a:r>
                      <a:endParaRPr lang="ru-RU" sz="16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770" marR="5977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Рассматриваемые вопросы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Общая динамика уровня жизни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Неравенство 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Бедность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Средний класс  на </a:t>
            </a:r>
            <a:r>
              <a:rPr lang="ru-RU" dirty="0" err="1" smtClean="0"/>
              <a:t>стратификационной</a:t>
            </a:r>
            <a:r>
              <a:rPr lang="ru-RU" dirty="0" smtClean="0"/>
              <a:t> шкале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FF01C-4631-42A6-A608-9C5CD57AC62E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709943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97604" y="1340768"/>
            <a:ext cx="7128792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/>
              <a:t> </a:t>
            </a:r>
            <a:r>
              <a:rPr lang="ru-RU" sz="2000" b="1" dirty="0" smtClean="0"/>
              <a:t> 1</a:t>
            </a:r>
            <a:r>
              <a:rPr lang="ru-RU" sz="2000" b="1" dirty="0"/>
              <a:t>. </a:t>
            </a:r>
            <a:r>
              <a:rPr lang="ru-RU" sz="2000" b="1" dirty="0" smtClean="0"/>
              <a:t> </a:t>
            </a:r>
            <a:r>
              <a:rPr lang="ru-RU" sz="2000" b="1" dirty="0"/>
              <a:t>Основная проблема текущего момента: дуализм среднего класса</a:t>
            </a:r>
          </a:p>
          <a:p>
            <a:endParaRPr lang="ru-RU" sz="2000" b="1" dirty="0" smtClean="0"/>
          </a:p>
          <a:p>
            <a:r>
              <a:rPr lang="ru-RU" sz="2000" b="1" dirty="0" smtClean="0"/>
              <a:t>2.</a:t>
            </a:r>
            <a:r>
              <a:rPr lang="ru-RU" sz="2000" b="1" dirty="0" smtClean="0"/>
              <a:t> </a:t>
            </a:r>
            <a:r>
              <a:rPr lang="ru-RU" sz="2000" b="1" dirty="0" smtClean="0"/>
              <a:t>Модель развития, опирающаяся на  консенсус </a:t>
            </a:r>
            <a:r>
              <a:rPr lang="ru-RU" sz="2000" b="1" dirty="0"/>
              <a:t>между неравенством и справедливостью: бедным - социальная поддержка ; среднему классу </a:t>
            </a:r>
            <a:r>
              <a:rPr lang="ru-RU" sz="2000" b="1" dirty="0" err="1"/>
              <a:t>соплатежи</a:t>
            </a:r>
            <a:r>
              <a:rPr lang="ru-RU" sz="2000" b="1" dirty="0"/>
              <a:t>; богатым – налоги и </a:t>
            </a:r>
            <a:r>
              <a:rPr lang="ru-RU" sz="2000" b="1" dirty="0" smtClean="0"/>
              <a:t>инвестиции;</a:t>
            </a:r>
          </a:p>
          <a:p>
            <a:endParaRPr lang="ru-RU" sz="2000" b="1" dirty="0" smtClean="0"/>
          </a:p>
          <a:p>
            <a:r>
              <a:rPr lang="ru-RU" sz="2000" b="1" dirty="0" smtClean="0"/>
              <a:t> </a:t>
            </a:r>
            <a:r>
              <a:rPr lang="ru-RU" sz="2000" b="1" dirty="0" smtClean="0"/>
              <a:t>3. </a:t>
            </a:r>
            <a:r>
              <a:rPr lang="ru-RU" sz="2000" b="1" dirty="0" smtClean="0"/>
              <a:t>Она в зачаточном состоянии, а  формы проявления   перечисленных отношений  </a:t>
            </a:r>
            <a:r>
              <a:rPr lang="ru-RU" sz="2000" b="1" dirty="0" err="1" smtClean="0"/>
              <a:t>институционализированы</a:t>
            </a:r>
            <a:r>
              <a:rPr lang="ru-RU" sz="2000" b="1" dirty="0" smtClean="0"/>
              <a:t> так, что  слабо работают на развитие : ( богатые не платят налоги и не формируют инвестиций, но бюджет в основном складывается за счет продажи энергоносителей; средний класс приветствует неформальные платежи; социальная поддержка распространяется на все доходные группы);</a:t>
            </a:r>
          </a:p>
          <a:p>
            <a:endParaRPr lang="ru-RU" sz="2000" b="1" dirty="0" smtClean="0"/>
          </a:p>
        </p:txBody>
      </p:sp>
      <p:sp>
        <p:nvSpPr>
          <p:cNvPr id="3" name="TextBox 2"/>
          <p:cNvSpPr txBox="1"/>
          <p:nvPr/>
        </p:nvSpPr>
        <p:spPr>
          <a:xfrm>
            <a:off x="3203848" y="220578"/>
            <a:ext cx="28773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Основные выводы 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: </a:t>
            </a:r>
            <a:endParaRPr lang="ru-RU" sz="20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4430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Рассматриваемые вопросы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algn="ctr">
              <a:buFont typeface="+mj-lt"/>
              <a:buAutoNum type="arabicPeriod"/>
            </a:pPr>
            <a:endParaRPr lang="ru-RU" dirty="0" smtClean="0"/>
          </a:p>
          <a:p>
            <a:pPr marL="514350" indent="-514350" algn="ctr">
              <a:buFont typeface="+mj-lt"/>
              <a:buAutoNum type="arabicPeriod"/>
            </a:pPr>
            <a:endParaRPr lang="ru-RU" dirty="0"/>
          </a:p>
          <a:p>
            <a:pPr marL="514350" indent="-514350" algn="ctr">
              <a:buFont typeface="+mj-lt"/>
              <a:buAutoNum type="arabicPeriod"/>
            </a:pPr>
            <a:r>
              <a:rPr lang="ru-RU" dirty="0" smtClean="0"/>
              <a:t>Общая динамика уровня жизни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FF01C-4631-42A6-A608-9C5CD57AC62E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10224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103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8846385"/>
              </p:ext>
            </p:extLst>
          </p:nvPr>
        </p:nvGraphicFramePr>
        <p:xfrm>
          <a:off x="611560" y="830432"/>
          <a:ext cx="8053215" cy="36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323528" y="188640"/>
            <a:ext cx="806489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>
                <a:solidFill>
                  <a:schemeClr val="accent2">
                    <a:lumMod val="75000"/>
                  </a:schemeClr>
                </a:solidFill>
              </a:rPr>
              <a:t>Динамика ВВП, денежных доходов, заработной платы и пенсии в 1992-2011 гг. (1991 г. = 100%), декабрьские данные</a:t>
            </a:r>
            <a:endParaRPr lang="ru-RU" sz="16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FF01C-4631-42A6-A608-9C5CD57AC62E}" type="slidenum">
              <a:rPr lang="ru-RU" smtClean="0"/>
              <a:pPr/>
              <a:t>4</a:t>
            </a:fld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4437112"/>
            <a:ext cx="871296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/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Подтверждение того, что в части потребления мы находимся на этапе перехода от   модели выживания   к  модели развития: (1)за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годы постсоветского развития реальные доходы населения выросли в полтора раза (146% в 2011г.  по отношению к 1991 г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.) –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это совсем другие доходные возможности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  </a:t>
            </a:r>
          </a:p>
        </p:txBody>
      </p:sp>
    </p:spTree>
    <p:extLst>
      <p:ext uri="{BB962C8B-B14F-4D97-AF65-F5344CB8AC3E}">
        <p14:creationId xmlns:p14="http://schemas.microsoft.com/office/powerpoint/2010/main" val="1077918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4"/>
          <p:cNvSpPr>
            <a:spLocks noChangeArrowheads="1"/>
          </p:cNvSpPr>
          <p:nvPr/>
        </p:nvSpPr>
        <p:spPr bwMode="auto">
          <a:xfrm>
            <a:off x="468313" y="657225"/>
            <a:ext cx="8424862" cy="584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ru-RU" sz="1600" b="1">
                <a:latin typeface="Times New Roman" pitchFamily="18" charset="0"/>
              </a:rPr>
              <a:t>Динамика структуры денежных доходов, </a:t>
            </a:r>
            <a:r>
              <a:rPr lang="ru-RU" sz="1600" b="1">
                <a:latin typeface="Times New Roman" pitchFamily="18" charset="0"/>
                <a:cs typeface="Times New Roman" pitchFamily="18" charset="0"/>
              </a:rPr>
              <a:t>1990 – 2010 гг., </a:t>
            </a:r>
            <a:r>
              <a:rPr lang="ru-RU" sz="1600" b="1">
                <a:latin typeface="Times New Roman" pitchFamily="18" charset="0"/>
              </a:rPr>
              <a:t>с учетом скрытой заработной платы</a:t>
            </a:r>
          </a:p>
        </p:txBody>
      </p:sp>
      <p:graphicFrame>
        <p:nvGraphicFramePr>
          <p:cNvPr id="23333" name="Group 80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2240606"/>
              </p:ext>
            </p:extLst>
          </p:nvPr>
        </p:nvGraphicFramePr>
        <p:xfrm>
          <a:off x="395288" y="1268413"/>
          <a:ext cx="8353425" cy="5457826"/>
        </p:xfrm>
        <a:graphic>
          <a:graphicData uri="http://schemas.openxmlformats.org/drawingml/2006/table">
            <a:tbl>
              <a:tblPr/>
              <a:tblGrid>
                <a:gridCol w="547687"/>
                <a:gridCol w="822325"/>
                <a:gridCol w="1300163"/>
                <a:gridCol w="1541462"/>
                <a:gridCol w="1095375"/>
                <a:gridCol w="890588"/>
                <a:gridCol w="957262"/>
                <a:gridCol w="1198563"/>
              </a:tblGrid>
              <a:tr h="211138">
                <a:tc rowSpan="2">
                  <a:txBody>
                    <a:bodyPr/>
                    <a:lstStyle/>
                    <a:p>
                      <a:pPr marL="92075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Год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Всего ден. доходов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В том числе (в процентах):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5088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доходы от предприни-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мательской деятельности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оплата труда, включая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скрытую 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том числе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скрытая заработная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плата 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соц. вып-латы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доходы  от собствен-ности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другие доходы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Arial Unicode MS" pitchFamily="34" charset="-128"/>
                          <a:cs typeface="Arial Unicode MS" pitchFamily="34" charset="-128"/>
                        </a:rPr>
                        <a:t>1985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Arial Unicode MS" pitchFamily="34" charset="-128"/>
                          <a:cs typeface="Arial Unicode MS" pitchFamily="34" charset="-128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</a:rPr>
                        <a:t>2,7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74,8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16,4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1,5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4,6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1990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3,7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</a:rPr>
                        <a:t>76,4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14,7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2,5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2,7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1992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8,4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73,6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14,3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</a:rPr>
                        <a:t>1,0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2,7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1993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</a:rPr>
                        <a:t>18,6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61,1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15,0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3,0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2,3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1995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16,4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62,8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25,0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13,1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6,5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1,2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1997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12,5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66,4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27,9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14,8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5,7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0,6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1998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14,4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64,9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26,2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13,4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5,5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1,8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1999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12,4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66,5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</a:rPr>
                        <a:t>31,2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13,1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7,1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0,9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15,4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62,8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24,7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13,8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6,8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1,2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2001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12,6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64,6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25,9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15,2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5,7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1,9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2007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67,5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26,1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</a:rPr>
                        <a:t>11,6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</a:rPr>
                        <a:t>8,9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2008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10,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6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8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,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4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</a:rPr>
                        <a:t>20,8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13,2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6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,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2009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Arial Unicode MS" pitchFamily="34" charset="-128"/>
                          <a:cs typeface="Arial Unicode MS" pitchFamily="34" charset="-128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Arial Unicode MS" pitchFamily="34" charset="-128"/>
                          <a:cs typeface="Arial Unicode MS" pitchFamily="34" charset="-128"/>
                        </a:rPr>
                        <a:t>9,5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Arial Unicode MS" pitchFamily="34" charset="-128"/>
                          <a:cs typeface="Arial Unicode MS" pitchFamily="34" charset="-128"/>
                        </a:rPr>
                        <a:t>67,3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24,0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Arial Unicode MS" pitchFamily="34" charset="-128"/>
                          <a:cs typeface="Arial Unicode MS" pitchFamily="34" charset="-128"/>
                        </a:rPr>
                        <a:t>14,8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Arial Unicode MS" pitchFamily="34" charset="-128"/>
                          <a:cs typeface="Arial Unicode MS" pitchFamily="34" charset="-128"/>
                        </a:rPr>
                        <a:t>6,4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Arial Unicode MS" pitchFamily="34" charset="-128"/>
                          <a:cs typeface="Arial Unicode MS" pitchFamily="34" charset="-128"/>
                        </a:rPr>
                        <a:t>2,0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2010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Arial Unicode MS" pitchFamily="34" charset="-128"/>
                          <a:cs typeface="Arial Unicode MS" pitchFamily="34" charset="-128"/>
                        </a:rPr>
                        <a:t>100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Arial Unicode MS" pitchFamily="34" charset="-128"/>
                          <a:cs typeface="Arial Unicode MS" pitchFamily="34" charset="-128"/>
                        </a:rPr>
                        <a:t>9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Arial Unicode MS" pitchFamily="34" charset="-128"/>
                          <a:cs typeface="Arial Unicode MS" pitchFamily="34" charset="-128"/>
                        </a:rPr>
                        <a:t>,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Arial Unicode MS" pitchFamily="34" charset="-128"/>
                          <a:cs typeface="Arial Unicode MS" pitchFamily="34" charset="-128"/>
                        </a:rPr>
                        <a:t>3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Arial Unicode MS" pitchFamily="34" charset="-128"/>
                          <a:cs typeface="Arial Unicode MS" pitchFamily="34" charset="-128"/>
                        </a:rPr>
                        <a:t>6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Arial Unicode MS" pitchFamily="34" charset="-128"/>
                          <a:cs typeface="Arial Unicode MS" pitchFamily="34" charset="-128"/>
                        </a:rPr>
                        <a:t>4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Arial Unicode MS" pitchFamily="34" charset="-128"/>
                          <a:cs typeface="Arial Unicode MS" pitchFamily="34" charset="-128"/>
                        </a:rPr>
                        <a:t>,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Arial Unicode MS" pitchFamily="34" charset="-128"/>
                          <a:cs typeface="Arial Unicode MS" pitchFamily="34" charset="-128"/>
                        </a:rPr>
                        <a:t>6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23,0 (35,6)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Arial Unicode MS" pitchFamily="34" charset="-128"/>
                          <a:cs typeface="Arial Unicode MS" pitchFamily="34" charset="-128"/>
                        </a:rPr>
                        <a:t>1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Arial Unicode MS" pitchFamily="34" charset="-128"/>
                          <a:cs typeface="Arial Unicode MS" pitchFamily="34" charset="-128"/>
                        </a:rPr>
                        <a:t>7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Arial Unicode MS" pitchFamily="34" charset="-128"/>
                          <a:cs typeface="Arial Unicode MS" pitchFamily="34" charset="-128"/>
                        </a:rPr>
                        <a:t>,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Arial Unicode MS" pitchFamily="34" charset="-128"/>
                          <a:cs typeface="Arial Unicode MS" pitchFamily="34" charset="-128"/>
                        </a:rPr>
                        <a:t>8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Arial Unicode MS" pitchFamily="34" charset="-128"/>
                          <a:cs typeface="Arial Unicode MS" pitchFamily="34" charset="-128"/>
                        </a:rPr>
                        <a:t>6,3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Arial Unicode MS" pitchFamily="34" charset="-128"/>
                          <a:cs typeface="Arial Unicode MS" pitchFamily="34" charset="-128"/>
                        </a:rPr>
                        <a:t>2,0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2011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Arial Unicode MS" pitchFamily="34" charset="-128"/>
                          <a:cs typeface="Arial Unicode MS" pitchFamily="34" charset="-128"/>
                        </a:rPr>
                        <a:t>100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Arial Unicode MS" pitchFamily="34" charset="-128"/>
                          <a:cs typeface="Arial Unicode MS" pitchFamily="34" charset="-128"/>
                        </a:rPr>
                        <a:t>9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Arial Unicode MS" pitchFamily="34" charset="-128"/>
                          <a:cs typeface="Arial Unicode MS" pitchFamily="34" charset="-128"/>
                        </a:rPr>
                        <a:t>,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Arial Unicode MS" pitchFamily="34" charset="-128"/>
                          <a:cs typeface="Arial Unicode MS" pitchFamily="34" charset="-128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Arial Unicode MS" pitchFamily="34" charset="-128"/>
                          <a:cs typeface="Arial Unicode MS" pitchFamily="34" charset="-128"/>
                        </a:rPr>
                        <a:t>6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Arial Unicode MS" pitchFamily="34" charset="-128"/>
                          <a:cs typeface="Arial Unicode MS" pitchFamily="34" charset="-128"/>
                        </a:rPr>
                        <a:t>7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Arial Unicode MS" pitchFamily="34" charset="-128"/>
                          <a:cs typeface="Arial Unicode MS" pitchFamily="34" charset="-128"/>
                        </a:rPr>
                        <a:t>,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Arial Unicode MS" pitchFamily="34" charset="-128"/>
                          <a:cs typeface="Arial Unicode MS" pitchFamily="34" charset="-128"/>
                        </a:rPr>
                        <a:t>1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Arial Unicode MS" pitchFamily="34" charset="-128"/>
                          <a:cs typeface="Arial Unicode MS" pitchFamily="34" charset="-128"/>
                        </a:rPr>
                        <a:t>18,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Arial Unicode MS" pitchFamily="34" charset="-128"/>
                          <a:cs typeface="Arial Unicode MS" pitchFamily="34" charset="-128"/>
                        </a:rPr>
                        <a:t>2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Arial Unicode MS" pitchFamily="34" charset="-128"/>
                          <a:cs typeface="Arial Unicode MS" pitchFamily="34" charset="-128"/>
                        </a:rPr>
                        <a:t>3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Arial Unicode MS" pitchFamily="34" charset="-128"/>
                          <a:cs typeface="Arial Unicode MS" pitchFamily="34" charset="-128"/>
                        </a:rPr>
                        <a:t>,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Arial Unicode MS" pitchFamily="34" charset="-128"/>
                          <a:cs typeface="Arial Unicode MS" pitchFamily="34" charset="-128"/>
                        </a:rPr>
                        <a:t>6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Arial Unicode MS" pitchFamily="34" charset="-128"/>
                          <a:cs typeface="Arial Unicode MS" pitchFamily="34" charset="-128"/>
                        </a:rPr>
                        <a:t>2,0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338" name="Номер слайда 3"/>
          <p:cNvSpPr txBox="1">
            <a:spLocks noGrp="1"/>
          </p:cNvSpPr>
          <p:nvPr/>
        </p:nvSpPr>
        <p:spPr bwMode="auto">
          <a:xfrm>
            <a:off x="8172450" y="6597650"/>
            <a:ext cx="792163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fld id="{85670192-1C44-44CA-A578-E193883C17DA}" type="slidenum">
              <a:rPr lang="ru-RU" sz="1000"/>
              <a:pPr algn="r" eaLnBrk="1" hangingPunct="1"/>
              <a:t>5</a:t>
            </a:fld>
            <a:endParaRPr lang="ru-RU" sz="100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F46DBFB-C0E9-4951-BF5F-8D132FB3A4EB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2735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FF01C-4631-42A6-A608-9C5CD57AC62E}" type="slidenum">
              <a:rPr lang="ru-RU" smtClean="0"/>
              <a:pPr/>
              <a:t>6</a:t>
            </a:fld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980728"/>
            <a:ext cx="7632848" cy="41044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323528" y="98431"/>
            <a:ext cx="871296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Динамика индекса физического объема оборота розничной торговли, в процентах к предыдущему году в сопоставимых ценах, и доли продовольственных товаров, %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508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Источник: данные Росстата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27584" y="5229200"/>
            <a:ext cx="83756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При росте  реальных доходов в полтора раза , объем платных услуг вырос в 2 раза:</a:t>
            </a:r>
          </a:p>
          <a:p>
            <a:r>
              <a:rPr lang="ru-RU" dirty="0" smtClean="0"/>
              <a:t>Потребление смещается в сторону услуг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FF01C-4631-42A6-A608-9C5CD57AC62E}" type="slidenum">
              <a:rPr lang="ru-RU" smtClean="0"/>
              <a:pPr/>
              <a:t>7</a:t>
            </a:fld>
            <a:endParaRPr lang="ru-RU"/>
          </a:p>
        </p:txBody>
      </p:sp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620688"/>
            <a:ext cx="7200800" cy="41044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323528" y="188640"/>
            <a:ext cx="856895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Динамика структуры потребительских расходов населения в 1985-2011 гг., проценты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3528" y="4941168"/>
            <a:ext cx="865467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Существенное снижение доли расходов на питание ( с 53,7% в 1999 г. до 32% в 2008 г.)</a:t>
            </a:r>
          </a:p>
          <a:p>
            <a:r>
              <a:rPr lang="ru-RU" dirty="0" smtClean="0"/>
              <a:t> – один из основных индикаторов, подтверждающий факт перехода к</a:t>
            </a:r>
          </a:p>
          <a:p>
            <a:r>
              <a:rPr lang="ru-RU" dirty="0" smtClean="0"/>
              <a:t> потребительской модели с большими  возможностями для выбора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FF01C-4631-42A6-A608-9C5CD57AC62E}" type="slidenum">
              <a:rPr lang="ru-RU" smtClean="0"/>
              <a:pPr/>
              <a:t>8</a:t>
            </a:fld>
            <a:endParaRPr lang="ru-RU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683568" y="764704"/>
          <a:ext cx="7704855" cy="4480560"/>
        </p:xfrm>
        <a:graphic>
          <a:graphicData uri="http://schemas.openxmlformats.org/drawingml/2006/table">
            <a:tbl>
              <a:tblPr/>
              <a:tblGrid>
                <a:gridCol w="3129292"/>
                <a:gridCol w="1295685"/>
                <a:gridCol w="1823943"/>
                <a:gridCol w="1455935"/>
              </a:tblGrid>
              <a:tr h="40766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 Все домохозяйства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 Городские домохозяйства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Сельские домохозяйства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766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Потребительские расходы: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 в том числе</a:t>
                      </a:r>
                      <a:r>
                        <a:rPr lang="en-US" sz="1400">
                          <a:latin typeface="Times New Roman"/>
                          <a:ea typeface="Times New Roman"/>
                        </a:rPr>
                        <a:t>: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100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100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100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383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 - продукты питания, напитки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29,8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28,8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34,8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383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 - одежда и обувь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9,9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9,9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9,5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15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- жилищные услуги, воду, электроэнергию, газ и другие виды топлива ( включая бензин)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9,9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10,0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9,8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766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- предметы домашнего обихода, бытовую технику и уход за домом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5,8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5,7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6,7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383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- здравоохранение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3,3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3,4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2,8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383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- транспорт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17,4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17,0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19,1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7667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i="1">
                          <a:latin typeface="Times New Roman"/>
                          <a:ea typeface="Times New Roman"/>
                        </a:rPr>
                        <a:t>- в том числе покупка  транспортных средств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i="1">
                          <a:latin typeface="Times New Roman"/>
                          <a:ea typeface="Times New Roman"/>
                        </a:rPr>
                        <a:t>8,9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i="1">
                          <a:latin typeface="Times New Roman"/>
                          <a:ea typeface="Times New Roman"/>
                        </a:rPr>
                        <a:t>8,4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i="1" dirty="0">
                          <a:latin typeface="Times New Roman"/>
                          <a:ea typeface="Times New Roman"/>
                        </a:rPr>
                        <a:t>11,6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383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- связь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3,4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3,4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3,3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766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- организацию отдыха и культурные мероприятия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8,4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9,2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4,5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383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- образование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1,6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1,7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1,1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383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- гостиницы, кофе, рестораны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3,7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4,0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2,2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383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- другое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6,8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6,9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6,2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3793" name="Rectangle 1"/>
          <p:cNvSpPr>
            <a:spLocks noChangeArrowheads="1"/>
          </p:cNvSpPr>
          <p:nvPr/>
        </p:nvSpPr>
        <p:spPr bwMode="auto">
          <a:xfrm>
            <a:off x="1259632" y="116632"/>
            <a:ext cx="653717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Структура потребительских расходов домохозяйств в 2012 г., 3 кв.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3528" y="5445224"/>
            <a:ext cx="86409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Потребление населения сместилось в сторону покупки транспортных средств,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организации отдыха и посещения  культурных мероприятий,   оплаты  ЖКУ. Среди обеспеченных образованные отличаются повышенными расходами на образование, а в старших возрастных образованных и обеспеченных  группах – на здравоохранение</a:t>
            </a:r>
            <a:r>
              <a:rPr lang="ru-RU" dirty="0" smtClean="0"/>
              <a:t>. 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Рассматриваемые вопросы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b="1" dirty="0" smtClean="0"/>
              <a:t>2. Неравенство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FF01C-4631-42A6-A608-9C5CD57AC62E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324651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1105</TotalTime>
  <Words>1116</Words>
  <Application>Microsoft Office PowerPoint</Application>
  <PresentationFormat>Экран (4:3)</PresentationFormat>
  <Paragraphs>315</Paragraphs>
  <Slides>20</Slides>
  <Notes>7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Тема Office</vt:lpstr>
      <vt:lpstr>Овчарова Л.Н., Центр анализа доходов  и уровня жизни  НИУ ВШЭ </vt:lpstr>
      <vt:lpstr>Рассматриваемые вопросы</vt:lpstr>
      <vt:lpstr>Рассматриваемые вопросы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Рассматриваемые вопросы</vt:lpstr>
      <vt:lpstr>Динамика неравенства в России в последние 20 лет</vt:lpstr>
      <vt:lpstr>Презентация PowerPoint</vt:lpstr>
      <vt:lpstr>Факторы неравенства в России в 1992-2010 гг. </vt:lpstr>
      <vt:lpstr>Факторы неравенства в России и странах Европы, 2006</vt:lpstr>
      <vt:lpstr>Рассматриваемые вопросы</vt:lpstr>
      <vt:lpstr>Динамика уровня бедности населения России 1992-2011 гг., по данным Росстата и  РМЭЗ- НИУ ВШЭ </vt:lpstr>
      <vt:lpstr>Презентация PowerPoint</vt:lpstr>
      <vt:lpstr>Цель новой социальной политики – расширение среднего класса. А как он рос в последние годы?</vt:lpstr>
      <vt:lpstr>Презентация PowerPoint</vt:lpstr>
      <vt:lpstr>Презентация PowerPoint</vt:lpstr>
      <vt:lpstr>Презентация PowerPoint</vt:lpstr>
    </vt:vector>
  </TitlesOfParts>
  <Company>НИСП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s.biryukova</dc:creator>
  <cp:lastModifiedBy>Liliya</cp:lastModifiedBy>
  <cp:revision>108</cp:revision>
  <dcterms:created xsi:type="dcterms:W3CDTF">2013-02-01T13:26:22Z</dcterms:created>
  <dcterms:modified xsi:type="dcterms:W3CDTF">2013-04-19T21:15:49Z</dcterms:modified>
</cp:coreProperties>
</file>