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4" r:id="rId3"/>
    <p:sldId id="315" r:id="rId4"/>
    <p:sldId id="267" r:id="rId5"/>
    <p:sldId id="321" r:id="rId6"/>
    <p:sldId id="307" r:id="rId7"/>
    <p:sldId id="308" r:id="rId8"/>
    <p:sldId id="309" r:id="rId9"/>
    <p:sldId id="316" r:id="rId10"/>
    <p:sldId id="317" r:id="rId11"/>
    <p:sldId id="318" r:id="rId12"/>
    <p:sldId id="319" r:id="rId13"/>
    <p:sldId id="320" r:id="rId14"/>
    <p:sldId id="324" r:id="rId15"/>
    <p:sldId id="323" r:id="rId16"/>
    <p:sldId id="325" r:id="rId17"/>
    <p:sldId id="326" r:id="rId18"/>
    <p:sldId id="288" r:id="rId19"/>
    <p:sldId id="313" r:id="rId20"/>
    <p:sldId id="32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53;&#1062;&#1069;&#1040;\&#1043;&#1088;&#1072;&#1092;&#1080;&#1082;_%201991_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\00_&#1051;&#1080;&#1073;&#1077;&#1088;&#1072;&#1083;&#1100;&#1085;&#1072;&#1103;%20&#1084;&#1080;&#1089;&#1089;&#1080;&#1103;\&#1075;&#1083;&#1072;&#1074;&#1072;2_&#1085;&#1077;&#1088;&#1072;&#1074;&#1077;&#1085;&#1089;&#1090;&#1074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.biryukova\&#1052;&#1086;&#1080;%20&#1076;&#1086;&#1082;&#1091;&#1084;&#1077;&#1085;&#1090;&#1099;\2013%20&#1055;&#1088;&#1086;&#1077;&#1082;&#1090;&#1099;\&#1042;&#1064;&#1069;\&#1044;&#1083;&#1103;%20&#1050;&#1091;&#1079;&#1100;&#1084;&#1080;&#1085;&#1086;&#1074;&#1072;\&#1075;&#1088;&#1072;&#1092;&#1080;&#1082;_&#1073;&#1077;&#1076;&#1085;&#1086;&#1089;&#1090;&#1100;_&#1086;&#1090;%20&#1044;&#1072;&#1096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.biryukova\&#1052;&#1086;&#1080;%20&#1076;&#1086;&#1082;&#1091;&#1084;&#1077;&#1085;&#1090;&#1099;\2013%20&#1055;&#1088;&#1086;&#1077;&#1082;&#1090;&#1099;\&#1042;&#1064;&#1069;\&#1044;&#1083;&#1103;%20&#1050;&#1091;&#1079;&#1100;&#1084;&#1080;&#1085;&#1086;&#1074;&#1072;\&#1056;&#1072;&#1089;&#1095;&#1077;&#1090;&#1099;%20(&#1089;&#1088;_&#1082;&#1083;&#1072;&#1089;&#1089;_&#1076;&#1077;&#1090;&#108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88696022166996E-2"/>
          <c:y val="3.8369394412737977E-2"/>
          <c:w val="0.91441584174141588"/>
          <c:h val="0.86810754858819694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'рост_декабрьские данные'!$G$2</c:f>
              <c:strCache>
                <c:ptCount val="1"/>
                <c:pt idx="0">
                  <c:v>ВВП, в % к 1991 г.</c:v>
                </c:pt>
              </c:strCache>
            </c:strRef>
          </c:tx>
          <c:spPr>
            <a:pattFill prst="pct25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данные'!$G$3:$G$23</c:f>
              <c:numCache>
                <c:formatCode>0.0</c:formatCode>
                <c:ptCount val="21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68.147689500000027</c:v>
                </c:pt>
                <c:pt idx="4">
                  <c:v>65.353634230499935</c:v>
                </c:pt>
                <c:pt idx="5">
                  <c:v>63.131610666662979</c:v>
                </c:pt>
                <c:pt idx="6">
                  <c:v>64.015453215996303</c:v>
                </c:pt>
                <c:pt idx="7">
                  <c:v>60.622634195548493</c:v>
                </c:pt>
                <c:pt idx="8">
                  <c:v>64.502482784063588</c:v>
                </c:pt>
                <c:pt idx="9">
                  <c:v>70.952731062469852</c:v>
                </c:pt>
                <c:pt idx="10">
                  <c:v>74.571320346655838</c:v>
                </c:pt>
                <c:pt idx="11">
                  <c:v>78.076172402948714</c:v>
                </c:pt>
                <c:pt idx="12">
                  <c:v>83.77573298836397</c:v>
                </c:pt>
                <c:pt idx="13">
                  <c:v>89.807585763526177</c:v>
                </c:pt>
                <c:pt idx="14">
                  <c:v>95.555271252391819</c:v>
                </c:pt>
                <c:pt idx="15">
                  <c:v>102.62636132506886</c:v>
                </c:pt>
                <c:pt idx="16">
                  <c:v>110.93909659239948</c:v>
                </c:pt>
                <c:pt idx="17">
                  <c:v>117.15168600157385</c:v>
                </c:pt>
                <c:pt idx="18">
                  <c:v>107.89670280744943</c:v>
                </c:pt>
                <c:pt idx="19">
                  <c:v>112.53626102816986</c:v>
                </c:pt>
                <c:pt idx="20">
                  <c:v>117.37532025238107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96106368"/>
        <c:axId val="96107904"/>
      </c:barChart>
      <c:lineChart>
        <c:grouping val="standard"/>
        <c:varyColors val="0"/>
        <c:ser>
          <c:idx val="0"/>
          <c:order val="0"/>
          <c:tx>
            <c:strRef>
              <c:f>'рост_декабрьские данные'!$C$2</c:f>
              <c:strCache>
                <c:ptCount val="1"/>
                <c:pt idx="0">
                  <c:v>реальные денежные доходы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0"/>
                  <c:y val="-1.89573459715639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данные'!$C$3:$C$23</c:f>
              <c:numCache>
                <c:formatCode>0.0</c:formatCode>
                <c:ptCount val="21"/>
                <c:pt idx="0">
                  <c:v>100</c:v>
                </c:pt>
                <c:pt idx="1">
                  <c:v>43.566926214312197</c:v>
                </c:pt>
                <c:pt idx="2">
                  <c:v>56.149293287263298</c:v>
                </c:pt>
                <c:pt idx="3">
                  <c:v>57.917151675537113</c:v>
                </c:pt>
                <c:pt idx="4">
                  <c:v>45.665532309401456</c:v>
                </c:pt>
                <c:pt idx="5">
                  <c:v>54.168819799821939</c:v>
                </c:pt>
                <c:pt idx="6">
                  <c:v>59.237701274552798</c:v>
                </c:pt>
                <c:pt idx="7">
                  <c:v>42.486471814511475</c:v>
                </c:pt>
                <c:pt idx="8">
                  <c:v>46.703070771487106</c:v>
                </c:pt>
                <c:pt idx="9">
                  <c:v>48.078504577884559</c:v>
                </c:pt>
                <c:pt idx="10">
                  <c:v>52.154737449125818</c:v>
                </c:pt>
                <c:pt idx="11">
                  <c:v>61.171605641113459</c:v>
                </c:pt>
                <c:pt idx="12">
                  <c:v>74.476586809127411</c:v>
                </c:pt>
                <c:pt idx="13">
                  <c:v>83.12152234992891</c:v>
                </c:pt>
                <c:pt idx="14">
                  <c:v>100.53397615973033</c:v>
                </c:pt>
                <c:pt idx="15">
                  <c:v>115.94133620948502</c:v>
                </c:pt>
                <c:pt idx="16">
                  <c:v>130.76456762642113</c:v>
                </c:pt>
                <c:pt idx="17">
                  <c:v>120.98565127583485</c:v>
                </c:pt>
                <c:pt idx="18">
                  <c:v>127.15598724693251</c:v>
                </c:pt>
                <c:pt idx="19">
                  <c:v>137.1566089509904</c:v>
                </c:pt>
                <c:pt idx="20">
                  <c:v>145.9756643509466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'рост_декабрьские данные'!$D$2</c:f>
              <c:strCache>
                <c:ptCount val="1"/>
                <c:pt idx="0">
                  <c:v>реальная з/п без учета скрытой оплаты труда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1.2082932683159501E-2"/>
                  <c:y val="4.10742496050552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данные'!$D$3:$D$23</c:f>
              <c:numCache>
                <c:formatCode>0.0</c:formatCode>
                <c:ptCount val="21"/>
                <c:pt idx="0">
                  <c:v>100</c:v>
                </c:pt>
                <c:pt idx="1">
                  <c:v>51.427291346646165</c:v>
                </c:pt>
                <c:pt idx="2">
                  <c:v>48.020076472992024</c:v>
                </c:pt>
                <c:pt idx="3">
                  <c:v>37.64321681731095</c:v>
                </c:pt>
                <c:pt idx="4">
                  <c:v>33.985449106537949</c:v>
                </c:pt>
                <c:pt idx="5">
                  <c:v>38.518685561677749</c:v>
                </c:pt>
                <c:pt idx="6">
                  <c:v>41.087409535607577</c:v>
                </c:pt>
                <c:pt idx="7">
                  <c:v>27.237225322853138</c:v>
                </c:pt>
                <c:pt idx="8">
                  <c:v>30.626685881218783</c:v>
                </c:pt>
                <c:pt idx="9">
                  <c:v>33.817245141877194</c:v>
                </c:pt>
                <c:pt idx="10">
                  <c:v>40.33925984838411</c:v>
                </c:pt>
                <c:pt idx="11">
                  <c:v>46.783771319271757</c:v>
                </c:pt>
                <c:pt idx="12">
                  <c:v>53.565195029922776</c:v>
                </c:pt>
                <c:pt idx="13">
                  <c:v>57.455309295572967</c:v>
                </c:pt>
                <c:pt idx="14">
                  <c:v>67.127466669695636</c:v>
                </c:pt>
                <c:pt idx="15">
                  <c:v>76.73470043159702</c:v>
                </c:pt>
                <c:pt idx="16">
                  <c:v>89.14665823152464</c:v>
                </c:pt>
                <c:pt idx="17">
                  <c:v>92.375779926688921</c:v>
                </c:pt>
                <c:pt idx="18">
                  <c:v>93.30808539977825</c:v>
                </c:pt>
                <c:pt idx="19">
                  <c:v>100.87827134054793</c:v>
                </c:pt>
                <c:pt idx="20">
                  <c:v>111.30088756852901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'рост_декабрьские данные'!$E$2</c:f>
              <c:strCache>
                <c:ptCount val="1"/>
                <c:pt idx="0">
                  <c:v>реальная з/п с учетом скрытой оплаты труда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2.0138221138599178E-3"/>
                  <c:y val="-3.15955766192733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данные'!$E$3:$E$23</c:f>
              <c:numCache>
                <c:formatCode>0.0</c:formatCode>
                <c:ptCount val="21"/>
                <c:pt idx="0">
                  <c:v>100</c:v>
                </c:pt>
                <c:pt idx="1">
                  <c:v>42.313140685994107</c:v>
                </c:pt>
                <c:pt idx="2">
                  <c:v>39.52911002623194</c:v>
                </c:pt>
                <c:pt idx="3">
                  <c:v>40.889277407242425</c:v>
                </c:pt>
                <c:pt idx="4">
                  <c:v>44.120642667479643</c:v>
                </c:pt>
                <c:pt idx="5">
                  <c:v>49.421856251741573</c:v>
                </c:pt>
                <c:pt idx="6">
                  <c:v>55.80774183544564</c:v>
                </c:pt>
                <c:pt idx="7">
                  <c:v>35.692549288443182</c:v>
                </c:pt>
                <c:pt idx="8">
                  <c:v>45.084568427217903</c:v>
                </c:pt>
                <c:pt idx="9">
                  <c:v>43.556589436767467</c:v>
                </c:pt>
                <c:pt idx="10">
                  <c:v>52.617529227537325</c:v>
                </c:pt>
                <c:pt idx="11">
                  <c:v>58.670290359673857</c:v>
                </c:pt>
                <c:pt idx="12">
                  <c:v>67.712278135065318</c:v>
                </c:pt>
                <c:pt idx="13">
                  <c:v>72.055887700042248</c:v>
                </c:pt>
                <c:pt idx="14">
                  <c:v>83.402362810046014</c:v>
                </c:pt>
                <c:pt idx="15">
                  <c:v>98.519086375252073</c:v>
                </c:pt>
                <c:pt idx="16">
                  <c:v>114.45470267008729</c:v>
                </c:pt>
                <c:pt idx="17">
                  <c:v>108.27553785909683</c:v>
                </c:pt>
                <c:pt idx="18">
                  <c:v>109.36831214070864</c:v>
                </c:pt>
                <c:pt idx="19">
                  <c:v>118.24148165636221</c:v>
                </c:pt>
                <c:pt idx="20">
                  <c:v>130.45804295499724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'рост_декабрьские данные'!$F$2</c:f>
              <c:strCache>
                <c:ptCount val="1"/>
                <c:pt idx="0">
                  <c:v>реальные пенсии</c:v>
                </c:pt>
              </c:strCache>
            </c:strRef>
          </c:tx>
          <c:spPr>
            <a:ln w="4445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3117208468915853E-2"/>
                  <c:y val="-2.3868389325379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2152043252459088E-2"/>
                  <c:y val="-3.159557661927333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данные'!$F$3:$F$23</c:f>
              <c:numCache>
                <c:formatCode>0.0</c:formatCode>
                <c:ptCount val="21"/>
                <c:pt idx="0">
                  <c:v>100</c:v>
                </c:pt>
                <c:pt idx="1">
                  <c:v>42.49452292815598</c:v>
                </c:pt>
                <c:pt idx="2">
                  <c:v>50.845573936944163</c:v>
                </c:pt>
                <c:pt idx="3">
                  <c:v>46.162428969067719</c:v>
                </c:pt>
                <c:pt idx="4">
                  <c:v>44.104463090326966</c:v>
                </c:pt>
                <c:pt idx="5">
                  <c:v>47.699912948568397</c:v>
                </c:pt>
                <c:pt idx="6">
                  <c:v>48.749408958013781</c:v>
                </c:pt>
                <c:pt idx="7">
                  <c:v>29.133545052306459</c:v>
                </c:pt>
                <c:pt idx="8">
                  <c:v>27.525157471067981</c:v>
                </c:pt>
                <c:pt idx="9">
                  <c:v>36.216386483984294</c:v>
                </c:pt>
                <c:pt idx="10">
                  <c:v>45.868979029995053</c:v>
                </c:pt>
                <c:pt idx="11">
                  <c:v>46.98906726122182</c:v>
                </c:pt>
                <c:pt idx="12">
                  <c:v>52.859257069065471</c:v>
                </c:pt>
                <c:pt idx="13">
                  <c:v>52.049636027714364</c:v>
                </c:pt>
                <c:pt idx="14">
                  <c:v>58.79934306168191</c:v>
                </c:pt>
                <c:pt idx="15">
                  <c:v>60.417673604663925</c:v>
                </c:pt>
                <c:pt idx="16">
                  <c:v>62.847338763028446</c:v>
                </c:pt>
                <c:pt idx="17">
                  <c:v>76.206084296225839</c:v>
                </c:pt>
                <c:pt idx="18">
                  <c:v>95.171939839198288</c:v>
                </c:pt>
                <c:pt idx="19">
                  <c:v>107.61154562318286</c:v>
                </c:pt>
                <c:pt idx="20">
                  <c:v>110.48732597370478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106368"/>
        <c:axId val="96107904"/>
      </c:lineChart>
      <c:catAx>
        <c:axId val="9610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610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07904"/>
        <c:scaling>
          <c:orientation val="minMax"/>
          <c:max val="150"/>
          <c:min val="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6106368"/>
        <c:crosses val="autoZero"/>
        <c:crossBetween val="between"/>
        <c:majorUnit val="1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2617297460174007E-2"/>
          <c:y val="4.5563550967612311E-2"/>
          <c:w val="0.50741299331541256"/>
          <c:h val="0.2134985997563703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9211469825251"/>
          <c:y val="6.1757791342450248E-2"/>
          <c:w val="0.74043321387629824"/>
          <c:h val="0.6175779134245025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'рис3.2'!$A$4</c:f>
              <c:strCache>
                <c:ptCount val="1"/>
                <c:pt idx="0">
                  <c:v>Коэффициент фондов по доходам, в разах (Росстат)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'рис3.2'!$C$3:$W$3</c:f>
              <c:numCache>
                <c:formatCode>0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1998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 formatCode="General">
                  <c:v>2011</c:v>
                </c:pt>
                <c:pt idx="18" formatCode="General">
                  <c:v>2012</c:v>
                </c:pt>
              </c:numCache>
            </c:numRef>
          </c:cat>
          <c:val>
            <c:numRef>
              <c:f>'рис3.2'!$C$4:$W$4</c:f>
              <c:numCache>
                <c:formatCode>#,##0.0</c:formatCode>
                <c:ptCount val="19"/>
                <c:pt idx="0">
                  <c:v>8</c:v>
                </c:pt>
                <c:pt idx="1">
                  <c:v>11.2</c:v>
                </c:pt>
                <c:pt idx="2">
                  <c:v>15.1</c:v>
                </c:pt>
                <c:pt idx="3">
                  <c:v>13.5</c:v>
                </c:pt>
                <c:pt idx="4">
                  <c:v>13</c:v>
                </c:pt>
                <c:pt idx="5">
                  <c:v>13.8</c:v>
                </c:pt>
                <c:pt idx="6">
                  <c:v>13.9</c:v>
                </c:pt>
                <c:pt idx="7">
                  <c:v>13.9</c:v>
                </c:pt>
                <c:pt idx="8">
                  <c:v>14</c:v>
                </c:pt>
                <c:pt idx="9">
                  <c:v>14.5</c:v>
                </c:pt>
                <c:pt idx="10">
                  <c:v>15.2</c:v>
                </c:pt>
                <c:pt idx="11">
                  <c:v>15.2</c:v>
                </c:pt>
                <c:pt idx="12">
                  <c:v>16</c:v>
                </c:pt>
                <c:pt idx="13">
                  <c:v>16.8</c:v>
                </c:pt>
                <c:pt idx="14">
                  <c:v>16.899999999999999</c:v>
                </c:pt>
                <c:pt idx="15">
                  <c:v>16.7</c:v>
                </c:pt>
                <c:pt idx="16">
                  <c:v>16.5</c:v>
                </c:pt>
                <c:pt idx="17">
                  <c:v>16.2</c:v>
                </c:pt>
                <c:pt idx="18">
                  <c:v>16.399999999999999</c:v>
                </c:pt>
              </c:numCache>
            </c:numRef>
          </c:val>
        </c:ser>
        <c:ser>
          <c:idx val="0"/>
          <c:order val="1"/>
          <c:tx>
            <c:strRef>
              <c:f>'рис3.2'!$A$5</c:f>
              <c:strCache>
                <c:ptCount val="1"/>
                <c:pt idx="0">
                  <c:v>Коэффициент фондов по расходам, в разах (РМЭЗ-ВШЭ)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'рис3.2'!$C$3:$W$3</c:f>
              <c:numCache>
                <c:formatCode>0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1998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 formatCode="General">
                  <c:v>2011</c:v>
                </c:pt>
                <c:pt idx="18" formatCode="General">
                  <c:v>2012</c:v>
                </c:pt>
              </c:numCache>
            </c:numRef>
          </c:cat>
          <c:val>
            <c:numRef>
              <c:f>'рис3.2'!$C$5:$W$5</c:f>
              <c:numCache>
                <c:formatCode>#,##0.0</c:formatCode>
                <c:ptCount val="19"/>
                <c:pt idx="0">
                  <c:v>26.672000000000004</c:v>
                </c:pt>
                <c:pt idx="1">
                  <c:v>35.896907216494846</c:v>
                </c:pt>
                <c:pt idx="2">
                  <c:v>34.609090909090909</c:v>
                </c:pt>
                <c:pt idx="3">
                  <c:v>33.982758620689658</c:v>
                </c:pt>
                <c:pt idx="4">
                  <c:v>41.202020202020201</c:v>
                </c:pt>
                <c:pt idx="5">
                  <c:v>43.583333333333336</c:v>
                </c:pt>
                <c:pt idx="6">
                  <c:v>24.778481012658226</c:v>
                </c:pt>
                <c:pt idx="7">
                  <c:v>19.379310344827587</c:v>
                </c:pt>
                <c:pt idx="8">
                  <c:v>19.109289617486336</c:v>
                </c:pt>
                <c:pt idx="9">
                  <c:v>20.715083798882681</c:v>
                </c:pt>
                <c:pt idx="10">
                  <c:v>21.646067415730336</c:v>
                </c:pt>
                <c:pt idx="11">
                  <c:v>17.18</c:v>
                </c:pt>
                <c:pt idx="12">
                  <c:v>22.426136363636363</c:v>
                </c:pt>
                <c:pt idx="13">
                  <c:v>17.879396984924622</c:v>
                </c:pt>
                <c:pt idx="14">
                  <c:v>17.880952380952401</c:v>
                </c:pt>
                <c:pt idx="15">
                  <c:v>15.581081081081081</c:v>
                </c:pt>
                <c:pt idx="16">
                  <c:v>14.982532751091703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9849472"/>
        <c:axId val="181092352"/>
      </c:barChart>
      <c:lineChart>
        <c:grouping val="standard"/>
        <c:varyColors val="0"/>
        <c:ser>
          <c:idx val="2"/>
          <c:order val="2"/>
          <c:tx>
            <c:strRef>
              <c:f>'рис3.2'!$A$6</c:f>
              <c:strCache>
                <c:ptCount val="1"/>
                <c:pt idx="0">
                  <c:v>Коэффициент Джини по доходам (Росстат)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18"/>
              <c:layout>
                <c:manualLayout>
                  <c:x val="-5.1026067665002776E-2"/>
                  <c:y val="-4.1171813143309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'рис3.2'!$C$3:$W$3</c:f>
              <c:numCache>
                <c:formatCode>0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1998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 formatCode="General">
                  <c:v>2011</c:v>
                </c:pt>
                <c:pt idx="18" formatCode="General">
                  <c:v>2012</c:v>
                </c:pt>
              </c:numCache>
            </c:numRef>
          </c:cat>
          <c:val>
            <c:numRef>
              <c:f>'рис3.2'!$C$6:$W$6</c:f>
              <c:numCache>
                <c:formatCode>#,##0.000</c:formatCode>
                <c:ptCount val="19"/>
                <c:pt idx="0">
                  <c:v>0.28899999999999998</c:v>
                </c:pt>
                <c:pt idx="1">
                  <c:v>0.39800000000000002</c:v>
                </c:pt>
                <c:pt idx="2">
                  <c:v>0.40899999999999997</c:v>
                </c:pt>
                <c:pt idx="3">
                  <c:v>0.38100000000000001</c:v>
                </c:pt>
                <c:pt idx="4">
                  <c:v>0.375</c:v>
                </c:pt>
                <c:pt idx="5">
                  <c:v>0.39400000000000002</c:v>
                </c:pt>
                <c:pt idx="6">
                  <c:v>0.39500000000000002</c:v>
                </c:pt>
                <c:pt idx="7">
                  <c:v>0.39700000000000002</c:v>
                </c:pt>
                <c:pt idx="8">
                  <c:v>0.39700000000000002</c:v>
                </c:pt>
                <c:pt idx="9">
                  <c:v>0.40300000000000002</c:v>
                </c:pt>
                <c:pt idx="10">
                  <c:v>0.40899999999999997</c:v>
                </c:pt>
                <c:pt idx="11">
                  <c:v>0.40899999999999997</c:v>
                </c:pt>
                <c:pt idx="12">
                  <c:v>0.41599999999999998</c:v>
                </c:pt>
                <c:pt idx="13">
                  <c:v>0.42299999999999999</c:v>
                </c:pt>
                <c:pt idx="14">
                  <c:v>0.42299999999999999</c:v>
                </c:pt>
                <c:pt idx="15">
                  <c:v>0.42199999999999999</c:v>
                </c:pt>
                <c:pt idx="16">
                  <c:v>0.42</c:v>
                </c:pt>
                <c:pt idx="17">
                  <c:v>0.41699999999999998</c:v>
                </c:pt>
                <c:pt idx="18">
                  <c:v>0.42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'рис3.2'!$A$7</c:f>
              <c:strCache>
                <c:ptCount val="1"/>
                <c:pt idx="0">
                  <c:v>Коэффициент Джини по расходам (РМЭЗ-ВШЭ)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5.7681641708264002E-2"/>
                  <c:y val="1.583531274742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'рис3.2'!$C$3:$W$3</c:f>
              <c:numCache>
                <c:formatCode>0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1998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 formatCode="General">
                  <c:v>2011</c:v>
                </c:pt>
                <c:pt idx="18" formatCode="General">
                  <c:v>2012</c:v>
                </c:pt>
              </c:numCache>
            </c:numRef>
          </c:cat>
          <c:val>
            <c:numRef>
              <c:f>'рис3.2'!$C$7:$W$7</c:f>
              <c:numCache>
                <c:formatCode>#,##0.000</c:formatCode>
                <c:ptCount val="19"/>
                <c:pt idx="0">
                  <c:v>0.45315817000000003</c:v>
                </c:pt>
                <c:pt idx="1">
                  <c:v>0.47857068000000003</c:v>
                </c:pt>
                <c:pt idx="2">
                  <c:v>0.49549157999999999</c:v>
                </c:pt>
                <c:pt idx="3">
                  <c:v>0.5019825</c:v>
                </c:pt>
                <c:pt idx="4">
                  <c:v>0.52476005000000003</c:v>
                </c:pt>
                <c:pt idx="5">
                  <c:v>0.53575830999999996</c:v>
                </c:pt>
                <c:pt idx="6">
                  <c:v>0.48538902</c:v>
                </c:pt>
                <c:pt idx="7">
                  <c:v>0.43972972999999999</c:v>
                </c:pt>
                <c:pt idx="8">
                  <c:v>0.44719151000000001</c:v>
                </c:pt>
                <c:pt idx="9">
                  <c:v>0.46293399000000002</c:v>
                </c:pt>
                <c:pt idx="10">
                  <c:v>0.47401655999999998</c:v>
                </c:pt>
                <c:pt idx="11">
                  <c:v>0.43466568999999999</c:v>
                </c:pt>
                <c:pt idx="12">
                  <c:v>0.48375557000000002</c:v>
                </c:pt>
                <c:pt idx="13">
                  <c:v>0.44677141999999997</c:v>
                </c:pt>
                <c:pt idx="14">
                  <c:v>0.45896006</c:v>
                </c:pt>
                <c:pt idx="15">
                  <c:v>0.4284</c:v>
                </c:pt>
                <c:pt idx="16">
                  <c:v>0.42071999999999998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094656"/>
        <c:axId val="181105024"/>
      </c:lineChart>
      <c:catAx>
        <c:axId val="179849472"/>
        <c:scaling>
          <c:orientation val="minMax"/>
        </c:scaling>
        <c:delete val="0"/>
        <c:axPos val="b"/>
        <c:numFmt formatCode="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810923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81092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коэффициент фондов, в разах</a:t>
                </a:r>
              </a:p>
            </c:rich>
          </c:tx>
          <c:layout>
            <c:manualLayout>
              <c:xMode val="edge"/>
              <c:yMode val="edge"/>
              <c:x val="3.4941792115510704E-2"/>
              <c:y val="0.1686462763582295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79849472"/>
        <c:crosses val="autoZero"/>
        <c:crossBetween val="between"/>
        <c:majorUnit val="10"/>
      </c:valAx>
      <c:catAx>
        <c:axId val="18109465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81105024"/>
        <c:crosses val="autoZero"/>
        <c:auto val="0"/>
        <c:lblAlgn val="ctr"/>
        <c:lblOffset val="100"/>
        <c:noMultiLvlLbl val="0"/>
      </c:catAx>
      <c:valAx>
        <c:axId val="18110502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коэффициент Джини</a:t>
                </a:r>
              </a:p>
            </c:rich>
          </c:tx>
          <c:layout>
            <c:manualLayout>
              <c:xMode val="edge"/>
              <c:yMode val="edge"/>
              <c:x val="0.92678943849235529"/>
              <c:y val="0.2232781686996278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8109465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307832736318974"/>
          <c:y val="0.82660428412202636"/>
          <c:w val="0.71381089607400428"/>
          <c:h val="0.1448932796880563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401638184551193E-2"/>
          <c:y val="4.0613265192756362E-2"/>
          <c:w val="0.9116984390148487"/>
          <c:h val="0.7592165685294225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'рис5.1'!$A$4</c:f>
              <c:strCache>
                <c:ptCount val="1"/>
                <c:pt idx="0">
                  <c:v>ФСГС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40005" dist="20320" dir="5400000" algn="ctr" rotWithShape="0">
                <a:prstClr val="black">
                  <a:alpha val="38000"/>
                </a:prstClr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'рис5.1'!$B$1:$U$1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'рис5.1'!$B$4:$U$4</c:f>
              <c:numCache>
                <c:formatCode>0.0</c:formatCode>
                <c:ptCount val="20"/>
                <c:pt idx="0">
                  <c:v>33.5</c:v>
                </c:pt>
                <c:pt idx="1">
                  <c:v>31.3</c:v>
                </c:pt>
                <c:pt idx="2">
                  <c:v>22.4</c:v>
                </c:pt>
                <c:pt idx="3">
                  <c:v>24.8</c:v>
                </c:pt>
                <c:pt idx="4">
                  <c:v>22.1</c:v>
                </c:pt>
                <c:pt idx="5">
                  <c:v>20.8</c:v>
                </c:pt>
                <c:pt idx="6">
                  <c:v>23.4</c:v>
                </c:pt>
                <c:pt idx="7">
                  <c:v>28.4</c:v>
                </c:pt>
                <c:pt idx="8">
                  <c:v>29</c:v>
                </c:pt>
                <c:pt idx="9">
                  <c:v>27.5</c:v>
                </c:pt>
                <c:pt idx="10">
                  <c:v>24.6</c:v>
                </c:pt>
                <c:pt idx="11">
                  <c:v>20.3</c:v>
                </c:pt>
                <c:pt idx="12">
                  <c:v>17.600000000000001</c:v>
                </c:pt>
                <c:pt idx="13">
                  <c:v>17.7</c:v>
                </c:pt>
                <c:pt idx="14">
                  <c:v>15.2</c:v>
                </c:pt>
                <c:pt idx="15">
                  <c:v>13.3</c:v>
                </c:pt>
                <c:pt idx="16">
                  <c:v>13.4</c:v>
                </c:pt>
                <c:pt idx="17">
                  <c:v>13</c:v>
                </c:pt>
                <c:pt idx="18">
                  <c:v>12.6</c:v>
                </c:pt>
                <c:pt idx="19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"/>
        <c:axId val="90384256"/>
        <c:axId val="90408064"/>
      </c:barChart>
      <c:lineChart>
        <c:grouping val="standard"/>
        <c:varyColors val="0"/>
        <c:ser>
          <c:idx val="0"/>
          <c:order val="0"/>
          <c:tx>
            <c:strRef>
              <c:f>'рис5.1'!$A$2</c:f>
              <c:strCache>
                <c:ptCount val="1"/>
                <c:pt idx="0">
                  <c:v>РМЭЗ, доходы</c:v>
                </c:pt>
              </c:strCache>
            </c:strRef>
          </c:tx>
          <c:spPr>
            <a:ln w="50800">
              <a:solidFill>
                <a:schemeClr val="accent5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'рис5.1'!$B$1:$U$1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'рис5.1'!$B$2:$U$2</c:f>
              <c:numCache>
                <c:formatCode>General</c:formatCode>
                <c:ptCount val="20"/>
                <c:pt idx="2" formatCode="0.0">
                  <c:v>33.777246616277054</c:v>
                </c:pt>
                <c:pt idx="3" formatCode="0.0">
                  <c:v>44.534855846912052</c:v>
                </c:pt>
                <c:pt idx="4" formatCode="0.0">
                  <c:v>41.87218110137492</c:v>
                </c:pt>
                <c:pt idx="5" formatCode="0.0">
                  <c:v>44.621527124902414</c:v>
                </c:pt>
                <c:pt idx="6" formatCode="0.0">
                  <c:v>47.370873148429922</c:v>
                </c:pt>
                <c:pt idx="7" formatCode="0.0">
                  <c:v>44.334934612748164</c:v>
                </c:pt>
                <c:pt idx="8" formatCode="0.0">
                  <c:v>41.298996077066477</c:v>
                </c:pt>
                <c:pt idx="9" formatCode="0.0">
                  <c:v>39.309912650015491</c:v>
                </c:pt>
                <c:pt idx="10" formatCode="0.0">
                  <c:v>35.279656748001429</c:v>
                </c:pt>
                <c:pt idx="11" formatCode="0.0">
                  <c:v>29.6729328332775</c:v>
                </c:pt>
                <c:pt idx="12" formatCode="0.0">
                  <c:v>26.058555078580728</c:v>
                </c:pt>
                <c:pt idx="13" formatCode="0.0">
                  <c:v>21.468640278654433</c:v>
                </c:pt>
                <c:pt idx="14" formatCode="0.0">
                  <c:v>19.440172045038143</c:v>
                </c:pt>
                <c:pt idx="15" formatCode="0.0">
                  <c:v>18.190197887334989</c:v>
                </c:pt>
                <c:pt idx="16" formatCode="0.0">
                  <c:v>13.229999999999999</c:v>
                </c:pt>
                <c:pt idx="17" formatCode="0.0">
                  <c:v>14.69</c:v>
                </c:pt>
                <c:pt idx="18" formatCode="0.0">
                  <c:v>17.79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'рис5.1'!$A$3</c:f>
              <c:strCache>
                <c:ptCount val="1"/>
                <c:pt idx="0">
                  <c:v>РМЭЗ, расходы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'рис5.1'!$B$1:$U$1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'рис5.1'!$B$3:$U$3</c:f>
              <c:numCache>
                <c:formatCode>General</c:formatCode>
                <c:ptCount val="20"/>
                <c:pt idx="2" formatCode="0.0">
                  <c:v>34.80510049199129</c:v>
                </c:pt>
                <c:pt idx="3" formatCode="0.0">
                  <c:v>43.309012307036014</c:v>
                </c:pt>
                <c:pt idx="4" formatCode="0.0">
                  <c:v>41.599462123707625</c:v>
                </c:pt>
                <c:pt idx="5" formatCode="0.0">
                  <c:v>47.997372384684269</c:v>
                </c:pt>
                <c:pt idx="6" formatCode="0.0">
                  <c:v>54.395282645660906</c:v>
                </c:pt>
                <c:pt idx="7" formatCode="0.0">
                  <c:v>50.112571280479536</c:v>
                </c:pt>
                <c:pt idx="8" formatCode="0.0">
                  <c:v>45.829859915298108</c:v>
                </c:pt>
                <c:pt idx="9" formatCode="0.0">
                  <c:v>44.141052839196455</c:v>
                </c:pt>
                <c:pt idx="10" formatCode="0.0">
                  <c:v>43.287026354533545</c:v>
                </c:pt>
                <c:pt idx="11" formatCode="0.0">
                  <c:v>38.884940177247088</c:v>
                </c:pt>
                <c:pt idx="12" formatCode="0.0">
                  <c:v>36.293207422057812</c:v>
                </c:pt>
                <c:pt idx="13" formatCode="0.0">
                  <c:v>34.884423288358974</c:v>
                </c:pt>
                <c:pt idx="14" formatCode="0.0">
                  <c:v>30.001805856956491</c:v>
                </c:pt>
                <c:pt idx="15" formatCode="0.0">
                  <c:v>30.747405270175467</c:v>
                </c:pt>
                <c:pt idx="16" formatCode="0.0">
                  <c:v>30.310000000000009</c:v>
                </c:pt>
                <c:pt idx="17" formatCode="0.0">
                  <c:v>27.77999999999999</c:v>
                </c:pt>
                <c:pt idx="18" formatCode="0.0">
                  <c:v>31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84256"/>
        <c:axId val="90408064"/>
      </c:lineChart>
      <c:catAx>
        <c:axId val="903842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90408064"/>
        <c:crosses val="autoZero"/>
        <c:auto val="1"/>
        <c:lblAlgn val="ctr"/>
        <c:lblOffset val="100"/>
        <c:noMultiLvlLbl val="0"/>
      </c:catAx>
      <c:valAx>
        <c:axId val="904080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384256"/>
        <c:crosses val="autoZero"/>
        <c:crossBetween val="between"/>
      </c:valAx>
      <c:spPr>
        <a:noFill/>
        <a:ln w="3175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121387511642566"/>
          <c:y val="0.91293754114569037"/>
          <c:w val="0.76300721603898891"/>
          <c:h val="6.9651910496128983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itchFamily="34" charset="0"/>
          <a:ea typeface="Times New Roman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5315826977076E-2"/>
          <c:y val="8.153389208632697E-2"/>
          <c:w val="0.93984684173022892"/>
          <c:h val="0.69690930771336235"/>
        </c:manualLayout>
      </c:layout>
      <c:barChart>
        <c:barDir val="col"/>
        <c:grouping val="clustered"/>
        <c:varyColors val="0"/>
        <c:ser>
          <c:idx val="0"/>
          <c:order val="0"/>
          <c:tx>
            <c:v>2004 год</c:v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(СК!$G$5,СК!$D$5,СК!$A$5)</c:f>
              <c:numCache>
                <c:formatCode>0.0</c:formatCode>
                <c:ptCount val="3"/>
                <c:pt idx="0">
                  <c:v>21.3</c:v>
                </c:pt>
                <c:pt idx="1">
                  <c:v>18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v>2007 год</c:v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(СК!$H$5,СК!$E$5,СК!$B$5)</c:f>
              <c:numCache>
                <c:formatCode>0.0</c:formatCode>
                <c:ptCount val="3"/>
                <c:pt idx="0">
                  <c:v>23.2</c:v>
                </c:pt>
                <c:pt idx="1">
                  <c:v>16.899999999999999</c:v>
                </c:pt>
                <c:pt idx="2">
                  <c:v>25.4</c:v>
                </c:pt>
              </c:numCache>
            </c:numRef>
          </c:val>
        </c:ser>
        <c:ser>
          <c:idx val="2"/>
          <c:order val="2"/>
          <c:tx>
            <c:v>2011 год</c:v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(СК!$I$5,СК!$F$5,СК!$C$5)</c:f>
              <c:numCache>
                <c:formatCode>0.0</c:formatCode>
                <c:ptCount val="3"/>
                <c:pt idx="0">
                  <c:v>28</c:v>
                </c:pt>
                <c:pt idx="1">
                  <c:v>20.8</c:v>
                </c:pt>
                <c:pt idx="2">
                  <c:v>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90400"/>
        <c:axId val="143468032"/>
      </c:barChart>
      <c:catAx>
        <c:axId val="13359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3468032"/>
        <c:crosses val="autoZero"/>
        <c:auto val="1"/>
        <c:lblAlgn val="ctr"/>
        <c:lblOffset val="100"/>
        <c:noMultiLvlLbl val="0"/>
      </c:catAx>
      <c:valAx>
        <c:axId val="14346803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59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635793340969776"/>
          <c:y val="0.92230259773600876"/>
          <c:w val="0.69079381505503268"/>
          <c:h val="6.3087545825962099E-2"/>
        </c:manualLayout>
      </c:layout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365EE-B9D2-44A6-8D09-8C902C1CF45B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87498-93E8-4712-9E2B-287778985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5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5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4" y="8686801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5E31C08-D2E0-4C95-B254-FFA76B269E3C}" type="slidenum">
              <a:rPr lang="ru-RU" sz="1200"/>
              <a:pPr algn="r" eaLnBrk="1" hangingPunct="1"/>
              <a:t>5</a:t>
            </a:fld>
            <a:endParaRPr lang="ru-RU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E22DC5-60FF-4931-A2BE-8B63890B4EFA}" type="slidenum">
              <a:rPr lang="ru-RU" smtClean="0"/>
              <a:pPr eaLnBrk="1" hangingPunct="1"/>
              <a:t>16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2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466C-4A5A-48EC-9464-AAB3D6ED2674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65B5-EB27-4A2C-ABE0-20BCA03D7365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88C3-08C7-44A7-AD10-D6F4979B8920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81EC-F1CE-4C3D-8225-FF66D1F515CB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4A6-AA93-4C06-B879-D44528E37889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F867-984F-40C2-AEDD-554BB0CBA1D6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575A-E7A2-4EE8-911D-8CA92D4F52BD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CF27-635F-4AF5-B01B-F2FCCED33F68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A5FC-3A4A-48FE-8A66-A990AFDDEDBC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A928-734C-4674-831F-E1EB6FCDD52E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7133-53EF-467E-9480-33A9318F9E79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2EFA-0250-4715-BB62-014D2640BF64}" type="datetime1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F01C-4631-42A6-A608-9C5CD57AC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008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Овчарова Л.Н., Центр анализа доходов  и уровня жизни  </a:t>
            </a:r>
            <a:r>
              <a:rPr lang="ru-RU" sz="2000" dirty="0" smtClean="0"/>
              <a:t>НИУ ВШЭ 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213285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Социально-экономическая стратификация и гражданское общество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Динамика неравенства в России в последние 20 лет</a:t>
            </a:r>
          </a:p>
        </p:txBody>
      </p:sp>
      <p:graphicFrame>
        <p:nvGraphicFramePr>
          <p:cNvPr id="5" name="Chart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33633"/>
              </p:ext>
            </p:extLst>
          </p:nvPr>
        </p:nvGraphicFramePr>
        <p:xfrm>
          <a:off x="179512" y="1268760"/>
          <a:ext cx="85072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9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0482"/>
            <a:ext cx="8532192" cy="50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5540871"/>
            <a:ext cx="8676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Динамика реальных денежных доходов по 20%-</a:t>
            </a:r>
            <a:r>
              <a:rPr lang="ru-RU" b="1" dirty="0" err="1"/>
              <a:t>ым</a:t>
            </a:r>
            <a:r>
              <a:rPr lang="ru-RU" b="1" dirty="0"/>
              <a:t> доходным группам, 1992 – 2011 гг. (1991 = 100%)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27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Факторы неравенства в России в 1992-2010 гг. </a:t>
            </a:r>
          </a:p>
        </p:txBody>
      </p:sp>
      <p:pic>
        <p:nvPicPr>
          <p:cNvPr id="368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268413"/>
            <a:ext cx="7848600" cy="525938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7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9223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altLang="zh-CN" sz="3600" smtClean="0">
                <a:latin typeface="Arial" charset="0"/>
                <a:cs typeface="Arial" charset="0"/>
              </a:rPr>
              <a:t>Факторы неравенства в России и странах Европы, 2006</a:t>
            </a:r>
            <a:endParaRPr lang="ru-RU" sz="3600" smtClean="0">
              <a:latin typeface="Arial" charset="0"/>
              <a:cs typeface="Arial" charset="0"/>
            </a:endParaRP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125538"/>
            <a:ext cx="8064500" cy="539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7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1.Бедность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2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928100" cy="64770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Динамика уровня бедности населения России 1992-2011 гг.,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данным Росстата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РМЭЗ- НИУ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ВШЭ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668624"/>
              </p:ext>
            </p:extLst>
          </p:nvPr>
        </p:nvGraphicFramePr>
        <p:xfrm>
          <a:off x="498079" y="764704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4941168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качественную смену потребительской модели  указывают и данные по бедности.  НИУ ВШЭ ведет самостоятельный мониторинг бедности  на основе данных РМЭЗ  используя данные о  доходах и расходах домохозяйств. И данные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макростатистики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 данные НИУ ВШЭ свидетельствуют о том, что  доходы и расходы ниже величины прожиточного минимума имеют не более 15% населения ( модель выживания).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22313"/>
            <a:ext cx="7705725" cy="613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Прямоугольник 38"/>
          <p:cNvSpPr>
            <a:spLocks noChangeArrowheads="1"/>
          </p:cNvSpPr>
          <p:nvPr/>
        </p:nvSpPr>
        <p:spPr bwMode="auto">
          <a:xfrm>
            <a:off x="250825" y="0"/>
            <a:ext cx="889317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Многокритериальные </a:t>
            </a:r>
            <a:r>
              <a:rPr lang="ru-RU" sz="1600" b="1" smtClean="0"/>
              <a:t>линии бедности 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4661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7632848" cy="28803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Цель новой социальной политики – расширение среднего класса. А как он рос в последние годы?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67544" y="1268760"/>
            <a:ext cx="8352928" cy="3908891"/>
            <a:chOff x="467544" y="1268760"/>
            <a:chExt cx="8352928" cy="5460260"/>
          </a:xfrm>
        </p:grpSpPr>
        <p:graphicFrame>
          <p:nvGraphicFramePr>
            <p:cNvPr id="5" name="Диаграмма 4"/>
            <p:cNvGraphicFramePr/>
            <p:nvPr/>
          </p:nvGraphicFramePr>
          <p:xfrm>
            <a:off x="467544" y="1369347"/>
            <a:ext cx="8352928" cy="5359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1"/>
            <p:cNvSpPr txBox="1"/>
            <p:nvPr/>
          </p:nvSpPr>
          <p:spPr>
            <a:xfrm>
              <a:off x="467544" y="1268760"/>
              <a:ext cx="432048" cy="414199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085184"/>
            <a:ext cx="8724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Принадлежность домохозяйств к среднему классу по трем группам признаков, по данным обследований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РиДМиЖ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2004, 2007 и 2011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6021288"/>
            <a:ext cx="864096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Если опираться только на оценки благосостояния, то в 2011 году к среднему классу относилось 28% российских домохозяйств . За период с 2004 по 2011 средний класс в среднем прирастал на 1 % в год . В ценах 1991 г. 9% реального роста доходов давали прирост среднего класса на 1 %.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28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5698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4187905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опираться на более сложные критерии определения среднего класса, учитывающие не только материальные возможности, но и </a:t>
            </a:r>
            <a:r>
              <a:rPr lang="ru-RU" dirty="0" smtClean="0"/>
              <a:t> </a:t>
            </a:r>
            <a:r>
              <a:rPr lang="ru-RU" dirty="0"/>
              <a:t>экономическое поведение (занятость; финансовая деятельность, образование), уверенность в том, что  индивид имеет ресурсы для управления принятием основных решений, регулирующих его жизнь ( субъективный критерий), то  в 2011 г.  по данным </a:t>
            </a:r>
            <a:r>
              <a:rPr lang="ru-RU" dirty="0" err="1"/>
              <a:t>РиДМиЖ</a:t>
            </a:r>
            <a:r>
              <a:rPr lang="ru-RU" dirty="0"/>
              <a:t> (панельный опрос  11 тыс. домохозяйств) к среднему классу относилось 19% домохозяйств. </a:t>
            </a:r>
          </a:p>
        </p:txBody>
      </p:sp>
    </p:spTree>
    <p:extLst>
      <p:ext uri="{BB962C8B-B14F-4D97-AF65-F5344CB8AC3E}">
        <p14:creationId xmlns:p14="http://schemas.microsoft.com/office/powerpoint/2010/main" val="20628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404667"/>
          <a:ext cx="8352927" cy="6169152"/>
        </p:xfrm>
        <a:graphic>
          <a:graphicData uri="http://schemas.openxmlformats.org/drawingml/2006/table">
            <a:tbl>
              <a:tblPr/>
              <a:tblGrid>
                <a:gridCol w="2693062"/>
                <a:gridCol w="1555409"/>
                <a:gridCol w="1584176"/>
                <a:gridCol w="2520280"/>
              </a:tblGrid>
              <a:tr h="5712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Профессиональные группы  занятых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Шансы попадания в средний класс, %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Прирост шансов  попадания в средний класс за период с 2007 по 2011, разы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руководители   в  гос. секторе и чиновники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76,6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врачи , учителя, ученые  в гос. секторе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специалисты  в гос. секторе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военнослужащие, силовики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руководители в рыночном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секторе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специалисты высшей квалификации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специалисты  в рыночном секторе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предприниматели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занятые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незанятые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Итого/ в целом по выборке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15,5 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Общая динамика уровня жизни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Неравенство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Бедность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Средний класс  на </a:t>
            </a:r>
            <a:r>
              <a:rPr lang="ru-RU" dirty="0" err="1" smtClean="0"/>
              <a:t>стратификационной</a:t>
            </a:r>
            <a:r>
              <a:rPr lang="ru-RU" dirty="0" smtClean="0"/>
              <a:t> шкале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99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604" y="1340768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1</a:t>
            </a:r>
            <a:r>
              <a:rPr lang="ru-RU" sz="2000" b="1" dirty="0"/>
              <a:t>. </a:t>
            </a:r>
            <a:r>
              <a:rPr lang="ru-RU" sz="2000" b="1" dirty="0" smtClean="0"/>
              <a:t> </a:t>
            </a:r>
            <a:r>
              <a:rPr lang="ru-RU" sz="2000" b="1" dirty="0"/>
              <a:t>Основная проблема текущего момента: дуализм среднего класса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2.</a:t>
            </a:r>
            <a:r>
              <a:rPr lang="ru-RU" sz="2000" b="1" dirty="0" smtClean="0"/>
              <a:t> </a:t>
            </a:r>
            <a:r>
              <a:rPr lang="ru-RU" sz="2000" b="1" dirty="0" smtClean="0"/>
              <a:t>Модель развития, опирающаяся на  консенсус </a:t>
            </a:r>
            <a:r>
              <a:rPr lang="ru-RU" sz="2000" b="1" dirty="0"/>
              <a:t>между неравенством и справедливостью: бедным - социальная поддержка ; среднему классу </a:t>
            </a:r>
            <a:r>
              <a:rPr lang="ru-RU" sz="2000" b="1" dirty="0" err="1"/>
              <a:t>соплатежи</a:t>
            </a:r>
            <a:r>
              <a:rPr lang="ru-RU" sz="2000" b="1" dirty="0"/>
              <a:t>; богатым – налоги и </a:t>
            </a:r>
            <a:r>
              <a:rPr lang="ru-RU" sz="2000" b="1" dirty="0" smtClean="0"/>
              <a:t>инвестиции;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3. </a:t>
            </a:r>
            <a:r>
              <a:rPr lang="ru-RU" sz="2000" b="1" dirty="0" smtClean="0"/>
              <a:t>Она в зачаточном состоянии, а  формы проявления   перечисленных отношений  </a:t>
            </a:r>
            <a:r>
              <a:rPr lang="ru-RU" sz="2000" b="1" dirty="0" err="1" smtClean="0"/>
              <a:t>институционализированы</a:t>
            </a:r>
            <a:r>
              <a:rPr lang="ru-RU" sz="2000" b="1" dirty="0" smtClean="0"/>
              <a:t> так, что  слабо работают на развитие : ( богатые не платят налоги и не формируют инвестиций, но бюджет в основном складывается за счет продажи энергоносителей; средний класс приветствует неформальные платежи; социальная поддержка распространяется на все доходные группы);</a:t>
            </a:r>
          </a:p>
          <a:p>
            <a:endParaRPr lang="ru-RU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03848" y="220578"/>
            <a:ext cx="2877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выводы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endParaRPr lang="ru-RU" dirty="0" smtClean="0"/>
          </a:p>
          <a:p>
            <a:pPr marL="514350" indent="-514350" algn="ctr">
              <a:buFont typeface="+mj-lt"/>
              <a:buAutoNum type="arabicPeriod"/>
            </a:pPr>
            <a:endParaRPr lang="ru-RU" dirty="0"/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Общая динамика уровня жизни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02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46385"/>
              </p:ext>
            </p:extLst>
          </p:nvPr>
        </p:nvGraphicFramePr>
        <p:xfrm>
          <a:off x="611560" y="830432"/>
          <a:ext cx="805321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8864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Динамика ВВП, денежных доходов, заработной платы и пенсии в 1992-2011 гг. (1991 г. = 100%), декабрьские данные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437112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Подтверждение того, что в части потребления мы находимся на этапе перехода от   модели выживания   к  модели развития: (1)за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 постсоветского развития реальные доходы населения выросли в полтора раза (146% в 2011г.  по отношению к 1991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это совсем другие доходные возможности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779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657225"/>
            <a:ext cx="842486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</a:rPr>
              <a:t>Динамика структуры денежных доходов,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1990 – 2010 гг., </a:t>
            </a:r>
            <a:r>
              <a:rPr lang="ru-RU" sz="1600" b="1">
                <a:latin typeface="Times New Roman" pitchFamily="18" charset="0"/>
              </a:rPr>
              <a:t>с учетом скрытой заработной платы</a:t>
            </a:r>
          </a:p>
        </p:txBody>
      </p:sp>
      <p:graphicFrame>
        <p:nvGraphicFramePr>
          <p:cNvPr id="23333" name="Group 8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40606"/>
              </p:ext>
            </p:extLst>
          </p:nvPr>
        </p:nvGraphicFramePr>
        <p:xfrm>
          <a:off x="395288" y="1268413"/>
          <a:ext cx="8353425" cy="5457826"/>
        </p:xfrm>
        <a:graphic>
          <a:graphicData uri="http://schemas.openxmlformats.org/drawingml/2006/table">
            <a:tbl>
              <a:tblPr/>
              <a:tblGrid>
                <a:gridCol w="547687"/>
                <a:gridCol w="822325"/>
                <a:gridCol w="1300163"/>
                <a:gridCol w="1541462"/>
                <a:gridCol w="1095375"/>
                <a:gridCol w="890588"/>
                <a:gridCol w="957262"/>
                <a:gridCol w="1198563"/>
              </a:tblGrid>
              <a:tr h="211138">
                <a:tc rowSpan="2"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 ден. доходов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том числе (в процентах):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предприни-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мательской деятельности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оплата труда, включая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скрытую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том числе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скрытая заработная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плата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соц. вып-латы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 от собствен-ности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другие доходы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23,0 (35,6)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6,3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18,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38" name="Номер слайда 3"/>
          <p:cNvSpPr txBox="1">
            <a:spLocks noGrp="1"/>
          </p:cNvSpPr>
          <p:nvPr/>
        </p:nvSpPr>
        <p:spPr bwMode="auto">
          <a:xfrm>
            <a:off x="8172450" y="6597650"/>
            <a:ext cx="7921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670192-1C44-44CA-A578-E193883C17DA}" type="slidenum">
              <a:rPr lang="ru-RU" sz="1000"/>
              <a:pPr algn="r" eaLnBrk="1" hangingPunct="1"/>
              <a:t>5</a:t>
            </a:fld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DBFB-C0E9-4951-BF5F-8D132FB3A4E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6328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98431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Динамика индекса физического объема оборота розничной торговли, в процентах к предыдущему году в сопоставимых ценах, и доли продовольственных товаров, %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Источник: данные Росстата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229200"/>
            <a:ext cx="8375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росте  реальных доходов в полтора раза , объем платных услуг вырос в 2 раза:</a:t>
            </a:r>
          </a:p>
          <a:p>
            <a:r>
              <a:rPr lang="ru-RU" dirty="0" smtClean="0"/>
              <a:t>Потребление смещается в сторону услуг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2008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структуры потребительских расходов населения в 1985-2011 гг., проценты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941168"/>
            <a:ext cx="8654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Существенное снижение доли расходов на питание ( с 53,7% в 1999 г. до 32% в 2008 г.)</a:t>
            </a:r>
          </a:p>
          <a:p>
            <a:r>
              <a:rPr lang="ru-RU" dirty="0" smtClean="0"/>
              <a:t> – один из основных индикаторов, подтверждающий факт перехода к</a:t>
            </a:r>
          </a:p>
          <a:p>
            <a:r>
              <a:rPr lang="ru-RU" dirty="0" smtClean="0"/>
              <a:t> потребительской модели с большими  возможностями для выбора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764704"/>
          <a:ext cx="7704855" cy="4480560"/>
        </p:xfrm>
        <a:graphic>
          <a:graphicData uri="http://schemas.openxmlformats.org/drawingml/2006/table">
            <a:tbl>
              <a:tblPr/>
              <a:tblGrid>
                <a:gridCol w="3129292"/>
                <a:gridCol w="1295685"/>
                <a:gridCol w="1823943"/>
                <a:gridCol w="1455935"/>
              </a:tblGrid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Все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Городские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Сельские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Потребительские расходы: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в том числе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- продукты питания, напитки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- одежда и обувь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жилищные услуги, воду, электроэнергию, газ и другие виды топлива ( включая бензин)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предметы домашнего обихода, бытовую технику и уход за домом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здравоохранение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транспорт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- в том числе покупка  транспортных средств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8,9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8,4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11,6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связь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организацию отдыха и культурные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гостиницы, кофе, рестораны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другое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59632" y="116632"/>
            <a:ext cx="65371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Структура потребительских расходов домохозяйств в 2012 г., 3 кв.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452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Потребление населения сместилось в сторону покупки транспортных средств,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организации отдыха и посещения  культурных мероприятий,   оплаты  ЖКУ. Среди обеспеченных образованные отличаются повышенными расходами на образование, а в старших возрастных образованных и обеспеченных  группах – на здравоохранение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2. Неравенство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46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1116</Words>
  <Application>Microsoft Office PowerPoint</Application>
  <PresentationFormat>Экран (4:3)</PresentationFormat>
  <Paragraphs>315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Овчарова Л.Н., Центр анализа доходов  и уровня жизни  НИУ ВШЭ </vt:lpstr>
      <vt:lpstr>Рассматриваемые вопросы</vt:lpstr>
      <vt:lpstr>Рассматриваемые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Рассматриваемые вопросы</vt:lpstr>
      <vt:lpstr>Динамика неравенства в России в последние 20 лет</vt:lpstr>
      <vt:lpstr>Презентация PowerPoint</vt:lpstr>
      <vt:lpstr>Факторы неравенства в России в 1992-2010 гг. </vt:lpstr>
      <vt:lpstr>Факторы неравенства в России и странах Европы, 2006</vt:lpstr>
      <vt:lpstr>Рассматриваемые вопросы</vt:lpstr>
      <vt:lpstr>Динамика уровня бедности населения России 1992-2011 гг., по данным Росстата и  РМЭЗ- НИУ ВШЭ </vt:lpstr>
      <vt:lpstr>Презентация PowerPoint</vt:lpstr>
      <vt:lpstr>Цель новой социальной политики – расширение среднего класса. А как он рос в последние годы?</vt:lpstr>
      <vt:lpstr>Презентация PowerPoint</vt:lpstr>
      <vt:lpstr>Презентация PowerPoint</vt:lpstr>
      <vt:lpstr>Презентация PowerPoint</vt:lpstr>
    </vt:vector>
  </TitlesOfParts>
  <Company>НИСП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s.biryukova</dc:creator>
  <cp:lastModifiedBy>Liliya</cp:lastModifiedBy>
  <cp:revision>108</cp:revision>
  <dcterms:created xsi:type="dcterms:W3CDTF">2013-02-01T13:26:22Z</dcterms:created>
  <dcterms:modified xsi:type="dcterms:W3CDTF">2013-04-19T21:15:49Z</dcterms:modified>
</cp:coreProperties>
</file>